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263" r:id="rId5"/>
    <p:sldId id="264" r:id="rId6"/>
    <p:sldId id="265" r:id="rId7"/>
    <p:sldId id="266" r:id="rId8"/>
    <p:sldId id="318" r:id="rId9"/>
    <p:sldId id="307" r:id="rId10"/>
    <p:sldId id="306" r:id="rId11"/>
    <p:sldId id="269" r:id="rId12"/>
    <p:sldId id="270" r:id="rId13"/>
    <p:sldId id="271" r:id="rId14"/>
    <p:sldId id="272" r:id="rId15"/>
    <p:sldId id="308" r:id="rId16"/>
    <p:sldId id="273" r:id="rId17"/>
    <p:sldId id="309" r:id="rId18"/>
    <p:sldId id="274" r:id="rId19"/>
    <p:sldId id="317" r:id="rId20"/>
    <p:sldId id="316" r:id="rId21"/>
    <p:sldId id="277" r:id="rId22"/>
    <p:sldId id="278" r:id="rId23"/>
    <p:sldId id="279" r:id="rId24"/>
    <p:sldId id="310" r:id="rId25"/>
    <p:sldId id="280" r:id="rId26"/>
    <p:sldId id="281" r:id="rId27"/>
    <p:sldId id="311" r:id="rId28"/>
    <p:sldId id="282" r:id="rId29"/>
    <p:sldId id="283" r:id="rId30"/>
    <p:sldId id="312" r:id="rId31"/>
    <p:sldId id="284" r:id="rId32"/>
    <p:sldId id="285" r:id="rId33"/>
    <p:sldId id="313" r:id="rId34"/>
    <p:sldId id="314" r:id="rId35"/>
    <p:sldId id="287" r:id="rId36"/>
    <p:sldId id="288" r:id="rId37"/>
    <p:sldId id="289" r:id="rId38"/>
    <p:sldId id="315" r:id="rId39"/>
    <p:sldId id="290" r:id="rId40"/>
    <p:sldId id="291" r:id="rId41"/>
    <p:sldId id="292" r:id="rId42"/>
    <p:sldId id="319" r:id="rId43"/>
    <p:sldId id="298" r:id="rId44"/>
    <p:sldId id="299" r:id="rId45"/>
    <p:sldId id="300" r:id="rId46"/>
    <p:sldId id="301" r:id="rId47"/>
    <p:sldId id="302" r:id="rId48"/>
    <p:sldId id="303" r:id="rId49"/>
    <p:sldId id="320" r:id="rId50"/>
    <p:sldId id="259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Übungs-Git einrichten" id="{D838958E-9EAA-44DC-8EBA-5816043724AD}">
          <p14:sldIdLst>
            <p14:sldId id="266"/>
            <p14:sldId id="318"/>
            <p14:sldId id="307"/>
            <p14:sldId id="306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273"/>
            <p14:sldId id="309"/>
            <p14:sldId id="274"/>
            <p14:sldId id="317"/>
            <p14:sldId id="316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291"/>
            <p14:sldId id="292"/>
            <p14:sldId id="319"/>
          </p14:sldIdLst>
        </p14:section>
        <p14:section name="Mappings" id="{14472FF5-FB4C-4D8D-A8F6-8603F0075748}">
          <p14:sldIdLst>
            <p14:sldId id="298"/>
            <p14:sldId id="299"/>
            <p14:sldId id="300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767" autoAdjust="0"/>
  </p:normalViewPr>
  <p:slideViewPr>
    <p:cSldViewPr snapToGrid="0">
      <p:cViewPr varScale="1">
        <p:scale>
          <a:sx n="97" d="100"/>
          <a:sy n="97" d="100"/>
        </p:scale>
        <p:origin x="9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20.10.2020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20.10.2020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System, welches</a:t>
            </a:r>
            <a:r>
              <a:rPr lang="de-DE" baseline="0" dirty="0"/>
              <a:t> das Konzept von </a:t>
            </a:r>
            <a:r>
              <a:rPr lang="de-DE" dirty="0"/>
              <a:t>Versionskontrolle technisch umsetzt.</a:t>
            </a:r>
          </a:p>
          <a:p>
            <a:r>
              <a:rPr lang="de-DE" dirty="0"/>
              <a:t>Aufgrund einer Lizenzänderung von </a:t>
            </a:r>
            <a:r>
              <a:rPr lang="de-DE" dirty="0" err="1"/>
              <a:t>BitKeeper</a:t>
            </a:r>
            <a:r>
              <a:rPr lang="de-DE" dirty="0"/>
              <a:t> (wurde in ein kommerzielles Tool umgewandelt) entwickelte</a:t>
            </a:r>
            <a:r>
              <a:rPr lang="de-DE" baseline="0" dirty="0"/>
              <a:t> Linus </a:t>
            </a:r>
            <a:r>
              <a:rPr lang="de-DE" baseline="0" dirty="0" err="1"/>
              <a:t>Torvalds</a:t>
            </a:r>
            <a:r>
              <a:rPr lang="de-DE" baseline="0" dirty="0"/>
              <a:t>, der Erfinder von Linux, sein eigenes System.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</a:t>
            </a:r>
            <a:r>
              <a:rPr lang="de-DE" baseline="0" dirty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Allerdings gibt es für </a:t>
            </a:r>
            <a:r>
              <a:rPr lang="de-DE" baseline="0" dirty="0" err="1"/>
              <a:t>Git</a:t>
            </a:r>
            <a:r>
              <a:rPr lang="de-DE" baseline="0" dirty="0"/>
              <a:t> einen Provider, bei dem man seine Projekte kostenlos ablegen kann: </a:t>
            </a:r>
            <a:r>
              <a:rPr lang="de-DE" baseline="0" dirty="0" err="1"/>
              <a:t>Github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Dieser Provider ist vermutlich auch der Grund für die hohe Akzeptanz von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Logos: oben </a:t>
            </a:r>
            <a:r>
              <a:rPr lang="de-DE" baseline="0" dirty="0" err="1"/>
              <a:t>Git</a:t>
            </a:r>
            <a:r>
              <a:rPr lang="de-DE" baseline="0" dirty="0"/>
              <a:t>, unten die </a:t>
            </a:r>
            <a:r>
              <a:rPr lang="de-DE" baseline="0" dirty="0" err="1"/>
              <a:t>Github</a:t>
            </a:r>
            <a:r>
              <a:rPr lang="de-DE" baseline="0" dirty="0"/>
              <a:t> </a:t>
            </a:r>
            <a:r>
              <a:rPr lang="de-DE" baseline="0" dirty="0" err="1"/>
              <a:t>Octocat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Einstellungen für </a:t>
            </a:r>
            <a:r>
              <a:rPr lang="de-DE" dirty="0" err="1"/>
              <a:t>Git</a:t>
            </a:r>
            <a:r>
              <a:rPr lang="de-DE" baseline="0" dirty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für alle </a:t>
            </a:r>
            <a:r>
              <a:rPr lang="de-DE" baseline="0" dirty="0" err="1"/>
              <a:t>Repositories</a:t>
            </a:r>
            <a:r>
              <a:rPr lang="de-DE" baseline="0" dirty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system</a:t>
            </a:r>
            <a:r>
              <a:rPr lang="de-DE" baseline="0" dirty="0"/>
              <a:t>: 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Einzelne Einstellungen lassen sich 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</a:t>
            </a:r>
            <a:r>
              <a:rPr lang="de-DE" dirty="0" err="1"/>
              <a:t>get</a:t>
            </a:r>
            <a:r>
              <a:rPr lang="de-DE" dirty="0"/>
              <a:t> &lt;</a:t>
            </a:r>
            <a:r>
              <a:rPr lang="de-DE" dirty="0" err="1"/>
              <a:t>key</a:t>
            </a:r>
            <a:r>
              <a:rPr lang="de-DE" dirty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Value darf nur aus</a:t>
            </a:r>
            <a:r>
              <a:rPr lang="de-DE" baseline="0" dirty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Kommen dann Anführungszeichen im Wert vor, müssen diese zusätzlich mit </a:t>
            </a:r>
            <a:r>
              <a:rPr lang="de-DE" baseline="0" dirty="0" err="1"/>
              <a:t>Backslash</a:t>
            </a:r>
            <a:r>
              <a:rPr lang="de-DE" baseline="0" dirty="0"/>
              <a:t> </a:t>
            </a:r>
            <a:r>
              <a:rPr lang="de-DE" baseline="0" dirty="0" err="1"/>
              <a:t>escaped</a:t>
            </a:r>
            <a:r>
              <a:rPr lang="de-DE" baseline="0" dirty="0"/>
              <a:t>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Forward </a:t>
            </a:r>
            <a:r>
              <a:rPr lang="de-DE" dirty="0" err="1"/>
              <a:t>Slashes</a:t>
            </a:r>
            <a:r>
              <a:rPr lang="de-DE" baseline="0" dirty="0"/>
              <a:t> bei Pfadangaben auch unter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7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man den Ansprechpartner ermitteln kann, möchte </a:t>
            </a:r>
            <a:r>
              <a:rPr lang="de-DE" dirty="0" err="1"/>
              <a:t>Git</a:t>
            </a:r>
            <a:r>
              <a:rPr lang="de-DE" dirty="0"/>
              <a:t> auf jeden Fall den</a:t>
            </a:r>
            <a:r>
              <a:rPr lang="de-DE" baseline="0" dirty="0"/>
              <a:t> Namen und die Email-Adresse haben.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37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Forward </a:t>
            </a:r>
            <a:r>
              <a:rPr lang="de-DE" dirty="0" err="1"/>
              <a:t>Slashes</a:t>
            </a:r>
            <a:r>
              <a:rPr lang="de-DE" baseline="0" dirty="0"/>
              <a:t> bei Pfadangaben auch unter Windows (gelb markiert).</a:t>
            </a:r>
          </a:p>
          <a:p>
            <a:r>
              <a:rPr lang="de-DE" dirty="0"/>
              <a:t>Da zwischen den Argumenten "$LOCAL" und "$REMOTE"</a:t>
            </a:r>
            <a:r>
              <a:rPr lang="de-DE" baseline="0" dirty="0"/>
              <a:t> ein Leerzeichen steht, muss zusätzlich alles nochmal in Anführungszeichen gesetzt werden. Diese Anführungszeichen müssen </a:t>
            </a:r>
            <a:r>
              <a:rPr lang="de-DE" baseline="0" dirty="0" err="1"/>
              <a:t>escaped</a:t>
            </a:r>
            <a:r>
              <a:rPr lang="de-DE" baseline="0" dirty="0"/>
              <a:t> werden (rot markiert).</a:t>
            </a:r>
          </a:p>
          <a:p>
            <a:r>
              <a:rPr lang="de-DE" baseline="0" dirty="0"/>
              <a:t>Unter Linux sind Umgebungsvariablen mit $ gekennzeichnet, daher müssen die $-Zeichen, wenn sie als Text übernommen werden sollen, ebenfalls </a:t>
            </a:r>
            <a:r>
              <a:rPr lang="de-DE" baseline="0" dirty="0" err="1"/>
              <a:t>escaped</a:t>
            </a:r>
            <a:r>
              <a:rPr lang="de-DE" baseline="0" dirty="0"/>
              <a:t> werden (violett markiert).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 Einrichtung von kdiff</a:t>
            </a:r>
            <a:r>
              <a:rPr lang="de-DE" baseline="0" dirty="0"/>
              <a:t>3 auf dem </a:t>
            </a:r>
            <a:r>
              <a:rPr lang="de-DE" baseline="0" dirty="0" err="1"/>
              <a:t>Raspberry</a:t>
            </a:r>
            <a:r>
              <a:rPr lang="de-DE" baseline="0" dirty="0"/>
              <a:t>.</a:t>
            </a:r>
          </a:p>
          <a:p>
            <a:r>
              <a:rPr lang="de-DE" baseline="0" dirty="0"/>
              <a:t>KDiff3 liegt im Verzeichnis /</a:t>
            </a:r>
            <a:r>
              <a:rPr lang="de-DE" baseline="0" dirty="0" err="1"/>
              <a:t>usr</a:t>
            </a:r>
            <a:r>
              <a:rPr lang="de-DE" baseline="0" dirty="0"/>
              <a:t>/bin.</a:t>
            </a:r>
          </a:p>
          <a:p>
            <a:r>
              <a:rPr lang="de-DE" baseline="0" dirty="0"/>
              <a:t>Zusätzliche Argumente werden nicht benötigt, wodurch &lt;</a:t>
            </a:r>
            <a:r>
              <a:rPr lang="de-DE" baseline="0" dirty="0" err="1"/>
              <a:t>args</a:t>
            </a:r>
            <a:r>
              <a:rPr lang="de-DE" baseline="0" dirty="0"/>
              <a:t>&gt; komplett entfällt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6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Standardmäßig setzt oder ersetzt </a:t>
            </a:r>
            <a:r>
              <a:rPr lang="de-DE" dirty="0" err="1"/>
              <a:t>Git</a:t>
            </a:r>
            <a:r>
              <a:rPr lang="de-DE" dirty="0"/>
              <a:t> eine Einstellung</a:t>
            </a:r>
            <a:r>
              <a:rPr lang="de-DE" baseline="0" dirty="0"/>
              <a:t> auf einer bestimmten Ebene.</a:t>
            </a:r>
          </a:p>
          <a:p>
            <a:r>
              <a:rPr lang="de-DE" baseline="0" dirty="0"/>
              <a:t>Allerdings lassen sich mit --</a:t>
            </a:r>
            <a:r>
              <a:rPr lang="de-DE" baseline="0" dirty="0" err="1"/>
              <a:t>add</a:t>
            </a:r>
            <a:r>
              <a:rPr lang="de-DE" baseline="0" dirty="0"/>
              <a:t> auch Einstellungen hinzufügen. Warum es diese Funktion gibt, ist uns nicht bekannt.</a:t>
            </a:r>
          </a:p>
          <a:p>
            <a:r>
              <a:rPr lang="de-DE" baseline="0" dirty="0"/>
              <a:t>In den uns bekannten Fällen war sie immer hinderlich und hat Probleme verursacht.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7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status</a:t>
            </a:r>
            <a:r>
              <a:rPr lang="de-DE" baseline="0" dirty="0"/>
              <a:t> wird angezeigt, was alles im Repository verändert wurde.</a:t>
            </a:r>
          </a:p>
          <a:p>
            <a:r>
              <a:rPr lang="de-DE" baseline="0" dirty="0"/>
              <a:t>Die Ausgabe hängt stark davon ab, welche Dateien man gelöscht, geändert oder hinzugefügt ab und welche </a:t>
            </a:r>
            <a:r>
              <a:rPr lang="de-DE" baseline="0" dirty="0" err="1"/>
              <a:t>git</a:t>
            </a:r>
            <a:r>
              <a:rPr lang="de-DE" baseline="0" dirty="0"/>
              <a:t> Befehle man vorher durchgeführt hat.</a:t>
            </a:r>
          </a:p>
          <a:p>
            <a:r>
              <a:rPr lang="de-DE" baseline="0" dirty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Datei samt Inhalt fü</a:t>
            </a:r>
            <a:r>
              <a:rPr lang="de-DE" baseline="0" dirty="0"/>
              <a:t>r einen Commit vorzusehen,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Dieses Hinzufügen erzeugt eine Kopie in der Stage, die nur ein einmaliges Rückgängigmachen erlaubt.</a:t>
            </a:r>
          </a:p>
          <a:p>
            <a:r>
              <a:rPr lang="de-DE" baseline="0" dirty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doppelte Minus kann u.U. weggelassen werden. Sicherer ist die Verwendung mit --, da es dann nicht zu Konflikten mit speziellen Dateinamen, </a:t>
            </a:r>
            <a:r>
              <a:rPr lang="de-DE" baseline="0" dirty="0" err="1"/>
              <a:t>Branchnamen</a:t>
            </a:r>
            <a:r>
              <a:rPr lang="de-DE" baseline="0" dirty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gilt übrigens nicht nur für </a:t>
            </a:r>
            <a:r>
              <a:rPr lang="de-DE" baseline="0" dirty="0" err="1"/>
              <a:t>Git</a:t>
            </a:r>
            <a:r>
              <a:rPr lang="de-DE" baseline="0" dirty="0"/>
              <a:t>, sondern auch für viele andere Linux Befehle, z.B. </a:t>
            </a:r>
            <a:r>
              <a:rPr lang="de-DE" baseline="0" dirty="0" err="1"/>
              <a:t>touch</a:t>
            </a:r>
            <a:r>
              <a:rPr lang="de-DE" baseline="0" dirty="0"/>
              <a:t> oder </a:t>
            </a:r>
            <a:r>
              <a:rPr lang="de-DE" baseline="0" dirty="0" err="1"/>
              <a:t>rm</a:t>
            </a:r>
            <a:r>
              <a:rPr lang="de-DE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touch</a:t>
            </a:r>
            <a:r>
              <a:rPr lang="de-DE" baseline="0" dirty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rm</a:t>
            </a:r>
            <a:r>
              <a:rPr lang="de-DE" baseline="0" dirty="0"/>
              <a:t> -- --</a:t>
            </a:r>
          </a:p>
          <a:p>
            <a:endParaRPr lang="de-DE" baseline="0" dirty="0"/>
          </a:p>
          <a:p>
            <a:r>
              <a:rPr lang="de-DE" dirty="0"/>
              <a:t>Anders</a:t>
            </a:r>
            <a:r>
              <a:rPr lang="de-DE" baseline="0" dirty="0"/>
              <a:t> als bei SourceSafe ist die Datei noch nicht in der echten </a:t>
            </a:r>
            <a:r>
              <a:rPr lang="de-DE" baseline="0" dirty="0" err="1"/>
              <a:t>History</a:t>
            </a:r>
            <a:r>
              <a:rPr lang="de-DE" baseline="0" dirty="0"/>
              <a:t>, also noch nicht eingecheckt.</a:t>
            </a:r>
          </a:p>
          <a:p>
            <a:r>
              <a:rPr lang="de-DE" baseline="0" dirty="0"/>
              <a:t>Beim </a:t>
            </a:r>
            <a:r>
              <a:rPr lang="de-DE" baseline="0" dirty="0" err="1"/>
              <a:t>Drag'n'Drop</a:t>
            </a:r>
            <a:r>
              <a:rPr lang="de-DE" baseline="0" dirty="0"/>
              <a:t> nach SourceSafe wird die Datei nicht nur zum Hinzufügen vorgemerkt, sondern der Inhalt auch gleich </a:t>
            </a:r>
            <a:r>
              <a:rPr lang="de-DE" baseline="0" dirty="0" err="1"/>
              <a:t>versioniert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r>
              <a:rPr lang="de-DE" baseline="0" dirty="0"/>
              <a:t>Bei der SVN-Aktion "Add" wird nur die Datei selbst für den Commit vorgemerkt, der Inhalt hat noch keine Möglichkeit für ein </a:t>
            </a:r>
            <a:r>
              <a:rPr lang="de-DE" baseline="0" dirty="0" err="1"/>
              <a:t>Undo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</a:t>
            </a:r>
            <a:r>
              <a:rPr lang="de-DE" baseline="0" dirty="0" err="1"/>
              <a:t>Git</a:t>
            </a:r>
            <a:r>
              <a:rPr lang="de-DE" baseline="0" dirty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History</a:t>
            </a:r>
            <a:r>
              <a:rPr lang="de-DE" baseline="0" dirty="0"/>
              <a:t>: ein virtuelles Verzeichnis von Dingen, die </a:t>
            </a:r>
            <a:r>
              <a:rPr lang="de-DE" baseline="0" dirty="0" err="1"/>
              <a:t>committed</a:t>
            </a:r>
            <a:r>
              <a:rPr lang="de-DE" baseline="0" dirty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Die Stage enthält jeweils eine einzelne Kopie der Dateien, die </a:t>
            </a:r>
            <a:r>
              <a:rPr lang="de-DE" baseline="0" dirty="0" err="1"/>
              <a:t>History</a:t>
            </a:r>
            <a:r>
              <a:rPr lang="de-DE" baseline="0" dirty="0"/>
              <a:t> enthält mehrere Kopien in unterschiedlichen Versionen.</a:t>
            </a:r>
          </a:p>
          <a:p>
            <a:r>
              <a:rPr lang="de-DE" baseline="0" dirty="0"/>
              <a:t>Technisch sind die Stage und die </a:t>
            </a:r>
            <a:r>
              <a:rPr lang="de-DE" baseline="0" dirty="0" err="1"/>
              <a:t>History</a:t>
            </a:r>
            <a:r>
              <a:rPr lang="de-DE" baseline="0" dirty="0"/>
              <a:t> im versteckten .</a:t>
            </a:r>
            <a:r>
              <a:rPr lang="de-DE" baseline="0" dirty="0" err="1"/>
              <a:t>git</a:t>
            </a:r>
            <a:r>
              <a:rPr lang="de-DE" baseline="0" dirty="0"/>
              <a:t> Verzeichnis auf der Platte versteckt.</a:t>
            </a:r>
          </a:p>
          <a:p>
            <a:endParaRPr lang="de-DE" baseline="0" dirty="0"/>
          </a:p>
          <a:p>
            <a:r>
              <a:rPr lang="de-DE" baseline="0" dirty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kann</a:t>
            </a:r>
            <a:r>
              <a:rPr lang="de-DE" baseline="0" dirty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/>
              <a:t>Für</a:t>
            </a:r>
            <a:r>
              <a:rPr lang="de-DE" baseline="0" dirty="0"/>
              <a:t> das eigentliche </a:t>
            </a:r>
            <a:r>
              <a:rPr lang="de-DE" dirty="0"/>
              <a:t>BOGY verwenden wir die mittlere Variante mit </a:t>
            </a:r>
            <a:r>
              <a:rPr lang="de-DE" dirty="0" err="1"/>
              <a:t>Github</a:t>
            </a:r>
            <a:r>
              <a:rPr lang="de-DE" dirty="0"/>
              <a:t> als Provider.</a:t>
            </a:r>
          </a:p>
          <a:p>
            <a:endParaRPr lang="de-DE" baseline="0" dirty="0"/>
          </a:p>
          <a:p>
            <a:r>
              <a:rPr lang="de-DE" baseline="0" dirty="0"/>
              <a:t>Das Hierarchische Modell wird bei sehr großen Software-Paketen verwendet, beispielsweise bei Linux.</a:t>
            </a:r>
          </a:p>
          <a:p>
            <a:r>
              <a:rPr lang="de-DE" baseline="0" dirty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/>
          </a:p>
          <a:p>
            <a:r>
              <a:rPr lang="de-DE" baseline="0" dirty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Echo gibt Text aus. Das &gt;-Zeichen leitet die Ausgabe in eine Datei um.</a:t>
            </a:r>
          </a:p>
          <a:p>
            <a:r>
              <a:rPr lang="de-DE" dirty="0"/>
              <a:t>Das -- trennt Dateinamen von den Optionen. Dies ist gut im Fall von ungewöhnlichen Dateinamen wie z.B. --</a:t>
            </a:r>
            <a:r>
              <a:rPr lang="de-DE" dirty="0" err="1"/>
              <a:t>local</a:t>
            </a:r>
            <a:r>
              <a:rPr lang="de-DE" dirty="0"/>
              <a:t> oder --global, die ansonsten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86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die Datei vom Commit zu entfernen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reset</a:t>
            </a:r>
            <a:r>
              <a:rPr lang="de-DE" baseline="0" dirty="0"/>
              <a:t> oder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rm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Mit diesem Befehl bleiben etwaige lokale Änderungen erhalten.</a:t>
            </a:r>
          </a:p>
          <a:p>
            <a:endParaRPr lang="de-DE" baseline="0" dirty="0"/>
          </a:p>
          <a:p>
            <a:r>
              <a:rPr lang="de-DE" baseline="0" dirty="0"/>
              <a:t>Anders als bei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eine lokale Änderungen (im Working Directory) rückgängig zu machen wird der Befehl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checkout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oder aus der </a:t>
            </a:r>
            <a:r>
              <a:rPr lang="de-DE" baseline="0" dirty="0" err="1"/>
              <a:t>History</a:t>
            </a:r>
            <a:r>
              <a:rPr lang="de-DE" baseline="0" dirty="0"/>
              <a:t> </a:t>
            </a:r>
          </a:p>
          <a:p>
            <a:pPr marL="0" indent="0">
              <a:buFontTx/>
              <a:buNone/>
            </a:pPr>
            <a:r>
              <a:rPr lang="de-DE" baseline="0" dirty="0"/>
              <a:t>zurück ins Working Directory.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echte </a:t>
            </a:r>
            <a:r>
              <a:rPr lang="de-DE" baseline="0" dirty="0" err="1"/>
              <a:t>Versionieren</a:t>
            </a:r>
            <a:r>
              <a:rPr lang="de-DE" baseline="0" dirty="0"/>
              <a:t>, d.h. das Einspielen der Dateiinhalte aus der Stage in die </a:t>
            </a:r>
            <a:r>
              <a:rPr lang="de-DE" baseline="0" dirty="0" err="1"/>
              <a:t>History</a:t>
            </a:r>
            <a:r>
              <a:rPr lang="de-DE" baseline="0" dirty="0"/>
              <a:t> erfolgt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Das Hinzufügen einer Datei per </a:t>
            </a:r>
            <a:r>
              <a:rPr lang="de-DE" baseline="0" dirty="0" err="1"/>
              <a:t>Drag'n'Drop</a:t>
            </a:r>
            <a:r>
              <a:rPr lang="de-DE" baseline="0" dirty="0"/>
              <a:t> in SourceSafe entspricht also zwei Operationen in </a:t>
            </a:r>
            <a:r>
              <a:rPr lang="de-DE" baseline="0" dirty="0" err="1"/>
              <a:t>Git</a:t>
            </a:r>
            <a:r>
              <a:rPr lang="de-DE" baseline="0" dirty="0"/>
              <a:t>: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+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/>
          </a:p>
          <a:p>
            <a:r>
              <a:rPr lang="de-DE" baseline="0" dirty="0"/>
              <a:t>Es ist auch möglich, einzelne Dateien zu committen. Die Syntax ist dann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Unterschiede zwischen Working Directory und</a:t>
            </a:r>
            <a:r>
              <a:rPr lang="de-DE" baseline="0" dirty="0"/>
              <a:t> Stage werden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angezeigt.</a:t>
            </a:r>
          </a:p>
          <a:p>
            <a:r>
              <a:rPr lang="de-DE" baseline="0" dirty="0"/>
              <a:t>Die Ausgabe erfolgt im Linux typischen </a:t>
            </a:r>
            <a:r>
              <a:rPr lang="de-DE" baseline="0" dirty="0" err="1"/>
              <a:t>Diff</a:t>
            </a:r>
            <a:r>
              <a:rPr lang="de-DE" baseline="0" dirty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stattdessen die Unterschiede zwischen </a:t>
            </a:r>
            <a:r>
              <a:rPr lang="de-DE" baseline="0" dirty="0"/>
              <a:t>Stage und </a:t>
            </a:r>
            <a:r>
              <a:rPr lang="de-DE" baseline="0" dirty="0" err="1"/>
              <a:t>History</a:t>
            </a:r>
            <a:r>
              <a:rPr lang="de-DE" baseline="0" dirty="0"/>
              <a:t> anzuzeigen, kann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gearbeitet werden.</a:t>
            </a:r>
          </a:p>
          <a:p>
            <a:r>
              <a:rPr lang="de-DE" baseline="0" dirty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SourceSafe, TFS und SVN hat nur der Server alle Daten gespeichert, d.h. den Trunk und alle </a:t>
            </a:r>
            <a:r>
              <a:rPr lang="de-DE" baseline="0" dirty="0" err="1"/>
              <a:t>Branches</a:t>
            </a:r>
            <a:r>
              <a:rPr lang="de-DE" baseline="0" dirty="0"/>
              <a:t>.</a:t>
            </a:r>
          </a:p>
          <a:p>
            <a:r>
              <a:rPr lang="de-DE" baseline="0" dirty="0"/>
              <a:t>Die Clients haben jeweils nur einen Teil davon auf Platte, nämlich nur den Trunk oder nur einen </a:t>
            </a:r>
            <a:r>
              <a:rPr lang="de-DE" baseline="0" dirty="0" err="1"/>
              <a:t>Branch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/>
              <a:t>Es kann nicht uneingeschränkt offline gearbeitet werden, z.B. wenn ein weiterer </a:t>
            </a:r>
            <a:r>
              <a:rPr lang="de-DE" baseline="0" dirty="0" err="1"/>
              <a:t>Branch</a:t>
            </a:r>
            <a:r>
              <a:rPr lang="de-DE" baseline="0" dirty="0"/>
              <a:t> vom Server angefordert werden muss.</a:t>
            </a:r>
          </a:p>
          <a:p>
            <a:endParaRPr lang="de-DE" baseline="0" dirty="0"/>
          </a:p>
          <a:p>
            <a:r>
              <a:rPr lang="de-DE" baseline="0" dirty="0" err="1"/>
              <a:t>Git</a:t>
            </a:r>
            <a:r>
              <a:rPr lang="de-DE" baseline="0" dirty="0"/>
              <a:t> behebt diese beiden Probleme, indem jeweils das komplette Repository an alle Clients verteilt wird.</a:t>
            </a:r>
          </a:p>
          <a:p>
            <a:r>
              <a:rPr lang="de-DE" baseline="0" dirty="0"/>
              <a:t>Theoretisch genügt eine Kopie von irgendeinem Entwickler, um den Server wiederherzustellen.</a:t>
            </a:r>
          </a:p>
          <a:p>
            <a:r>
              <a:rPr lang="de-DE" baseline="0" dirty="0"/>
              <a:t>Zudem kann jeder Entwickler jederzeit offline </a:t>
            </a:r>
            <a:r>
              <a:rPr lang="de-DE" baseline="0" dirty="0" err="1"/>
              <a:t>branchen</a:t>
            </a:r>
            <a:r>
              <a:rPr lang="de-DE" baseline="0" dirty="0"/>
              <a:t>, </a:t>
            </a:r>
            <a:r>
              <a:rPr lang="de-DE" baseline="0" dirty="0" err="1"/>
              <a:t>switchen</a:t>
            </a:r>
            <a:r>
              <a:rPr lang="de-DE" baseline="0" dirty="0"/>
              <a:t> und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de-DE" baseline="0" dirty="0"/>
              <a:t> normale Befehl zeigt </a:t>
            </a:r>
            <a:r>
              <a:rPr lang="de-DE" dirty="0"/>
              <a:t>Unterschiede zwischen Working Directory und Stage.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</a:t>
            </a:r>
            <a:r>
              <a:rPr lang="de-DE" dirty="0" err="1"/>
              <a:t>Diff</a:t>
            </a:r>
            <a:r>
              <a:rPr lang="de-DE" dirty="0"/>
              <a:t> auch, kann</a:t>
            </a:r>
            <a:r>
              <a:rPr lang="de-DE" baseline="0" dirty="0"/>
              <a:t> die grafische Oberfläche auch Unterschiede zwischen Stage und </a:t>
            </a:r>
            <a:r>
              <a:rPr lang="de-DE" baseline="0" dirty="0" err="1"/>
              <a:t>History</a:t>
            </a:r>
            <a:r>
              <a:rPr lang="de-DE" baseline="0" dirty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</a:t>
            </a:r>
            <a:r>
              <a:rPr lang="de-DE" dirty="0" err="1"/>
              <a:t>ifftool</a:t>
            </a:r>
            <a:r>
              <a:rPr lang="de-DE" dirty="0"/>
              <a:t> wird das eingestellte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-Programm gestartet. In unserem Beispiel KDiff3.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project</a:t>
            </a:r>
            <a:r>
              <a:rPr lang="de-DE" dirty="0"/>
              <a:t> =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09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project</a:t>
            </a:r>
            <a:r>
              <a:rPr lang="de-DE" dirty="0"/>
              <a:t> =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20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: die lokale Datei wird in die Stage kopiert</a:t>
            </a:r>
            <a:endParaRPr lang="de-DE" dirty="0"/>
          </a:p>
          <a:p>
            <a:r>
              <a:rPr lang="de-DE" dirty="0"/>
              <a:t>SVN </a:t>
            </a:r>
            <a:r>
              <a:rPr lang="de-DE" dirty="0" err="1"/>
              <a:t>add</a:t>
            </a:r>
            <a:r>
              <a:rPr lang="de-DE" dirty="0"/>
              <a:t>: die lokale Datei wird für</a:t>
            </a:r>
            <a:r>
              <a:rPr lang="de-DE" baseline="0" dirty="0"/>
              <a:t> den Commit vorgemerkt, es gibt keine Stage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4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die Zusammenfassung aller bisher besprochenen Befehle du deren Auswirkung auf</a:t>
            </a:r>
            <a:r>
              <a:rPr lang="de-DE" baseline="0" dirty="0"/>
              <a:t> Dateien.</a:t>
            </a:r>
          </a:p>
          <a:p>
            <a:r>
              <a:rPr lang="de-DE" baseline="0" dirty="0"/>
              <a:t>Noch nicht besprochen wurden die Befehle zum Arbeiten auf Serverseite: </a:t>
            </a:r>
            <a:r>
              <a:rPr lang="de-DE" baseline="0" dirty="0" err="1"/>
              <a:t>git</a:t>
            </a:r>
            <a:r>
              <a:rPr lang="de-DE" baseline="0" dirty="0"/>
              <a:t> push und </a:t>
            </a:r>
            <a:r>
              <a:rPr lang="de-DE" baseline="0" dirty="0" err="1"/>
              <a:t>git</a:t>
            </a:r>
            <a:r>
              <a:rPr lang="de-DE" baseline="0" dirty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Raspberry Pi OS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</a:p>
          <a:p>
            <a:r>
              <a:rPr lang="de-DE" baseline="0" dirty="0" err="1"/>
              <a:t>sudo</a:t>
            </a:r>
            <a:r>
              <a:rPr lang="de-DE" baseline="0" dirty="0"/>
              <a:t>: </a:t>
            </a:r>
            <a:r>
              <a:rPr lang="de-DE" baseline="0" dirty="0" err="1"/>
              <a:t>su</a:t>
            </a:r>
            <a:r>
              <a:rPr lang="de-DE" baseline="0" dirty="0"/>
              <a:t> = super </a:t>
            </a:r>
            <a:r>
              <a:rPr lang="de-DE" baseline="0" dirty="0" err="1"/>
              <a:t>user</a:t>
            </a:r>
            <a:r>
              <a:rPr lang="de-DE" baseline="0" dirty="0"/>
              <a:t> (Admin), DO = tue, d.h. führe einen Befehl als Administrator aus.</a:t>
            </a:r>
          </a:p>
          <a:p>
            <a:r>
              <a:rPr lang="de-DE" dirty="0" err="1"/>
              <a:t>apt-get</a:t>
            </a:r>
            <a:r>
              <a:rPr lang="de-DE" dirty="0"/>
              <a:t>: </a:t>
            </a:r>
            <a:r>
              <a:rPr lang="de-DE" dirty="0" err="1"/>
              <a:t>apt</a:t>
            </a:r>
            <a:r>
              <a:rPr lang="de-DE" dirty="0"/>
              <a:t> =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(Paketverwaltung für Linux), </a:t>
            </a:r>
            <a:r>
              <a:rPr lang="de-DE" dirty="0" err="1"/>
              <a:t>get</a:t>
            </a:r>
            <a:r>
              <a:rPr lang="de-DE" dirty="0"/>
              <a:t> = hole, d.h. hole mir ein Paket aus der Programmbibliothek von Linux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GitExtensions</a:t>
            </a:r>
            <a:r>
              <a:rPr lang="de-DE" baseline="0" dirty="0"/>
              <a:t> sind eine grafische Oberfläche für </a:t>
            </a:r>
            <a:r>
              <a:rPr lang="de-DE" baseline="0" dirty="0" err="1"/>
              <a:t>Git</a:t>
            </a:r>
            <a:r>
              <a:rPr lang="de-DE" baseline="0" dirty="0"/>
              <a:t> und sie funktionieren dank Mono auch unter Linux.</a:t>
            </a:r>
          </a:p>
          <a:p>
            <a:r>
              <a:rPr lang="de-DE" baseline="0" dirty="0"/>
              <a:t>Da wir letztlich die </a:t>
            </a:r>
            <a:r>
              <a:rPr lang="de-DE" baseline="0" dirty="0" err="1"/>
              <a:t>Git</a:t>
            </a:r>
            <a:r>
              <a:rPr lang="de-DE" baseline="0" dirty="0"/>
              <a:t> Integration von </a:t>
            </a:r>
            <a:r>
              <a:rPr lang="de-DE" baseline="0" dirty="0" err="1"/>
              <a:t>PyCharm</a:t>
            </a:r>
            <a:r>
              <a:rPr lang="de-DE" baseline="0" dirty="0"/>
              <a:t> verwenden, brauchen wir die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Extensions</a:t>
            </a:r>
            <a:r>
              <a:rPr lang="de-DE" baseline="0" dirty="0"/>
              <a:t> aber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1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noch spezielle Tools zum Vergleichen von Source Code.</a:t>
            </a:r>
          </a:p>
          <a:p>
            <a:r>
              <a:rPr lang="de-DE" dirty="0"/>
              <a:t>Ein solches Tool ist hilfreich,</a:t>
            </a:r>
            <a:r>
              <a:rPr lang="de-DE" baseline="0" dirty="0"/>
              <a:t> wenn ein Konflikt aufgetreten ist und man sich entscheiden muss, welche Änderungen man übernehmen möchte und welche nicht.</a:t>
            </a:r>
            <a:endParaRPr lang="de-DE" dirty="0"/>
          </a:p>
          <a:p>
            <a:endParaRPr lang="de-DE" dirty="0"/>
          </a:p>
          <a:p>
            <a:r>
              <a:rPr lang="de-DE" dirty="0"/>
              <a:t>Eines dieser Tools heißt</a:t>
            </a:r>
            <a:r>
              <a:rPr lang="de-DE" baseline="0" dirty="0"/>
              <a:t> KDiff3. Es kann zwei oder drei Dateien nebeneinander anzeigen, behält die Zeilen, die gleich geblieben sind und hebt die Unterschiede farblich hervor, damit man eine Entscheidung treffen kann.</a:t>
            </a:r>
          </a:p>
          <a:p>
            <a:r>
              <a:rPr lang="de-DE" baseline="0" dirty="0"/>
              <a:t>KDiff3 gibt es kostenlos für Windows und für den </a:t>
            </a:r>
            <a:r>
              <a:rPr lang="de-DE" baseline="0" dirty="0" err="1"/>
              <a:t>Raspberry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Der Screenshot zeigt die Windows-Version im Fall eines Konflikts, der drei Dateien vergleicht und in eine vierte zusammenführt (</a:t>
            </a:r>
            <a:r>
              <a:rPr lang="de-DE" baseline="0" dirty="0" err="1"/>
              <a:t>Merge</a:t>
            </a:r>
            <a:r>
              <a:rPr lang="de-DE" baseline="0" dirty="0"/>
              <a:t>-Vorgang).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ist in diesem Verzeichnis ein "Server-Repository" entstanden,</a:t>
            </a:r>
            <a:r>
              <a:rPr lang="de-DE" baseline="0" dirty="0"/>
              <a:t> das die ganze </a:t>
            </a:r>
            <a:r>
              <a:rPr lang="de-DE" baseline="0" dirty="0" err="1"/>
              <a:t>History</a:t>
            </a:r>
            <a:r>
              <a:rPr lang="de-DE" baseline="0" dirty="0"/>
              <a:t> enthält sowie die Stage (dieser Begriff wird später geklärt).</a:t>
            </a:r>
          </a:p>
          <a:p>
            <a:r>
              <a:rPr lang="de-DE" baseline="0" dirty="0"/>
              <a:t>Dieser Server-Anteil befindet sich im versteckten Verzeichnis .</a:t>
            </a:r>
            <a:r>
              <a:rPr lang="de-DE" baseline="0" dirty="0" err="1"/>
              <a:t>git</a:t>
            </a:r>
            <a:r>
              <a:rPr lang="de-DE" baseline="0" dirty="0"/>
              <a:t>. Dieses Verzeichnis sollte natürlich nicht gelöscht werden</a:t>
            </a:r>
          </a:p>
          <a:p>
            <a:r>
              <a:rPr lang="de-DE" baseline="0" dirty="0"/>
              <a:t>Gleichzeitig dient das Verzeichnis als Client-Verzeichnis (TFS: </a:t>
            </a:r>
            <a:r>
              <a:rPr lang="de-DE" baseline="0" dirty="0" err="1"/>
              <a:t>local</a:t>
            </a:r>
            <a:r>
              <a:rPr lang="de-DE" baseline="0" dirty="0"/>
              <a:t> </a:t>
            </a:r>
            <a:r>
              <a:rPr lang="de-DE" baseline="0" dirty="0" err="1"/>
              <a:t>workspace</a:t>
            </a:r>
            <a:r>
              <a:rPr lang="de-DE" baseline="0" dirty="0"/>
              <a:t>; VSS: Working </a:t>
            </a:r>
            <a:r>
              <a:rPr lang="de-DE" baseline="0" dirty="0" err="1"/>
              <a:t>folder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SVN funktioniert hier ähnlich: es legt ein .</a:t>
            </a:r>
            <a:r>
              <a:rPr lang="de-DE" baseline="0" dirty="0" err="1"/>
              <a:t>svn</a:t>
            </a:r>
            <a:r>
              <a:rPr lang="de-DE" baseline="0" dirty="0"/>
              <a:t> Verzeichnis an. Allerdings enthält das Verzeichnis bei SVN nicht so viele Informationen wie bei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20.10.2020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20.10.2020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extensions/gitextensions/releases/download/v2.51/GitExtensions-2.51-Mono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kostenloses Versionskontroll-System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Kommandozeile öffnen</a:t>
            </a:r>
          </a:p>
          <a:p>
            <a:r>
              <a:rPr lang="de-DE" dirty="0"/>
              <a:t>Verzeichnis anlegen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839788" y="1520826"/>
            <a:ext cx="9091542" cy="4645024"/>
            <a:chOff x="922866" y="2055813"/>
            <a:chExt cx="7870831" cy="402134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866" y="2055813"/>
              <a:ext cx="7870831" cy="40213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529" y="3253533"/>
              <a:ext cx="2710303" cy="985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575" y="4244906"/>
              <a:ext cx="3653568" cy="150306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4951229" y="4594749"/>
              <a:ext cx="2816062" cy="55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Arbeitsverzeichnis; Working </a:t>
              </a:r>
              <a:r>
                <a:rPr lang="de-DE" dirty="0" err="1">
                  <a:latin typeface="Buxton Sketch" panose="03080500000500000004" pitchFamily="66" charset="0"/>
                </a:rPr>
                <a:t>directory</a:t>
              </a:r>
              <a:endParaRPr lang="de-DE" dirty="0">
                <a:latin typeface="Buxton Sketch" panose="03080500000500000004" pitchFamily="66" charset="0"/>
              </a:endParaRPr>
            </a:p>
            <a:p>
              <a:r>
                <a:rPr lang="de-DE" dirty="0">
                  <a:latin typeface="Buxton Sketch" panose="03080500000500000004" pitchFamily="66" charset="0"/>
                </a:rPr>
                <a:t>(</a:t>
              </a:r>
              <a:r>
                <a:rPr lang="de-DE" dirty="0" err="1">
                  <a:latin typeface="Buxton Sketch" panose="03080500000500000004" pitchFamily="66" charset="0"/>
                </a:rPr>
                <a:t>working</a:t>
              </a:r>
              <a:r>
                <a:rPr lang="de-DE" dirty="0">
                  <a:latin typeface="Buxton Sketch" panose="03080500000500000004" pitchFamily="66" charset="0"/>
                </a:rPr>
                <a:t> </a:t>
              </a:r>
              <a:r>
                <a:rPr lang="de-DE" dirty="0" err="1">
                  <a:latin typeface="Buxton Sketch" panose="03080500000500000004" pitchFamily="66" charset="0"/>
                </a:rPr>
                <a:t>folder</a:t>
              </a:r>
              <a:r>
                <a:rPr lang="de-DE" dirty="0">
                  <a:latin typeface="Buxton Sketch" panose="03080500000500000004" pitchFamily="66" charset="0"/>
                </a:rPr>
                <a:t>; </a:t>
              </a:r>
              <a:r>
                <a:rPr lang="de-DE" dirty="0" err="1">
                  <a:latin typeface="Buxton Sketch" panose="03080500000500000004" pitchFamily="66" charset="0"/>
                </a:rPr>
                <a:t>local</a:t>
              </a:r>
              <a:r>
                <a:rPr lang="de-DE" dirty="0">
                  <a:latin typeface="Buxton Sketch" panose="03080500000500000004" pitchFamily="66" charset="0"/>
                </a:rPr>
                <a:t> </a:t>
              </a:r>
              <a:r>
                <a:rPr lang="de-DE" dirty="0" err="1">
                  <a:latin typeface="Buxton Sketch" panose="03080500000500000004" pitchFamily="66" charset="0"/>
                </a:rPr>
                <a:t>workspace</a:t>
              </a:r>
              <a:r>
                <a:rPr lang="de-DE" dirty="0">
                  <a:latin typeface="Buxton Sketch" panose="03080500000500000004" pitchFamily="66" charset="0"/>
                </a:rPr>
                <a:t>)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17072" y="349692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Buxton Sketch" panose="03080500000500000004" pitchFamily="66" charset="0"/>
                </a:rPr>
                <a:t>History</a:t>
              </a:r>
              <a:r>
                <a:rPr lang="de-DE" dirty="0">
                  <a:latin typeface="Buxton Sketch" panose="03080500000500000004" pitchFamily="66" charset="0"/>
                </a:rPr>
                <a:t> +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20.10.2020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/>
              <a:t>Editor für Commit-Kommentar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prog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Beispiel für Nano: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DA3-B541-4210-9983-BA70BA58C31B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186856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Nano als Editor einstellen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en-US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Benutzerinformationen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user.email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&lt;Email&gt;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user.name 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&lt;Name&gt;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5"/>
            <a:ext cx="11266486" cy="4482042"/>
          </a:xfrm>
        </p:spPr>
        <p:txBody>
          <a:bodyPr/>
          <a:lstStyle/>
          <a:p>
            <a:r>
              <a:rPr lang="de-DE" dirty="0" err="1"/>
              <a:t>Diff</a:t>
            </a:r>
            <a:r>
              <a:rPr lang="de-DE" dirty="0"/>
              <a:t>-Tool einrichten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difftool.kdiff3.path "/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difftool.kdiff3.cmd </a:t>
            </a: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pfad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&lt;exe&gt;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6362969" y="-1245035"/>
            <a:ext cx="249224" cy="10658274"/>
          </a:xfrm>
          <a:prstGeom prst="rightBrace">
            <a:avLst>
              <a:gd name="adj1" fmla="val 46552"/>
              <a:gd name="adj2" fmla="val 498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06478" y="345732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ysClr val="windowText" lastClr="000000"/>
                </a:solidFill>
              </a:rPr>
              <a:t>value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0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033000" cy="464502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difftool.kdiff3.path /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/bin/</a:t>
            </a: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difftool.kdiff3.cmd </a:t>
            </a: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/bin/kdiff3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18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5199330" y="-944996"/>
            <a:ext cx="249224" cy="8330996"/>
          </a:xfrm>
          <a:prstGeom prst="rightBrace">
            <a:avLst>
              <a:gd name="adj1" fmla="val 46552"/>
              <a:gd name="adj2" fmla="val 92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544878" y="2367524"/>
            <a:ext cx="85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ysClr val="windowText" lastClr="000000"/>
                </a:solidFill>
              </a:rPr>
              <a:t>value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gleiche Einstellungen auf einer Ebene</a:t>
            </a:r>
          </a:p>
          <a:p>
            <a:pPr lvl="1"/>
            <a:r>
              <a:rPr lang="de-DE" dirty="0"/>
              <a:t>unterste gewinnt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b="1" dirty="0">
                <a:solidFill>
                  <a:srgbClr val="FF0000"/>
                </a:solidFill>
                <a:latin typeface="Source Code Pro" panose="020B0509030403020204" pitchFamily="49" charset="0"/>
              </a:rPr>
              <a:t>--</a:t>
            </a:r>
            <a:r>
              <a:rPr lang="de-DE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  <a:p>
            <a:r>
              <a:rPr lang="de-DE" dirty="0"/>
              <a:t>Problem: löschen geht nicht</a:t>
            </a:r>
          </a:p>
          <a:p>
            <a:r>
              <a:rPr lang="de-DE" dirty="0"/>
              <a:t>Alle löschen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-all 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2974-E87E-46FB-A94F-3530076D48C8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38233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  <a:p>
            <a:r>
              <a:rPr lang="de-DE" dirty="0"/>
              <a:t>Einstellungen</a:t>
            </a:r>
          </a:p>
          <a:p>
            <a:r>
              <a:rPr lang="de-DE" dirty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20.10.2020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 für Commit kopieren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20.10.2020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aus dem Stage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5633720" cy="4645025"/>
          </a:xfrm>
        </p:spPr>
        <p:txBody>
          <a:bodyPr/>
          <a:lstStyle/>
          <a:p>
            <a:r>
              <a:rPr lang="de-DE" dirty="0"/>
              <a:t>Dateiinhalt zurücksetzen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20.10.2020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  <a:p>
            <a:r>
              <a:rPr lang="de-DE" dirty="0"/>
              <a:t>frei / Open Source (GPL2)</a:t>
            </a:r>
          </a:p>
          <a:p>
            <a:r>
              <a:rPr lang="de-DE" dirty="0"/>
              <a:t>initiiert 2005 von Linus </a:t>
            </a:r>
            <a:r>
              <a:rPr lang="de-DE" dirty="0" err="1"/>
              <a:t>Torvalds</a:t>
            </a:r>
            <a:endParaRPr lang="de-DE" dirty="0"/>
          </a:p>
          <a:p>
            <a:pPr lvl="1"/>
            <a:r>
              <a:rPr lang="de-DE" dirty="0"/>
              <a:t>für Linux Kernel</a:t>
            </a:r>
          </a:p>
          <a:p>
            <a:pPr lvl="1"/>
            <a:r>
              <a:rPr lang="de-DE" dirty="0"/>
              <a:t>bis dato </a:t>
            </a:r>
            <a:r>
              <a:rPr lang="de-DE" dirty="0" err="1"/>
              <a:t>BitKeeper</a:t>
            </a:r>
            <a:endParaRPr lang="de-DE" dirty="0"/>
          </a:p>
          <a:p>
            <a:r>
              <a:rPr lang="de-DE" dirty="0"/>
              <a:t>Provider: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/>
              <a:t>Dateiinhalte </a:t>
            </a:r>
            <a:r>
              <a:rPr lang="de-DE" dirty="0" err="1"/>
              <a:t>versionieren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Email erforderlich</a:t>
            </a:r>
          </a:p>
          <a:p>
            <a:r>
              <a:rPr lang="de-DE" dirty="0"/>
              <a:t>Username erforderlich</a:t>
            </a:r>
          </a:p>
          <a:p>
            <a:r>
              <a:rPr lang="de-DE" dirty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1" y="1520825"/>
            <a:ext cx="5710084" cy="464502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"B"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"C" &gt; test.txt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würde bei einem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in die </a:t>
            </a:r>
            <a:r>
              <a:rPr lang="de-DE" dirty="0" err="1"/>
              <a:t>History</a:t>
            </a:r>
            <a:r>
              <a:rPr lang="de-DE" dirty="0"/>
              <a:t> übertragen?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428999"/>
            <a:ext cx="7017840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0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"D"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"E"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"F"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929555" cy="4482042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Client-Server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Hierarchisch</a:t>
            </a:r>
          </a:p>
        </p:txBody>
      </p:sp>
      <p:cxnSp>
        <p:nvCxnSpPr>
          <p:cNvPr id="60" name="Gerader Verbinder 59"/>
          <p:cNvCxnSpPr>
            <a:cxnSpLocks/>
          </p:cNvCxnSpPr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BOGY</a:t>
              </a: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zum Üben</a:t>
              </a: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20.10.2020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25" y="3429001"/>
            <a:ext cx="674367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SourceSafe – </a:t>
            </a:r>
            <a:r>
              <a:rPr lang="de-DE" dirty="0" err="1"/>
              <a:t>Git</a:t>
            </a:r>
            <a:r>
              <a:rPr lang="de-DE" dirty="0"/>
              <a:t>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Create </a:t>
            </a:r>
            <a:r>
              <a:rPr lang="de-DE" dirty="0" err="1"/>
              <a:t>database</a:t>
            </a:r>
            <a:r>
              <a:rPr lang="de-DE" dirty="0"/>
              <a:t> (VSS Admin)</a:t>
            </a:r>
          </a:p>
          <a:p>
            <a:r>
              <a:rPr lang="de-DE" dirty="0"/>
              <a:t>Set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r>
              <a:rPr lang="de-DE" dirty="0"/>
              <a:t>Add</a:t>
            </a:r>
          </a:p>
          <a:p>
            <a:r>
              <a:rPr lang="de-DE" dirty="0"/>
              <a:t>Create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Check in</a:t>
            </a:r>
          </a:p>
          <a:p>
            <a:r>
              <a:rPr lang="de-DE" dirty="0"/>
              <a:t>Check out</a:t>
            </a:r>
          </a:p>
          <a:p>
            <a:r>
              <a:rPr lang="de-DE" dirty="0"/>
              <a:t>Show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chemeClr val="tx1"/>
                </a:solidFill>
              </a:rPr>
              <a:t>-/-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6860986">
            <a:off x="5199410" y="3324339"/>
            <a:ext cx="1690992" cy="3219371"/>
          </a:xfrm>
          <a:prstGeom prst="arc">
            <a:avLst>
              <a:gd name="adj1" fmla="val 16807895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F9CC-7F00-4C34-B7F4-59FAEC5AA0E4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</a:t>
            </a:r>
          </a:p>
        </p:txBody>
      </p:sp>
    </p:spTree>
    <p:extLst>
      <p:ext uri="{BB962C8B-B14F-4D97-AF65-F5344CB8AC3E}">
        <p14:creationId xmlns:p14="http://schemas.microsoft.com/office/powerpoint/2010/main" val="2666309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>
          <a:xfrm rot="3941573">
            <a:off x="4939878" y="1504794"/>
            <a:ext cx="2019172" cy="3891830"/>
          </a:xfrm>
          <a:prstGeom prst="arc">
            <a:avLst>
              <a:gd name="adj1" fmla="val 16807895"/>
              <a:gd name="adj2" fmla="val 39690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SourceSafe – SVN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Create </a:t>
            </a:r>
            <a:r>
              <a:rPr lang="de-DE" dirty="0" err="1"/>
              <a:t>database</a:t>
            </a:r>
            <a:r>
              <a:rPr lang="de-DE" dirty="0"/>
              <a:t> (VSS Admin)</a:t>
            </a:r>
          </a:p>
          <a:p>
            <a:r>
              <a:rPr lang="de-DE" dirty="0"/>
              <a:t>Set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r>
              <a:rPr lang="de-DE" dirty="0"/>
              <a:t>Add</a:t>
            </a:r>
          </a:p>
          <a:p>
            <a:r>
              <a:rPr lang="de-DE" dirty="0"/>
              <a:t>Create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Check in</a:t>
            </a:r>
          </a:p>
          <a:p>
            <a:r>
              <a:rPr lang="de-DE" dirty="0"/>
              <a:t>Check out</a:t>
            </a:r>
          </a:p>
          <a:p>
            <a:r>
              <a:rPr lang="de-DE" dirty="0"/>
              <a:t>Show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43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0133-1101-4E42-B535-7B8870005161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3599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– </a:t>
            </a:r>
            <a:r>
              <a:rPr lang="de-DE" dirty="0" err="1"/>
              <a:t>Git</a:t>
            </a:r>
            <a:r>
              <a:rPr lang="de-DE" dirty="0"/>
              <a:t>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-/-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/</a:t>
            </a:r>
            <a:r>
              <a:rPr lang="de-DE" dirty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21250203">
            <a:off x="4236621" y="4383360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ysClr val="windowText" lastClr="000000"/>
                </a:solidFill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11" name="Bogen 10"/>
          <p:cNvSpPr/>
          <p:nvPr/>
        </p:nvSpPr>
        <p:spPr>
          <a:xfrm rot="7221069" flipV="1">
            <a:off x="3839739" y="1881519"/>
            <a:ext cx="1965683" cy="3226112"/>
          </a:xfrm>
          <a:prstGeom prst="arc">
            <a:avLst>
              <a:gd name="adj1" fmla="val 17158023"/>
              <a:gd name="adj2" fmla="val 47367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2" name="Bogen 11"/>
          <p:cNvSpPr/>
          <p:nvPr/>
        </p:nvSpPr>
        <p:spPr>
          <a:xfrm rot="6860986">
            <a:off x="5392401" y="3233224"/>
            <a:ext cx="1846495" cy="3249495"/>
          </a:xfrm>
          <a:prstGeom prst="arc">
            <a:avLst>
              <a:gd name="adj1" fmla="val 16518703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933974" y="3346958"/>
            <a:ext cx="27986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0031" y="305003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nicht identisch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0645-997B-4D5F-81EC-0D3336349B86}" type="datetime1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180581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Moderne Versionskontrolle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Operationen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Basisoperationen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fehlt noch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pull</a:t>
            </a:r>
          </a:p>
          <a:p>
            <a:pPr lvl="1"/>
            <a:r>
              <a:rPr lang="de-DE" dirty="0"/>
              <a:t>Verwendung von </a:t>
            </a:r>
            <a:r>
              <a:rPr lang="de-DE" dirty="0" err="1"/>
              <a:t>Git</a:t>
            </a:r>
            <a:r>
              <a:rPr lang="de-DE" dirty="0"/>
              <a:t> in </a:t>
            </a:r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alles</a:t>
              </a: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SourceSafe / TFS / SVN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Kommandozeilentools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/>
              <a:t>sollte schon installiert sein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53" y="3125269"/>
            <a:ext cx="7366700" cy="3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Windows</a:t>
            </a:r>
          </a:p>
          <a:p>
            <a:pPr lvl="1"/>
            <a:r>
              <a:rPr lang="de-DE" dirty="0"/>
              <a:t>früher </a:t>
            </a:r>
            <a:r>
              <a:rPr lang="de-DE" dirty="0" err="1"/>
              <a:t>msysgit</a:t>
            </a:r>
            <a:endParaRPr lang="de-DE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https://github.com/gitextensions/gitextensions/releases/download/v2.51/GitExtensions-2.51-Mono.zip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rm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mono-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complete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cd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GitExtensions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mono GitExtensions.exe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046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10514013" cy="439677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0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 zum Vergleichen von Source Code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20.10.2020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2986</Words>
  <Application>Microsoft Office PowerPoint</Application>
  <PresentationFormat>Breitbild</PresentationFormat>
  <Paragraphs>597</Paragraphs>
  <Slides>49</Slides>
  <Notes>38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5" baseType="lpstr">
      <vt:lpstr>Arial</vt:lpstr>
      <vt:lpstr>Buxton Sketch</vt:lpstr>
      <vt:lpstr>Calibri</vt:lpstr>
      <vt:lpstr>Source Code Pro</vt:lpstr>
      <vt:lpstr>Titel</vt:lpstr>
      <vt:lpstr>Inhalt</vt:lpstr>
      <vt:lpstr>Git Grundlagen</vt:lpstr>
      <vt:lpstr>Agenda</vt:lpstr>
      <vt:lpstr>Was ist Git?</vt:lpstr>
      <vt:lpstr>Was ist Git?</vt:lpstr>
      <vt:lpstr>Was ist Git?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SourceSafe – Git – Mapping </vt:lpstr>
      <vt:lpstr>SourceSafe – SVN – Mapping </vt:lpstr>
      <vt:lpstr>SVN – Git – Mapping 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69</cp:revision>
  <dcterms:created xsi:type="dcterms:W3CDTF">2018-03-05T13:40:27Z</dcterms:created>
  <dcterms:modified xsi:type="dcterms:W3CDTF">2020-10-20T09:02:45Z</dcterms:modified>
</cp:coreProperties>
</file>