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72" r:id="rId5"/>
    <p:sldId id="273" r:id="rId6"/>
    <p:sldId id="274" r:id="rId7"/>
    <p:sldId id="269" r:id="rId8"/>
    <p:sldId id="286" r:id="rId9"/>
    <p:sldId id="270" r:id="rId10"/>
    <p:sldId id="271" r:id="rId11"/>
    <p:sldId id="275" r:id="rId12"/>
    <p:sldId id="288" r:id="rId13"/>
    <p:sldId id="280" r:id="rId14"/>
    <p:sldId id="287" r:id="rId15"/>
    <p:sldId id="285" r:id="rId16"/>
    <p:sldId id="25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Neuron" id="{9149B5CD-FB6B-4710-8691-0535D35F51A1}">
          <p14:sldIdLst>
            <p14:sldId id="272"/>
            <p14:sldId id="273"/>
            <p14:sldId id="274"/>
          </p14:sldIdLst>
        </p14:section>
        <p14:section name="Netz-Architekturen" id="{C920527B-079F-42DD-BDA9-4BFF13B64B32}">
          <p14:sldIdLst>
            <p14:sldId id="269"/>
            <p14:sldId id="286"/>
            <p14:sldId id="270"/>
            <p14:sldId id="271"/>
          </p14:sldIdLst>
        </p14:section>
        <p14:section name="Beispiel" id="{45F56406-0460-4558-8086-6F38CD0F4207}">
          <p14:sldIdLst>
            <p14:sldId id="275"/>
            <p14:sldId id="288"/>
            <p14:sldId id="280"/>
            <p14:sldId id="287"/>
          </p14:sldIdLst>
        </p14:section>
        <p14:section name="Zusammenfassung" id="{3935168F-CA97-4DBE-AA4D-CD6487E81BA7}">
          <p14:sldIdLst>
            <p14:sldId id="285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78"/>
    <a:srgbClr val="E2580C"/>
    <a:srgbClr val="FBD2BB"/>
    <a:srgbClr val="A34C21"/>
    <a:srgbClr val="179BD7"/>
    <a:srgbClr val="E7AB8D"/>
    <a:srgbClr val="FCE2D4"/>
    <a:srgbClr val="863F1C"/>
    <a:srgbClr val="BF5A27"/>
    <a:srgbClr val="D77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275" autoAdjust="0"/>
  </p:normalViewPr>
  <p:slideViewPr>
    <p:cSldViewPr snapToGrid="0">
      <p:cViewPr varScale="1">
        <p:scale>
          <a:sx n="136" d="100"/>
          <a:sy n="136" d="100"/>
        </p:scale>
        <p:origin x="118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18.06.2020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18.06.2020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Menschliche Nervenzellen wurden bereits 1880 oder früher untersucht.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Bereits seit 1943, nur 2 Jahre nach Erfindung des ersten Computers, wurde bereits daran geforscht, wie sich die Erkenntnisse über Nervenzellen auf Computer übertragen lassen.</a:t>
            </a:r>
          </a:p>
          <a:p>
            <a:endParaRPr lang="de-DE" dirty="0"/>
          </a:p>
          <a:p>
            <a:r>
              <a:rPr lang="de-DE" dirty="0"/>
              <a:t>Grün: Zellkern</a:t>
            </a:r>
          </a:p>
          <a:p>
            <a:r>
              <a:rPr lang="de-DE" dirty="0"/>
              <a:t>Geld: Markscheide. Leitet Signale ca. 10x schneller weiter</a:t>
            </a:r>
          </a:p>
          <a:p>
            <a:endParaRPr lang="de-DE" dirty="0"/>
          </a:p>
          <a:p>
            <a:r>
              <a:rPr lang="de-DE" dirty="0"/>
              <a:t>Im Bild eine multipolare Nervenzelle, d.h. eine Nervenzelle mit mehreren Eingängen.</a:t>
            </a:r>
          </a:p>
          <a:p>
            <a:endParaRPr lang="de-DE" dirty="0"/>
          </a:p>
          <a:p>
            <a:r>
              <a:rPr lang="de-DE" dirty="0"/>
              <a:t>Bildquelle:</a:t>
            </a:r>
          </a:p>
          <a:p>
            <a:r>
              <a:rPr lang="de-DE" dirty="0"/>
              <a:t>Neuron: CC-BY-SA 3.0 Unbekannter Autor, https://commons.wikimedia.org/wiki/File:Neuron_(deutsch)-1.svg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820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Dioden stellen sicher, dass der Strom in die richtige Richtung fließt (Eingang, nicht Ausgang).</a:t>
            </a:r>
          </a:p>
          <a:p>
            <a:r>
              <a:rPr lang="de-DE" dirty="0"/>
              <a:t>Die Widerstände regeln, wie viel Strom fließen darf (Gewichtung)</a:t>
            </a:r>
          </a:p>
          <a:p>
            <a:r>
              <a:rPr lang="de-DE" dirty="0"/>
              <a:t>Der Kondensator empfängt die Summe der Ströme (Kirchhoff, Knotenregel) und lädt sich auf. </a:t>
            </a:r>
          </a:p>
          <a:p>
            <a:r>
              <a:rPr lang="de-DE" dirty="0"/>
              <a:t>Ab einem bestimmten Aufladung (Schwellwert) fließt Strom durch den Ausgang.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%-Zeichen: Gewichtung der unterschiedlichen Eingänge.</a:t>
            </a:r>
          </a:p>
          <a:p>
            <a:r>
              <a:rPr lang="de-DE" dirty="0"/>
              <a:t>Summen-Zeichen: Aggregation der Eingangswerte</a:t>
            </a:r>
          </a:p>
          <a:p>
            <a:r>
              <a:rPr lang="de-DE" dirty="0"/>
              <a:t>Bias: eingebauter Offset / zusätzlicher Wert, mit dessen Hilfe die Funktion verschoben werden kann.</a:t>
            </a:r>
          </a:p>
          <a:p>
            <a:r>
              <a:rPr lang="de-DE" dirty="0"/>
              <a:t>Aktivierung: Aktivierungsfunktion, d.h. Entscheidung, wann bzw. wieviel des aufsummierten Signals an den Ausgang weitergegeben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14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Gelb: Eingänge</a:t>
            </a:r>
          </a:p>
          <a:p>
            <a:r>
              <a:rPr lang="de-DE" dirty="0"/>
              <a:t>Rot: Neuron mit Ausgang, an dem das Ergebnis abgeholt wird</a:t>
            </a:r>
          </a:p>
          <a:p>
            <a:r>
              <a:rPr lang="de-DE" dirty="0"/>
              <a:t>Grün: Neuron  mit Ausgang, dessen Ergebnis weiter verarbeitet wird.</a:t>
            </a:r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dirty="0" err="1"/>
              <a:t>Perzeptron</a:t>
            </a:r>
            <a:r>
              <a:rPr lang="de-DE" dirty="0"/>
              <a:t> konnte die Funktion XOR nicht auflösen.</a:t>
            </a:r>
          </a:p>
          <a:p>
            <a:endParaRPr lang="de-DE" dirty="0"/>
          </a:p>
          <a:p>
            <a:r>
              <a:rPr lang="de-DE" dirty="0"/>
              <a:t>Feed Forward: hat nur 1 grüne Schicht</a:t>
            </a:r>
          </a:p>
          <a:p>
            <a:endParaRPr lang="de-DE" dirty="0"/>
          </a:p>
          <a:p>
            <a:r>
              <a:rPr lang="de-DE" dirty="0"/>
              <a:t>Deep Netzwerk: von den grünen Schichten kann es noch mehr geben.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https://www.asimovinstitute.org/neural-network-zoo/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6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Recurrent</a:t>
            </a:r>
            <a:r>
              <a:rPr lang="de-DE" dirty="0"/>
              <a:t> = wiederkehrend, hier: gleichbedeutend der Einführung einer Zeit-Achse im Netz (Echo)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Residual = als Reserve zurückhalten / als Rest zurückbleibend (Originaldaten bleiben länger erhalten)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https://www.asimovinstitute.org/neural-network-zoo/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9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Darstellung des </a:t>
            </a:r>
            <a:r>
              <a:rPr lang="de-DE" dirty="0" err="1"/>
              <a:t>Convolutional</a:t>
            </a:r>
            <a:r>
              <a:rPr lang="de-DE" dirty="0"/>
              <a:t>-Netzwerkes ist vermutlich nicht ganz korrekt und auch bei der Quelle nicht korrekt angegeben. </a:t>
            </a:r>
          </a:p>
          <a:p>
            <a:r>
              <a:rPr lang="de-DE" dirty="0"/>
              <a:t>Der </a:t>
            </a:r>
            <a:r>
              <a:rPr lang="de-DE" dirty="0" err="1"/>
              <a:t>Convolutional</a:t>
            </a:r>
            <a:r>
              <a:rPr lang="de-DE" dirty="0"/>
              <a:t>-Anteil betrifft lediglich die rosaroten Punkte. Diese dienen typischerweise der Bildverarbeitung (Feature-</a:t>
            </a:r>
            <a:r>
              <a:rPr lang="de-DE" dirty="0" err="1"/>
              <a:t>Extraction</a:t>
            </a:r>
            <a:r>
              <a:rPr lang="de-DE" dirty="0"/>
              <a:t>).</a:t>
            </a:r>
          </a:p>
          <a:p>
            <a:r>
              <a:rPr lang="de-DE" dirty="0"/>
              <a:t>Im Anschluss an die Bildverarbeitung findet im Normalfall eine Entscheidungsfindung statt, die mit einem "normalen" Netzwerk erfolgen kann. Dieses kann "</a:t>
            </a:r>
            <a:r>
              <a:rPr lang="de-DE" dirty="0" err="1"/>
              <a:t>deep</a:t>
            </a:r>
            <a:r>
              <a:rPr lang="de-DE" dirty="0"/>
              <a:t>" sein, muss aber nicht.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Generative = erzeugend</a:t>
            </a:r>
          </a:p>
          <a:p>
            <a:r>
              <a:rPr lang="de-DE" dirty="0" err="1"/>
              <a:t>Adversarial</a:t>
            </a:r>
            <a:r>
              <a:rPr lang="de-DE" dirty="0"/>
              <a:t> = gegnerisch / feindlich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https://www.asimovinstitute.org/neural-network-zoo/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49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https://playground.tensorflow.org</a:t>
            </a:r>
          </a:p>
          <a:p>
            <a:endParaRPr lang="de-DE" dirty="0"/>
          </a:p>
          <a:p>
            <a:r>
              <a:rPr lang="de-DE"/>
              <a:t>Mathematik: siehe Neuron Mathematik.xlsx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459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Menschliche Lösung: Kreis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682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09.12.2019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Künstliche Intelligenz - Überblick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09.12.2019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Künstliche Intelligenz - Überblick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Künstliche Intelligenz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Neuronale Netze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46D8-F6A9-4E40-AAEA-3B4E6B43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3C735-142F-4669-A48C-CF862360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116A83-12F9-41D7-87D3-0AD2E7F9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EA927-025B-47A9-8F8C-DF106CCD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3D3E039-4A0F-441C-BDEE-FA4C97B78D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391" y="1935218"/>
            <a:ext cx="11475218" cy="404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5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CFB015B-E676-4C58-ABA4-217F7D35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C1D20FE-943E-497E-A3CA-7B01A082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https://playground.tensorflow.org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2BF74-24D6-4A97-9A4F-1D8A5FCD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E275F3-3A23-4C0E-9041-44690631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5C3E3E-A0DD-42FF-AA1D-2FD83F31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34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6F4869B9-E65D-4132-B73D-714423705E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0124" y="2476806"/>
            <a:ext cx="2969868" cy="29491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D4C46D8-F6A9-4E40-AAEA-3B4E6B43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3C735-142F-4669-A48C-CF862360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116A83-12F9-41D7-87D3-0AD2E7F9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EA927-025B-47A9-8F8C-DF106CCD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D0028C4-B9F6-4BEF-8C39-3C421544DF27}"/>
              </a:ext>
            </a:extLst>
          </p:cNvPr>
          <p:cNvSpPr/>
          <p:nvPr/>
        </p:nvSpPr>
        <p:spPr>
          <a:xfrm>
            <a:off x="1721513" y="3190875"/>
            <a:ext cx="1386674" cy="138667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73536D2-605B-49B8-BE91-92C549A8E083}"/>
              </a:ext>
            </a:extLst>
          </p:cNvPr>
          <p:cNvGrpSpPr/>
          <p:nvPr/>
        </p:nvGrpSpPr>
        <p:grpSpPr>
          <a:xfrm>
            <a:off x="4638675" y="2476806"/>
            <a:ext cx="2991060" cy="2949100"/>
            <a:chOff x="5052436" y="2448231"/>
            <a:chExt cx="2991060" cy="294910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1C5C47-7C92-4702-A03E-0A15DE074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rcRect l="73934" t="27155"/>
            <a:stretch/>
          </p:blipFill>
          <p:spPr>
            <a:xfrm>
              <a:off x="5052436" y="2448231"/>
              <a:ext cx="2991060" cy="2949100"/>
            </a:xfrm>
            <a:prstGeom prst="rect">
              <a:avLst/>
            </a:prstGeom>
          </p:spPr>
        </p:pic>
        <p:sp>
          <p:nvSpPr>
            <p:cNvPr id="3" name="Gleichschenkliges Dreieck 2">
              <a:extLst>
                <a:ext uri="{FF2B5EF4-FFF2-40B4-BE49-F238E27FC236}">
                  <a16:creationId xmlns:a16="http://schemas.microsoft.com/office/drawing/2014/main" id="{A5E575BB-AB68-4A15-9F6C-C8F0FC6A5707}"/>
                </a:ext>
              </a:extLst>
            </p:cNvPr>
            <p:cNvSpPr/>
            <p:nvPr/>
          </p:nvSpPr>
          <p:spPr>
            <a:xfrm rot="11939080">
              <a:off x="5404768" y="3258450"/>
              <a:ext cx="1865190" cy="1607924"/>
            </a:xfrm>
            <a:prstGeom prst="triangle">
              <a:avLst>
                <a:gd name="adj" fmla="val 50760"/>
              </a:avLst>
            </a:prstGeom>
            <a:noFill/>
            <a:ln w="28575">
              <a:solidFill>
                <a:schemeClr val="tx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>
              <a:extLst>
                <a:ext uri="{FF2B5EF4-FFF2-40B4-BE49-F238E27FC236}">
                  <a16:creationId xmlns:a16="http://schemas.microsoft.com/office/drawing/2014/main" id="{97C29C30-2786-48AC-BF10-C3B30426B294}"/>
                </a:ext>
              </a:extLst>
            </p:cNvPr>
            <p:cNvSpPr/>
            <p:nvPr/>
          </p:nvSpPr>
          <p:spPr>
            <a:xfrm rot="2788179">
              <a:off x="6354509" y="3362842"/>
              <a:ext cx="739684" cy="777075"/>
            </a:xfrm>
            <a:prstGeom prst="arc">
              <a:avLst>
                <a:gd name="adj1" fmla="val 15200465"/>
                <a:gd name="adj2" fmla="val 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>
              <a:extLst>
                <a:ext uri="{FF2B5EF4-FFF2-40B4-BE49-F238E27FC236}">
                  <a16:creationId xmlns:a16="http://schemas.microsoft.com/office/drawing/2014/main" id="{8B92F638-4827-4252-801F-D592FE6657F9}"/>
                </a:ext>
              </a:extLst>
            </p:cNvPr>
            <p:cNvSpPr/>
            <p:nvPr/>
          </p:nvSpPr>
          <p:spPr>
            <a:xfrm rot="9865139">
              <a:off x="5937041" y="3704353"/>
              <a:ext cx="739684" cy="777075"/>
            </a:xfrm>
            <a:prstGeom prst="arc">
              <a:avLst>
                <a:gd name="adj1" fmla="val 15200465"/>
                <a:gd name="adj2" fmla="val 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288D77F9-BF0E-4E06-8615-61F9C4EA8A1C}"/>
                </a:ext>
              </a:extLst>
            </p:cNvPr>
            <p:cNvSpPr/>
            <p:nvPr/>
          </p:nvSpPr>
          <p:spPr>
            <a:xfrm rot="16880762">
              <a:off x="5861910" y="3183530"/>
              <a:ext cx="739684" cy="777075"/>
            </a:xfrm>
            <a:prstGeom prst="arc">
              <a:avLst>
                <a:gd name="adj1" fmla="val 15200465"/>
                <a:gd name="adj2" fmla="val 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2F7BDB5D-B1FA-417A-9FE2-370B64707A2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8418" y="2409661"/>
            <a:ext cx="2949100" cy="2949100"/>
          </a:xfrm>
          <a:prstGeom prst="rect">
            <a:avLst/>
          </a:prstGeom>
        </p:spPr>
      </p:pic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66DB5EB-B88C-4A3E-BFDF-801CA4E543D7}"/>
              </a:ext>
            </a:extLst>
          </p:cNvPr>
          <p:cNvSpPr/>
          <p:nvPr/>
        </p:nvSpPr>
        <p:spPr>
          <a:xfrm>
            <a:off x="9149080" y="3242347"/>
            <a:ext cx="1133476" cy="114324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10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F3BAE-E070-4800-89F5-C0951952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9A01C3-F96F-4326-9D3E-2BF98DDF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6D619-BB0B-4D9F-9905-EC262BE9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9CC495-2D87-4373-BE86-A6918E60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3BE2148-0112-4528-843E-41027998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184"/>
            <a:ext cx="8048730" cy="38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9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54D3D47-5987-4861-91EC-F12CA440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E1F29B1-5358-450F-9518-2BB6FB08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 = mathematisches Modell mit einfachen Formeln</a:t>
            </a:r>
          </a:p>
          <a:p>
            <a:r>
              <a:rPr lang="de-DE" dirty="0"/>
              <a:t>Es gibt viele Netzarten</a:t>
            </a:r>
          </a:p>
          <a:p>
            <a:pPr lvl="1"/>
            <a:r>
              <a:rPr lang="de-DE" dirty="0"/>
              <a:t>Zur Klassifizierung</a:t>
            </a:r>
          </a:p>
          <a:p>
            <a:pPr lvl="1"/>
            <a:r>
              <a:rPr lang="de-DE" dirty="0"/>
              <a:t>Zur Bildverarbeitung</a:t>
            </a:r>
          </a:p>
          <a:p>
            <a:pPr lvl="1"/>
            <a:r>
              <a:rPr lang="de-DE" dirty="0"/>
              <a:t>Zur Erzeugung von Inhalten</a:t>
            </a:r>
          </a:p>
          <a:p>
            <a:r>
              <a:rPr lang="de-DE" dirty="0"/>
              <a:t>Das Beispiel ist hübsch visualisiert</a:t>
            </a:r>
          </a:p>
          <a:p>
            <a:pPr lvl="1"/>
            <a:r>
              <a:rPr lang="de-DE" dirty="0"/>
              <a:t>nicht immer ist KI so verständlich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BBB3D-1AF0-448E-84E3-3D6E74FB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80704F-1128-4670-AD1E-0E897994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F7D89D-58EA-4987-92EE-C6C435D7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</a:t>
            </a:r>
          </a:p>
          <a:p>
            <a:r>
              <a:rPr lang="de-DE" dirty="0"/>
              <a:t>Netz-Architekturen</a:t>
            </a:r>
          </a:p>
          <a:p>
            <a:r>
              <a:rPr lang="de-DE" dirty="0"/>
              <a:t>Beispiel zum Ausprobieren von Netzen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7EA68-ECFC-45AF-BE05-116606A2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BB5F7E-29F9-483D-9C18-04B7D34C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Inspiriert von menschlicher Nervenzelle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F738E-0AEB-4B44-86AC-1A48A3F5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635BDE-0606-4C5F-8812-B0BC49E9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820A1-E003-4EDF-A21A-6CC184D5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131C232-1E9D-4B65-A82D-F6E6705D4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3654" y="2743199"/>
            <a:ext cx="5083597" cy="233247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3BFED02-BFB9-4347-9A89-D8574F2EEF03}"/>
              </a:ext>
            </a:extLst>
          </p:cNvPr>
          <p:cNvSpPr txBox="1"/>
          <p:nvPr/>
        </p:nvSpPr>
        <p:spPr>
          <a:xfrm>
            <a:off x="2961750" y="4839691"/>
            <a:ext cx="9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Eingang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3BFC45-D9B2-42D3-94D4-24BB5788CE83}"/>
              </a:ext>
            </a:extLst>
          </p:cNvPr>
          <p:cNvSpPr txBox="1"/>
          <p:nvPr/>
        </p:nvSpPr>
        <p:spPr>
          <a:xfrm>
            <a:off x="2732312" y="3909436"/>
            <a:ext cx="9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Eingang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4A88B3-8AB3-4D53-86DB-6FDBA2713B21}"/>
              </a:ext>
            </a:extLst>
          </p:cNvPr>
          <p:cNvSpPr txBox="1"/>
          <p:nvPr/>
        </p:nvSpPr>
        <p:spPr>
          <a:xfrm>
            <a:off x="2915902" y="2743199"/>
            <a:ext cx="9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Eingang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9B794FF-908F-415C-B5C7-AB2D58D27867}"/>
              </a:ext>
            </a:extLst>
          </p:cNvPr>
          <p:cNvSpPr txBox="1"/>
          <p:nvPr/>
        </p:nvSpPr>
        <p:spPr>
          <a:xfrm>
            <a:off x="4599233" y="2404323"/>
            <a:ext cx="9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Eingang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986F27-D9BC-4F56-B4C4-12C0FBB6B3E2}"/>
              </a:ext>
            </a:extLst>
          </p:cNvPr>
          <p:cNvSpPr txBox="1"/>
          <p:nvPr/>
        </p:nvSpPr>
        <p:spPr>
          <a:xfrm>
            <a:off x="4567816" y="5075673"/>
            <a:ext cx="9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Eingang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E0DA9D-ABDE-44BA-A64E-5EF5E624F9CD}"/>
              </a:ext>
            </a:extLst>
          </p:cNvPr>
          <p:cNvSpPr txBox="1"/>
          <p:nvPr/>
        </p:nvSpPr>
        <p:spPr>
          <a:xfrm>
            <a:off x="5699882" y="3754660"/>
            <a:ext cx="97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Ausgang</a:t>
            </a:r>
          </a:p>
        </p:txBody>
      </p:sp>
    </p:spTree>
    <p:extLst>
      <p:ext uri="{BB962C8B-B14F-4D97-AF65-F5344CB8AC3E}">
        <p14:creationId xmlns:p14="http://schemas.microsoft.com/office/powerpoint/2010/main" val="297257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7EA68-ECFC-45AF-BE05-116606A2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BB5F7E-29F9-483D-9C18-04B7D34C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Technische Vorstellung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F738E-0AEB-4B44-86AC-1A48A3F5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635BDE-0606-4C5F-8812-B0BC49E9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820A1-E003-4EDF-A21A-6CC184D5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49FFB086-A5C3-4A67-88FA-71F97E3272D6}"/>
              </a:ext>
            </a:extLst>
          </p:cNvPr>
          <p:cNvGrpSpPr/>
          <p:nvPr/>
        </p:nvGrpSpPr>
        <p:grpSpPr>
          <a:xfrm>
            <a:off x="3731121" y="2185679"/>
            <a:ext cx="5040254" cy="3980171"/>
            <a:chOff x="827984" y="1432971"/>
            <a:chExt cx="5607438" cy="4428062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1EF6C4A-B785-4164-9DA2-E87B3FB24709}"/>
                </a:ext>
              </a:extLst>
            </p:cNvPr>
            <p:cNvGrpSpPr/>
            <p:nvPr/>
          </p:nvGrpSpPr>
          <p:grpSpPr>
            <a:xfrm>
              <a:off x="827984" y="3429000"/>
              <a:ext cx="2380036" cy="321715"/>
              <a:chOff x="827984" y="3429000"/>
              <a:chExt cx="2380036" cy="321715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95EE35EB-10B5-4EA6-9DD1-87BAFD698839}"/>
                  </a:ext>
                </a:extLst>
              </p:cNvPr>
              <p:cNvGrpSpPr/>
              <p:nvPr/>
            </p:nvGrpSpPr>
            <p:grpSpPr>
              <a:xfrm>
                <a:off x="827984" y="3429000"/>
                <a:ext cx="980552" cy="321715"/>
                <a:chOff x="462224" y="3346017"/>
                <a:chExt cx="980552" cy="321715"/>
              </a:xfrm>
            </p:grpSpPr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77109707-F85F-4998-9CDE-EA8A2E4510E2}"/>
                    </a:ext>
                  </a:extLst>
                </p:cNvPr>
                <p:cNvCxnSpPr/>
                <p:nvPr/>
              </p:nvCxnSpPr>
              <p:spPr>
                <a:xfrm>
                  <a:off x="462224" y="3506875"/>
                  <a:ext cx="3759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67B39293-D4EA-4F26-A0E0-C6E605668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3224" y="3346017"/>
                  <a:ext cx="0" cy="3217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>
                  <a:extLst>
                    <a:ext uri="{FF2B5EF4-FFF2-40B4-BE49-F238E27FC236}">
                      <a16:creationId xmlns:a16="http://schemas.microsoft.com/office/drawing/2014/main" id="{F92A6162-9FDC-456F-B616-5EF86A865F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8200" y="3348571"/>
                  <a:ext cx="233624" cy="1608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524B9CA6-2C47-4BE9-9EDE-C6526768BE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200" y="3511983"/>
                  <a:ext cx="228600" cy="1544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0A240746-3EA4-49A7-880C-7B9AB72E8EC5}"/>
                    </a:ext>
                  </a:extLst>
                </p:cNvPr>
                <p:cNvCxnSpPr/>
                <p:nvPr/>
              </p:nvCxnSpPr>
              <p:spPr>
                <a:xfrm>
                  <a:off x="1066800" y="3506874"/>
                  <a:ext cx="3759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A2640966-F3D2-4E7E-B70A-A1983E0A79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6800" y="3346017"/>
                  <a:ext cx="0" cy="3073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14449D0-AAEF-4968-90EB-1007B70777EB}"/>
                  </a:ext>
                </a:extLst>
              </p:cNvPr>
              <p:cNvSpPr/>
              <p:nvPr/>
            </p:nvSpPr>
            <p:spPr>
              <a:xfrm>
                <a:off x="1808533" y="3429000"/>
                <a:ext cx="604573" cy="3073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03CB9B7A-A1C2-42F4-881D-380C18BBD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3106" y="3589857"/>
                <a:ext cx="7949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C3CF36AB-E625-4769-B509-A705E16C30D8}"/>
                </a:ext>
              </a:extLst>
            </p:cNvPr>
            <p:cNvGrpSpPr/>
            <p:nvPr/>
          </p:nvGrpSpPr>
          <p:grpSpPr>
            <a:xfrm rot="19948095">
              <a:off x="955563" y="3980526"/>
              <a:ext cx="2380036" cy="321715"/>
              <a:chOff x="827984" y="3429000"/>
              <a:chExt cx="2380036" cy="321715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F275772F-2D8D-4BC1-B902-D5A3E7180DA3}"/>
                  </a:ext>
                </a:extLst>
              </p:cNvPr>
              <p:cNvGrpSpPr/>
              <p:nvPr/>
            </p:nvGrpSpPr>
            <p:grpSpPr>
              <a:xfrm>
                <a:off x="827984" y="3429000"/>
                <a:ext cx="980552" cy="321715"/>
                <a:chOff x="462224" y="3346017"/>
                <a:chExt cx="980552" cy="321715"/>
              </a:xfrm>
            </p:grpSpPr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3A5D6CDB-F077-4450-815D-2450631A4DF8}"/>
                    </a:ext>
                  </a:extLst>
                </p:cNvPr>
                <p:cNvCxnSpPr/>
                <p:nvPr/>
              </p:nvCxnSpPr>
              <p:spPr>
                <a:xfrm>
                  <a:off x="462224" y="3506875"/>
                  <a:ext cx="3759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CAF4898B-8607-4BAB-A106-603927DA91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3224" y="3346017"/>
                  <a:ext cx="0" cy="3217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50848F85-C485-4A21-AF17-BE099B7E4C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8200" y="3348571"/>
                  <a:ext cx="233624" cy="1608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r Verbinder 47">
                  <a:extLst>
                    <a:ext uri="{FF2B5EF4-FFF2-40B4-BE49-F238E27FC236}">
                      <a16:creationId xmlns:a16="http://schemas.microsoft.com/office/drawing/2014/main" id="{1541A898-9C44-47C7-ACA8-D6C18FD52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200" y="3511983"/>
                  <a:ext cx="228600" cy="1544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FBB98312-DB87-47F6-8CDB-02C10B2D3357}"/>
                    </a:ext>
                  </a:extLst>
                </p:cNvPr>
                <p:cNvCxnSpPr/>
                <p:nvPr/>
              </p:nvCxnSpPr>
              <p:spPr>
                <a:xfrm>
                  <a:off x="1066800" y="3506874"/>
                  <a:ext cx="3759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E2983DE9-D79A-4F9A-AAA7-B5D6D98D29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6800" y="3346017"/>
                  <a:ext cx="0" cy="3073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66CDC66-E5F6-48E7-907B-6EA66573475B}"/>
                  </a:ext>
                </a:extLst>
              </p:cNvPr>
              <p:cNvSpPr/>
              <p:nvPr/>
            </p:nvSpPr>
            <p:spPr>
              <a:xfrm>
                <a:off x="1808533" y="3429000"/>
                <a:ext cx="604573" cy="3073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6A46340A-F918-4C06-9442-83C5E33E1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3106" y="3589857"/>
                <a:ext cx="7949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8BE53FE-5EE4-4A91-AC28-0ED63C671305}"/>
                </a:ext>
              </a:extLst>
            </p:cNvPr>
            <p:cNvGrpSpPr/>
            <p:nvPr/>
          </p:nvGrpSpPr>
          <p:grpSpPr>
            <a:xfrm rot="1657544">
              <a:off x="954893" y="2863089"/>
              <a:ext cx="2380036" cy="321715"/>
              <a:chOff x="827984" y="3429000"/>
              <a:chExt cx="2380036" cy="321715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BB7C53F9-97BA-4DFB-905E-8F7D005B98A4}"/>
                  </a:ext>
                </a:extLst>
              </p:cNvPr>
              <p:cNvGrpSpPr/>
              <p:nvPr/>
            </p:nvGrpSpPr>
            <p:grpSpPr>
              <a:xfrm>
                <a:off x="827984" y="3429000"/>
                <a:ext cx="980552" cy="321715"/>
                <a:chOff x="462224" y="3346017"/>
                <a:chExt cx="980552" cy="321715"/>
              </a:xfrm>
            </p:grpSpPr>
            <p:cxnSp>
              <p:nvCxnSpPr>
                <p:cNvPr id="55" name="Gerader Verbinder 54">
                  <a:extLst>
                    <a:ext uri="{FF2B5EF4-FFF2-40B4-BE49-F238E27FC236}">
                      <a16:creationId xmlns:a16="http://schemas.microsoft.com/office/drawing/2014/main" id="{652B9FF9-04AC-49A1-A89B-684826AF54AB}"/>
                    </a:ext>
                  </a:extLst>
                </p:cNvPr>
                <p:cNvCxnSpPr/>
                <p:nvPr/>
              </p:nvCxnSpPr>
              <p:spPr>
                <a:xfrm>
                  <a:off x="462224" y="3506875"/>
                  <a:ext cx="3759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288049CB-CFA9-4889-A59A-225AF917E9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3224" y="3346017"/>
                  <a:ext cx="0" cy="3217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>
                  <a:extLst>
                    <a:ext uri="{FF2B5EF4-FFF2-40B4-BE49-F238E27FC236}">
                      <a16:creationId xmlns:a16="http://schemas.microsoft.com/office/drawing/2014/main" id="{0742E506-190F-4658-9E7A-5860AB5F6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8200" y="3348571"/>
                  <a:ext cx="233624" cy="1608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>
                  <a:extLst>
                    <a:ext uri="{FF2B5EF4-FFF2-40B4-BE49-F238E27FC236}">
                      <a16:creationId xmlns:a16="http://schemas.microsoft.com/office/drawing/2014/main" id="{3A3EE53E-FB1A-492D-9F64-86ADA8538B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200" y="3511983"/>
                  <a:ext cx="228600" cy="1544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>
                  <a:extLst>
                    <a:ext uri="{FF2B5EF4-FFF2-40B4-BE49-F238E27FC236}">
                      <a16:creationId xmlns:a16="http://schemas.microsoft.com/office/drawing/2014/main" id="{ED5DFFD7-C7C7-4C7C-8833-71EEA6BA7DC8}"/>
                    </a:ext>
                  </a:extLst>
                </p:cNvPr>
                <p:cNvCxnSpPr/>
                <p:nvPr/>
              </p:nvCxnSpPr>
              <p:spPr>
                <a:xfrm>
                  <a:off x="1066800" y="3506874"/>
                  <a:ext cx="3759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r Verbinder 59">
                  <a:extLst>
                    <a:ext uri="{FF2B5EF4-FFF2-40B4-BE49-F238E27FC236}">
                      <a16:creationId xmlns:a16="http://schemas.microsoft.com/office/drawing/2014/main" id="{2D1A1BF6-70C2-45D2-918C-9DFAA98D7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6800" y="3346017"/>
                  <a:ext cx="0" cy="3073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7C66411-FD62-4546-B238-F079D88F57C1}"/>
                  </a:ext>
                </a:extLst>
              </p:cNvPr>
              <p:cNvSpPr/>
              <p:nvPr/>
            </p:nvSpPr>
            <p:spPr>
              <a:xfrm>
                <a:off x="1808533" y="3429000"/>
                <a:ext cx="604573" cy="3073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5C1AC914-AECB-4A20-B73E-D27C48355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3106" y="3589857"/>
                <a:ext cx="7949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28701DD1-E24F-4D39-90C5-56C1D0FD5766}"/>
                </a:ext>
              </a:extLst>
            </p:cNvPr>
            <p:cNvGrpSpPr/>
            <p:nvPr/>
          </p:nvGrpSpPr>
          <p:grpSpPr>
            <a:xfrm rot="3292257">
              <a:off x="1337320" y="2462131"/>
              <a:ext cx="2380036" cy="321715"/>
              <a:chOff x="827984" y="3429000"/>
              <a:chExt cx="2380036" cy="321715"/>
            </a:xfrm>
          </p:grpSpPr>
          <p:grpSp>
            <p:nvGrpSpPr>
              <p:cNvPr id="62" name="Gruppieren 61">
                <a:extLst>
                  <a:ext uri="{FF2B5EF4-FFF2-40B4-BE49-F238E27FC236}">
                    <a16:creationId xmlns:a16="http://schemas.microsoft.com/office/drawing/2014/main" id="{F564B5B7-E7C5-4127-8A9F-22032756FFFC}"/>
                  </a:ext>
                </a:extLst>
              </p:cNvPr>
              <p:cNvGrpSpPr/>
              <p:nvPr/>
            </p:nvGrpSpPr>
            <p:grpSpPr>
              <a:xfrm>
                <a:off x="827984" y="3429000"/>
                <a:ext cx="980552" cy="321715"/>
                <a:chOff x="462224" y="3346017"/>
                <a:chExt cx="980552" cy="321715"/>
              </a:xfrm>
            </p:grpSpPr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6C75016B-ADB9-4DD1-8A5C-F13BB0EAD0F2}"/>
                    </a:ext>
                  </a:extLst>
                </p:cNvPr>
                <p:cNvCxnSpPr/>
                <p:nvPr/>
              </p:nvCxnSpPr>
              <p:spPr>
                <a:xfrm>
                  <a:off x="462224" y="3506875"/>
                  <a:ext cx="3759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r Verbinder 65">
                  <a:extLst>
                    <a:ext uri="{FF2B5EF4-FFF2-40B4-BE49-F238E27FC236}">
                      <a16:creationId xmlns:a16="http://schemas.microsoft.com/office/drawing/2014/main" id="{166D4874-C74F-4064-8899-C16D50E05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3224" y="3346017"/>
                  <a:ext cx="0" cy="3217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Gerader Verbinder 66">
                  <a:extLst>
                    <a:ext uri="{FF2B5EF4-FFF2-40B4-BE49-F238E27FC236}">
                      <a16:creationId xmlns:a16="http://schemas.microsoft.com/office/drawing/2014/main" id="{9E227F56-E706-4CF6-96F4-C1D2E65ED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8200" y="3348571"/>
                  <a:ext cx="233624" cy="1608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Gerader Verbinder 67">
                  <a:extLst>
                    <a:ext uri="{FF2B5EF4-FFF2-40B4-BE49-F238E27FC236}">
                      <a16:creationId xmlns:a16="http://schemas.microsoft.com/office/drawing/2014/main" id="{A484987A-807A-4CD4-BE53-FBF189AE1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200" y="3511983"/>
                  <a:ext cx="228600" cy="1544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r Verbinder 68">
                  <a:extLst>
                    <a:ext uri="{FF2B5EF4-FFF2-40B4-BE49-F238E27FC236}">
                      <a16:creationId xmlns:a16="http://schemas.microsoft.com/office/drawing/2014/main" id="{8B86CB30-409C-4FB9-AFC7-5D6AD5754BDD}"/>
                    </a:ext>
                  </a:extLst>
                </p:cNvPr>
                <p:cNvCxnSpPr/>
                <p:nvPr/>
              </p:nvCxnSpPr>
              <p:spPr>
                <a:xfrm>
                  <a:off x="1066800" y="3506874"/>
                  <a:ext cx="3759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Gerader Verbinder 69">
                  <a:extLst>
                    <a:ext uri="{FF2B5EF4-FFF2-40B4-BE49-F238E27FC236}">
                      <a16:creationId xmlns:a16="http://schemas.microsoft.com/office/drawing/2014/main" id="{6498BDAB-14D7-4EBB-A8B6-6C0B6452E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6800" y="3346017"/>
                  <a:ext cx="0" cy="3073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D6E8BD9F-6984-4FF1-B438-BA91CF26EB38}"/>
                  </a:ext>
                </a:extLst>
              </p:cNvPr>
              <p:cNvSpPr/>
              <p:nvPr/>
            </p:nvSpPr>
            <p:spPr>
              <a:xfrm>
                <a:off x="1808533" y="3429000"/>
                <a:ext cx="604573" cy="3073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FA4C20B8-6FF4-465F-80E6-023A67A57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3106" y="3589857"/>
                <a:ext cx="7949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76068235-F2DB-4D01-9245-52F9C58A43B1}"/>
                </a:ext>
              </a:extLst>
            </p:cNvPr>
            <p:cNvGrpSpPr/>
            <p:nvPr/>
          </p:nvGrpSpPr>
          <p:grpSpPr>
            <a:xfrm rot="17571690">
              <a:off x="1558054" y="4510157"/>
              <a:ext cx="2380036" cy="321715"/>
              <a:chOff x="827984" y="3429000"/>
              <a:chExt cx="2380036" cy="321715"/>
            </a:xfrm>
          </p:grpSpPr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B9C9AD2D-C096-4434-8B88-93A94C56CCEB}"/>
                  </a:ext>
                </a:extLst>
              </p:cNvPr>
              <p:cNvGrpSpPr/>
              <p:nvPr/>
            </p:nvGrpSpPr>
            <p:grpSpPr>
              <a:xfrm>
                <a:off x="827984" y="3429000"/>
                <a:ext cx="980552" cy="321715"/>
                <a:chOff x="462224" y="3346017"/>
                <a:chExt cx="980552" cy="321715"/>
              </a:xfrm>
            </p:grpSpPr>
            <p:cxnSp>
              <p:nvCxnSpPr>
                <p:cNvPr id="75" name="Gerader Verbinder 74">
                  <a:extLst>
                    <a:ext uri="{FF2B5EF4-FFF2-40B4-BE49-F238E27FC236}">
                      <a16:creationId xmlns:a16="http://schemas.microsoft.com/office/drawing/2014/main" id="{AD261BE5-25F9-474F-BE1F-CBB5AF76A341}"/>
                    </a:ext>
                  </a:extLst>
                </p:cNvPr>
                <p:cNvCxnSpPr/>
                <p:nvPr/>
              </p:nvCxnSpPr>
              <p:spPr>
                <a:xfrm>
                  <a:off x="462224" y="3506875"/>
                  <a:ext cx="3759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r Verbinder 75">
                  <a:extLst>
                    <a:ext uri="{FF2B5EF4-FFF2-40B4-BE49-F238E27FC236}">
                      <a16:creationId xmlns:a16="http://schemas.microsoft.com/office/drawing/2014/main" id="{CCE4E344-87D7-4D42-8F49-58FF2C4FD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3224" y="3346017"/>
                  <a:ext cx="0" cy="3217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r Verbinder 76">
                  <a:extLst>
                    <a:ext uri="{FF2B5EF4-FFF2-40B4-BE49-F238E27FC236}">
                      <a16:creationId xmlns:a16="http://schemas.microsoft.com/office/drawing/2014/main" id="{2A15CF21-116D-440D-9AC9-56FDFA40FC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8200" y="3348571"/>
                  <a:ext cx="233624" cy="1608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r Verbinder 77">
                  <a:extLst>
                    <a:ext uri="{FF2B5EF4-FFF2-40B4-BE49-F238E27FC236}">
                      <a16:creationId xmlns:a16="http://schemas.microsoft.com/office/drawing/2014/main" id="{75A349C9-7A91-443F-80BE-8BDD19968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200" y="3511983"/>
                  <a:ext cx="228600" cy="1544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r Verbinder 78">
                  <a:extLst>
                    <a:ext uri="{FF2B5EF4-FFF2-40B4-BE49-F238E27FC236}">
                      <a16:creationId xmlns:a16="http://schemas.microsoft.com/office/drawing/2014/main" id="{1495355A-92EF-45AC-B6AD-4C31F7BC207C}"/>
                    </a:ext>
                  </a:extLst>
                </p:cNvPr>
                <p:cNvCxnSpPr/>
                <p:nvPr/>
              </p:nvCxnSpPr>
              <p:spPr>
                <a:xfrm>
                  <a:off x="1066800" y="3506874"/>
                  <a:ext cx="3759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r Verbinder 79">
                  <a:extLst>
                    <a:ext uri="{FF2B5EF4-FFF2-40B4-BE49-F238E27FC236}">
                      <a16:creationId xmlns:a16="http://schemas.microsoft.com/office/drawing/2014/main" id="{1CDCC8C0-6244-4FE5-ABDE-2C75FFBD5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6800" y="3346017"/>
                  <a:ext cx="0" cy="3073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9F877282-F87A-4C3D-9557-30B4A2C8B823}"/>
                  </a:ext>
                </a:extLst>
              </p:cNvPr>
              <p:cNvSpPr/>
              <p:nvPr/>
            </p:nvSpPr>
            <p:spPr>
              <a:xfrm>
                <a:off x="1808533" y="3429000"/>
                <a:ext cx="604573" cy="3073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06ECA630-2749-41F5-B067-978F52732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3106" y="3589857"/>
                <a:ext cx="7949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D389C3ED-003F-4E22-8030-0B3BE3034398}"/>
                </a:ext>
              </a:extLst>
            </p:cNvPr>
            <p:cNvGrpSpPr/>
            <p:nvPr/>
          </p:nvGrpSpPr>
          <p:grpSpPr>
            <a:xfrm>
              <a:off x="4569812" y="3435397"/>
              <a:ext cx="1865610" cy="321715"/>
              <a:chOff x="827984" y="3429000"/>
              <a:chExt cx="1865610" cy="321715"/>
            </a:xfrm>
          </p:grpSpPr>
          <p:grpSp>
            <p:nvGrpSpPr>
              <p:cNvPr id="87" name="Gruppieren 86">
                <a:extLst>
                  <a:ext uri="{FF2B5EF4-FFF2-40B4-BE49-F238E27FC236}">
                    <a16:creationId xmlns:a16="http://schemas.microsoft.com/office/drawing/2014/main" id="{6AFE06C6-2CEF-46A8-B860-011A64DDB58B}"/>
                  </a:ext>
                </a:extLst>
              </p:cNvPr>
              <p:cNvGrpSpPr/>
              <p:nvPr/>
            </p:nvGrpSpPr>
            <p:grpSpPr>
              <a:xfrm>
                <a:off x="827984" y="3429000"/>
                <a:ext cx="980552" cy="321715"/>
                <a:chOff x="462224" y="3346017"/>
                <a:chExt cx="980552" cy="321715"/>
              </a:xfrm>
            </p:grpSpPr>
            <p:cxnSp>
              <p:nvCxnSpPr>
                <p:cNvPr id="90" name="Gerader Verbinder 89">
                  <a:extLst>
                    <a:ext uri="{FF2B5EF4-FFF2-40B4-BE49-F238E27FC236}">
                      <a16:creationId xmlns:a16="http://schemas.microsoft.com/office/drawing/2014/main" id="{3280C55E-056B-4001-824A-C2CDB0E22CE7}"/>
                    </a:ext>
                  </a:extLst>
                </p:cNvPr>
                <p:cNvCxnSpPr/>
                <p:nvPr/>
              </p:nvCxnSpPr>
              <p:spPr>
                <a:xfrm>
                  <a:off x="462224" y="3506875"/>
                  <a:ext cx="37597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Gerader Verbinder 90">
                  <a:extLst>
                    <a:ext uri="{FF2B5EF4-FFF2-40B4-BE49-F238E27FC236}">
                      <a16:creationId xmlns:a16="http://schemas.microsoft.com/office/drawing/2014/main" id="{74BCDC68-B0EE-487A-93ED-63EF5E3F9A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3224" y="3346017"/>
                  <a:ext cx="0" cy="321715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Gerader Verbinder 91">
                  <a:extLst>
                    <a:ext uri="{FF2B5EF4-FFF2-40B4-BE49-F238E27FC236}">
                      <a16:creationId xmlns:a16="http://schemas.microsoft.com/office/drawing/2014/main" id="{0406B584-9104-43B6-A1B5-69A083A18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8200" y="3348571"/>
                  <a:ext cx="233624" cy="160858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r Verbinder 92">
                  <a:extLst>
                    <a:ext uri="{FF2B5EF4-FFF2-40B4-BE49-F238E27FC236}">
                      <a16:creationId xmlns:a16="http://schemas.microsoft.com/office/drawing/2014/main" id="{57FEDE0B-A882-4CBE-8BD4-218957EA3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8200" y="3511983"/>
                  <a:ext cx="228600" cy="154472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Gerader Verbinder 93">
                  <a:extLst>
                    <a:ext uri="{FF2B5EF4-FFF2-40B4-BE49-F238E27FC236}">
                      <a16:creationId xmlns:a16="http://schemas.microsoft.com/office/drawing/2014/main" id="{8166D3E1-7C2B-45CF-9623-1A5054834996}"/>
                    </a:ext>
                  </a:extLst>
                </p:cNvPr>
                <p:cNvCxnSpPr/>
                <p:nvPr/>
              </p:nvCxnSpPr>
              <p:spPr>
                <a:xfrm>
                  <a:off x="1066800" y="3506874"/>
                  <a:ext cx="37597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Gerader Verbinder 94">
                  <a:extLst>
                    <a:ext uri="{FF2B5EF4-FFF2-40B4-BE49-F238E27FC236}">
                      <a16:creationId xmlns:a16="http://schemas.microsoft.com/office/drawing/2014/main" id="{DFCACB0E-2F7E-499F-8CB0-D0D635524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6800" y="3346017"/>
                  <a:ext cx="0" cy="307311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932BF079-08B3-44E9-B150-2C97C0A3272E}"/>
                  </a:ext>
                </a:extLst>
              </p:cNvPr>
              <p:cNvSpPr/>
              <p:nvPr/>
            </p:nvSpPr>
            <p:spPr>
              <a:xfrm>
                <a:off x="1808533" y="3429000"/>
                <a:ext cx="604573" cy="30730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5CF00937-6921-4EDC-9F7F-EDDCD524A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3106" y="3589857"/>
                <a:ext cx="280488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63D5E52D-37D1-4CF2-80E5-2D00813CB733}"/>
                </a:ext>
              </a:extLst>
            </p:cNvPr>
            <p:cNvGrpSpPr/>
            <p:nvPr/>
          </p:nvGrpSpPr>
          <p:grpSpPr>
            <a:xfrm>
              <a:off x="3199263" y="3579504"/>
              <a:ext cx="1220337" cy="788570"/>
              <a:chOff x="3199263" y="3579504"/>
              <a:chExt cx="1220337" cy="788570"/>
            </a:xfrm>
          </p:grpSpPr>
          <p:grpSp>
            <p:nvGrpSpPr>
              <p:cNvPr id="100" name="Gruppieren 99">
                <a:extLst>
                  <a:ext uri="{FF2B5EF4-FFF2-40B4-BE49-F238E27FC236}">
                    <a16:creationId xmlns:a16="http://schemas.microsoft.com/office/drawing/2014/main" id="{A8C4E0C0-719A-4F15-B2DD-5F536B2AEE4F}"/>
                  </a:ext>
                </a:extLst>
              </p:cNvPr>
              <p:cNvGrpSpPr/>
              <p:nvPr/>
            </p:nvGrpSpPr>
            <p:grpSpPr>
              <a:xfrm>
                <a:off x="3481386" y="3579504"/>
                <a:ext cx="352428" cy="788570"/>
                <a:chOff x="3481386" y="3579504"/>
                <a:chExt cx="352428" cy="788570"/>
              </a:xfrm>
            </p:grpSpPr>
            <p:cxnSp>
              <p:nvCxnSpPr>
                <p:cNvPr id="82" name="Gerader Verbinder 81">
                  <a:extLst>
                    <a:ext uri="{FF2B5EF4-FFF2-40B4-BE49-F238E27FC236}">
                      <a16:creationId xmlns:a16="http://schemas.microsoft.com/office/drawing/2014/main" id="{90B9B9EE-78B4-4629-8E36-8106DFE24B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57600" y="3579504"/>
                  <a:ext cx="0" cy="3585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uppieren 13">
                  <a:extLst>
                    <a:ext uri="{FF2B5EF4-FFF2-40B4-BE49-F238E27FC236}">
                      <a16:creationId xmlns:a16="http://schemas.microsoft.com/office/drawing/2014/main" id="{683175B9-56A5-4C3B-A3BA-305F6990E0FF}"/>
                    </a:ext>
                  </a:extLst>
                </p:cNvPr>
                <p:cNvGrpSpPr/>
                <p:nvPr/>
              </p:nvGrpSpPr>
              <p:grpSpPr>
                <a:xfrm>
                  <a:off x="3481386" y="3938029"/>
                  <a:ext cx="352428" cy="75074"/>
                  <a:chOff x="3543015" y="3938029"/>
                  <a:chExt cx="229169" cy="75074"/>
                </a:xfrm>
              </p:grpSpPr>
              <p:cxnSp>
                <p:nvCxnSpPr>
                  <p:cNvPr id="83" name="Gerader Verbinder 82">
                    <a:extLst>
                      <a:ext uri="{FF2B5EF4-FFF2-40B4-BE49-F238E27FC236}">
                        <a16:creationId xmlns:a16="http://schemas.microsoft.com/office/drawing/2014/main" id="{F5BF6779-5B84-4802-AACA-69AA0B6CFC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43015" y="3938029"/>
                    <a:ext cx="229169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Gerader Verbinder 83">
                    <a:extLst>
                      <a:ext uri="{FF2B5EF4-FFF2-40B4-BE49-F238E27FC236}">
                        <a16:creationId xmlns:a16="http://schemas.microsoft.com/office/drawing/2014/main" id="{200E1ACC-C30E-4131-985B-F7FEF43683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43015" y="4013103"/>
                    <a:ext cx="229169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5" name="Gerader Verbinder 84">
                  <a:extLst>
                    <a:ext uri="{FF2B5EF4-FFF2-40B4-BE49-F238E27FC236}">
                      <a16:creationId xmlns:a16="http://schemas.microsoft.com/office/drawing/2014/main" id="{7E755D7B-A114-4241-85A4-F9F9D0ABFF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57600" y="4009549"/>
                  <a:ext cx="0" cy="3585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E97BA482-F463-4D66-9513-127294A0D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9263" y="3582933"/>
                <a:ext cx="1220337" cy="133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0187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7EA68-ECFC-45AF-BE05-116606A2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BB5F7E-29F9-483D-9C18-04B7D34CB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4013" cy="699995"/>
          </a:xfrm>
        </p:spPr>
        <p:txBody>
          <a:bodyPr/>
          <a:lstStyle/>
          <a:p>
            <a:r>
              <a:rPr lang="de-DE" dirty="0"/>
              <a:t>Mathematische Umsetzung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F738E-0AEB-4B44-86AC-1A48A3F5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635BDE-0606-4C5F-8812-B0BC49E9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820A1-E003-4EDF-A21A-6CC184D5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E9CF774-965E-42B1-9DF3-DC1D9221AF42}"/>
              </a:ext>
            </a:extLst>
          </p:cNvPr>
          <p:cNvGrpSpPr/>
          <p:nvPr/>
        </p:nvGrpSpPr>
        <p:grpSpPr>
          <a:xfrm>
            <a:off x="3211874" y="2220820"/>
            <a:ext cx="6078747" cy="3564222"/>
            <a:chOff x="628862" y="2223519"/>
            <a:chExt cx="6078747" cy="3564222"/>
          </a:xfrm>
        </p:grpSpPr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ADB4337E-BD7B-429C-8620-DDC410A7859F}"/>
                </a:ext>
              </a:extLst>
            </p:cNvPr>
            <p:cNvSpPr/>
            <p:nvPr/>
          </p:nvSpPr>
          <p:spPr>
            <a:xfrm>
              <a:off x="2354664" y="2223519"/>
              <a:ext cx="3121688" cy="2900140"/>
            </a:xfrm>
            <a:prstGeom prst="roundRect">
              <a:avLst>
                <a:gd name="adj" fmla="val 5012"/>
              </a:avLst>
            </a:prstGeom>
            <a:solidFill>
              <a:srgbClr val="FBD2BB"/>
            </a:solidFill>
            <a:ln w="28575">
              <a:solidFill>
                <a:srgbClr val="E2580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6C1CA8C-14BE-4496-8ADA-710D5E11B336}"/>
                </a:ext>
              </a:extLst>
            </p:cNvPr>
            <p:cNvSpPr/>
            <p:nvPr/>
          </p:nvSpPr>
          <p:spPr>
            <a:xfrm>
              <a:off x="1688123" y="2491991"/>
              <a:ext cx="331596" cy="331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ACDE570-9109-42B8-9DA6-9250659DB766}"/>
                </a:ext>
              </a:extLst>
            </p:cNvPr>
            <p:cNvSpPr/>
            <p:nvPr/>
          </p:nvSpPr>
          <p:spPr>
            <a:xfrm>
              <a:off x="1688123" y="3168581"/>
              <a:ext cx="331596" cy="331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4B80557-565C-4922-8D4B-3EBF9008C130}"/>
                </a:ext>
              </a:extLst>
            </p:cNvPr>
            <p:cNvSpPr/>
            <p:nvPr/>
          </p:nvSpPr>
          <p:spPr>
            <a:xfrm>
              <a:off x="1688123" y="3845171"/>
              <a:ext cx="331596" cy="331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DB801B4-4AFE-40D0-975D-E6617EAE13E9}"/>
                </a:ext>
              </a:extLst>
            </p:cNvPr>
            <p:cNvSpPr/>
            <p:nvPr/>
          </p:nvSpPr>
          <p:spPr>
            <a:xfrm>
              <a:off x="1688123" y="4521761"/>
              <a:ext cx="331596" cy="331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211DD1B-AC47-41C0-903F-3FE34C10D17B}"/>
                </a:ext>
              </a:extLst>
            </p:cNvPr>
            <p:cNvSpPr txBox="1"/>
            <p:nvPr/>
          </p:nvSpPr>
          <p:spPr>
            <a:xfrm>
              <a:off x="628862" y="4502893"/>
              <a:ext cx="91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Eingang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8033247-C55F-47D5-ACA5-DB79BCD2B734}"/>
                </a:ext>
              </a:extLst>
            </p:cNvPr>
            <p:cNvSpPr txBox="1"/>
            <p:nvPr/>
          </p:nvSpPr>
          <p:spPr>
            <a:xfrm>
              <a:off x="628862" y="3826303"/>
              <a:ext cx="91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Eingang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EA0E162C-9F67-4FAA-97F4-A86E5AEC9743}"/>
                </a:ext>
              </a:extLst>
            </p:cNvPr>
            <p:cNvSpPr txBox="1"/>
            <p:nvPr/>
          </p:nvSpPr>
          <p:spPr>
            <a:xfrm>
              <a:off x="628862" y="3160989"/>
              <a:ext cx="91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Eingang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091A377-D9A6-459C-B456-1E561AF566B1}"/>
                </a:ext>
              </a:extLst>
            </p:cNvPr>
            <p:cNvSpPr txBox="1"/>
            <p:nvPr/>
          </p:nvSpPr>
          <p:spPr>
            <a:xfrm>
              <a:off x="628862" y="2484399"/>
              <a:ext cx="91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Eingang</a:t>
              </a:r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131BFDCB-B9B8-4567-AB23-C0282C797171}"/>
                </a:ext>
              </a:extLst>
            </p:cNvPr>
            <p:cNvSpPr/>
            <p:nvPr/>
          </p:nvSpPr>
          <p:spPr>
            <a:xfrm>
              <a:off x="2703007" y="2484399"/>
              <a:ext cx="331596" cy="331596"/>
            </a:xfrm>
            <a:prstGeom prst="roundRect">
              <a:avLst>
                <a:gd name="adj" fmla="val 348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%</a:t>
              </a: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E30C3A43-9FA5-4876-A7D0-5E1664FFDEBA}"/>
                </a:ext>
              </a:extLst>
            </p:cNvPr>
            <p:cNvSpPr/>
            <p:nvPr/>
          </p:nvSpPr>
          <p:spPr>
            <a:xfrm>
              <a:off x="2689609" y="3179857"/>
              <a:ext cx="331596" cy="331596"/>
            </a:xfrm>
            <a:prstGeom prst="roundRect">
              <a:avLst>
                <a:gd name="adj" fmla="val 348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%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8C8F05C5-A492-4CB9-B339-B4E036A55F36}"/>
                </a:ext>
              </a:extLst>
            </p:cNvPr>
            <p:cNvSpPr/>
            <p:nvPr/>
          </p:nvSpPr>
          <p:spPr>
            <a:xfrm>
              <a:off x="2689609" y="3845171"/>
              <a:ext cx="331596" cy="331596"/>
            </a:xfrm>
            <a:prstGeom prst="roundRect">
              <a:avLst>
                <a:gd name="adj" fmla="val 348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%</a:t>
              </a:r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F6B331FE-35C0-43CF-89FC-BD1C26C6446A}"/>
                </a:ext>
              </a:extLst>
            </p:cNvPr>
            <p:cNvSpPr/>
            <p:nvPr/>
          </p:nvSpPr>
          <p:spPr>
            <a:xfrm>
              <a:off x="2689609" y="4528017"/>
              <a:ext cx="331596" cy="331596"/>
            </a:xfrm>
            <a:prstGeom prst="roundRect">
              <a:avLst>
                <a:gd name="adj" fmla="val 348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%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9582683-20FF-4BA1-9C5E-D6CE91ABE743}"/>
                </a:ext>
              </a:extLst>
            </p:cNvPr>
            <p:cNvSpPr/>
            <p:nvPr/>
          </p:nvSpPr>
          <p:spPr>
            <a:xfrm>
              <a:off x="3832159" y="3345210"/>
              <a:ext cx="664082" cy="66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∑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F09274AA-15F4-44A2-91F0-D9B52727B724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 flipV="1">
              <a:off x="2019719" y="2650197"/>
              <a:ext cx="683288" cy="75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BA8FA9E1-D031-4990-9D0C-75C0B30430B1}"/>
                </a:ext>
              </a:extLst>
            </p:cNvPr>
            <p:cNvCxnSpPr>
              <a:cxnSpLocks/>
              <a:stCxn id="8" idx="3"/>
              <a:endCxn id="20" idx="1"/>
            </p:cNvCxnSpPr>
            <p:nvPr/>
          </p:nvCxnSpPr>
          <p:spPr>
            <a:xfrm>
              <a:off x="2019719" y="3334379"/>
              <a:ext cx="669890" cy="11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75C6B0C4-ECAD-41AE-879F-3FEE49A59CFB}"/>
                </a:ext>
              </a:extLst>
            </p:cNvPr>
            <p:cNvCxnSpPr>
              <a:cxnSpLocks/>
              <a:stCxn id="9" idx="3"/>
              <a:endCxn id="21" idx="1"/>
            </p:cNvCxnSpPr>
            <p:nvPr/>
          </p:nvCxnSpPr>
          <p:spPr>
            <a:xfrm>
              <a:off x="2019719" y="4010969"/>
              <a:ext cx="6698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6DEE13A1-239F-4FEC-80A3-22C7233718AD}"/>
                </a:ext>
              </a:extLst>
            </p:cNvPr>
            <p:cNvCxnSpPr>
              <a:cxnSpLocks/>
              <a:stCxn id="10" idx="3"/>
              <a:endCxn id="22" idx="1"/>
            </p:cNvCxnSpPr>
            <p:nvPr/>
          </p:nvCxnSpPr>
          <p:spPr>
            <a:xfrm>
              <a:off x="2019719" y="4687559"/>
              <a:ext cx="669890" cy="62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BC0E942A-72A6-4141-81AA-02F8F11F9963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 flipV="1">
              <a:off x="3021205" y="3677251"/>
              <a:ext cx="810954" cy="10165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CE29A8C-B08F-4BBB-BCA0-8BC9D9BD5AC6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 flipV="1">
              <a:off x="3021205" y="3677251"/>
              <a:ext cx="810954" cy="3337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502FABC7-C910-4D50-ACBE-06527577F81C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021205" y="3345655"/>
              <a:ext cx="810954" cy="3315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D34CDDEE-77F7-44AD-8EA7-E8EE325D57CD}"/>
                </a:ext>
              </a:extLst>
            </p:cNvPr>
            <p:cNvCxnSpPr>
              <a:cxnSpLocks/>
              <a:stCxn id="19" idx="3"/>
              <a:endCxn id="24" idx="1"/>
            </p:cNvCxnSpPr>
            <p:nvPr/>
          </p:nvCxnSpPr>
          <p:spPr>
            <a:xfrm>
              <a:off x="3034603" y="2650197"/>
              <a:ext cx="797556" cy="10270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4215A2DB-CAC9-4EB6-97EA-10EEF0A3C220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4496241" y="3677251"/>
              <a:ext cx="4475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283ACF6D-4677-4492-B281-9298DA5A2742}"/>
                </a:ext>
              </a:extLst>
            </p:cNvPr>
            <p:cNvSpPr txBox="1"/>
            <p:nvPr/>
          </p:nvSpPr>
          <p:spPr>
            <a:xfrm>
              <a:off x="3386620" y="5418409"/>
              <a:ext cx="891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Neuron</a:t>
              </a:r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89C985F7-D211-4088-83DE-6531440D7A36}"/>
                </a:ext>
              </a:extLst>
            </p:cNvPr>
            <p:cNvSpPr/>
            <p:nvPr/>
          </p:nvSpPr>
          <p:spPr>
            <a:xfrm>
              <a:off x="3998402" y="4521761"/>
              <a:ext cx="331596" cy="331596"/>
            </a:xfrm>
            <a:prstGeom prst="roundRect">
              <a:avLst>
                <a:gd name="adj" fmla="val 34849"/>
              </a:avLst>
            </a:prstGeom>
            <a:solidFill>
              <a:srgbClr val="F8A6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±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44B17961-ACEE-4531-AAA0-9EC98CDCDA31}"/>
                </a:ext>
              </a:extLst>
            </p:cNvPr>
            <p:cNvCxnSpPr>
              <a:cxnSpLocks/>
              <a:stCxn id="53" idx="0"/>
              <a:endCxn id="24" idx="2"/>
            </p:cNvCxnSpPr>
            <p:nvPr/>
          </p:nvCxnSpPr>
          <p:spPr>
            <a:xfrm flipV="1">
              <a:off x="4164200" y="4009292"/>
              <a:ext cx="0" cy="512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39B4BEB8-49FC-493C-8C7C-EC2A17E9AC94}"/>
                </a:ext>
              </a:extLst>
            </p:cNvPr>
            <p:cNvSpPr/>
            <p:nvPr/>
          </p:nvSpPr>
          <p:spPr>
            <a:xfrm>
              <a:off x="4943789" y="3507791"/>
              <a:ext cx="331596" cy="331596"/>
            </a:xfrm>
            <a:prstGeom prst="roundRect">
              <a:avLst>
                <a:gd name="adj" fmla="val 34849"/>
              </a:avLst>
            </a:prstGeom>
            <a:solidFill>
              <a:srgbClr val="F8A6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38DCCF61-4CCB-4253-ABAB-156273366962}"/>
                </a:ext>
              </a:extLst>
            </p:cNvPr>
            <p:cNvCxnSpPr>
              <a:cxnSpLocks/>
            </p:cNvCxnSpPr>
            <p:nvPr/>
          </p:nvCxnSpPr>
          <p:spPr>
            <a:xfrm>
              <a:off x="5275385" y="3674818"/>
              <a:ext cx="4475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F1BE0CA9-E9A8-439B-B1D1-15CACB18BDFD}"/>
                </a:ext>
              </a:extLst>
            </p:cNvPr>
            <p:cNvSpPr txBox="1"/>
            <p:nvPr/>
          </p:nvSpPr>
          <p:spPr>
            <a:xfrm>
              <a:off x="5732149" y="3488923"/>
              <a:ext cx="975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Ausgang</a:t>
              </a:r>
            </a:p>
          </p:txBody>
        </p:sp>
      </p:grp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3202EF2D-0775-4FEF-A7DC-A6691D989EDA}"/>
              </a:ext>
            </a:extLst>
          </p:cNvPr>
          <p:cNvCxnSpPr>
            <a:cxnSpLocks/>
          </p:cNvCxnSpPr>
          <p:nvPr/>
        </p:nvCxnSpPr>
        <p:spPr>
          <a:xfrm>
            <a:off x="7588850" y="3602957"/>
            <a:ext cx="207498" cy="135866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533C45E-5125-4C97-91B3-51DD69A60A63}"/>
              </a:ext>
            </a:extLst>
          </p:cNvPr>
          <p:cNvSpPr txBox="1"/>
          <p:nvPr/>
        </p:nvSpPr>
        <p:spPr>
          <a:xfrm>
            <a:off x="6465724" y="48017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Bias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F5FA75F-D627-494C-99CE-448E0DF79B56}"/>
              </a:ext>
            </a:extLst>
          </p:cNvPr>
          <p:cNvSpPr txBox="1"/>
          <p:nvPr/>
        </p:nvSpPr>
        <p:spPr>
          <a:xfrm>
            <a:off x="7113375" y="3873402"/>
            <a:ext cx="12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Aktivierung</a:t>
            </a:r>
          </a:p>
        </p:txBody>
      </p:sp>
    </p:spTree>
    <p:extLst>
      <p:ext uri="{BB962C8B-B14F-4D97-AF65-F5344CB8AC3E}">
        <p14:creationId xmlns:p14="http://schemas.microsoft.com/office/powerpoint/2010/main" val="360055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34B89-EB0D-4C9C-B658-D51F4515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Netz-Architekturen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6CE74-6076-4CFC-9FE7-11AA4AE7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Perzeptron</a:t>
            </a:r>
            <a:endParaRPr lang="de-DE" dirty="0"/>
          </a:p>
          <a:p>
            <a:endParaRPr lang="de-DE" dirty="0"/>
          </a:p>
          <a:p>
            <a:r>
              <a:rPr lang="de-DE" dirty="0"/>
              <a:t>Feed Forward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Deep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69646-B2A7-4651-8CBC-00040B6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0EFAA-7814-4102-AFF9-B8BD8881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ADE1B-375D-43FF-B30C-2BD84F61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B5D87D-BDD9-4828-8838-E1F256D70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832" y="2023992"/>
            <a:ext cx="676548" cy="6098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9FCA60C-A95B-470F-BB56-307B8A3E9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32" y="2985229"/>
            <a:ext cx="914770" cy="6098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087AA99-42C5-479E-B6DF-5CA9AB453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120" y="4384290"/>
            <a:ext cx="1257808" cy="124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3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34B89-EB0D-4C9C-B658-D51F4515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Netz-Architekturen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6CE74-6076-4CFC-9FE7-11AA4AE7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Recurrent</a:t>
            </a:r>
            <a:r>
              <a:rPr lang="de-DE" dirty="0"/>
              <a:t>                           (mit Rückkopplung)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Residual                                                    (Restverstärkung)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69646-B2A7-4651-8CBC-00040B6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0EFAA-7814-4102-AFF9-B8BD8881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ADE1B-375D-43FF-B30C-2BD84F61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CD90049-695B-4290-B276-6A1F5461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802" y="1761985"/>
            <a:ext cx="1229222" cy="95288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3E84B67-776F-4EEE-B598-CD1E539DE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861" y="3429000"/>
            <a:ext cx="2925357" cy="6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8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34B89-EB0D-4C9C-B658-D51F4515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Netz-Architekturen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6CE74-6076-4CFC-9FE7-11AA4AE7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 err="1"/>
              <a:t>Convolutional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Generative </a:t>
            </a:r>
            <a:r>
              <a:rPr lang="de-DE" dirty="0" err="1"/>
              <a:t>Adversarial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69646-B2A7-4651-8CBC-00040B6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0EFAA-7814-4102-AFF9-B8BD8881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ADE1B-375D-43FF-B30C-2BD84F61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3B89535-83A7-4C6C-9383-551D23192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193" y="4393819"/>
            <a:ext cx="2239280" cy="9433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67A9C1-D3BF-413E-BA12-3B557CA2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887" y="2002412"/>
            <a:ext cx="2582319" cy="1562732"/>
          </a:xfrm>
          <a:prstGeom prst="rect">
            <a:avLst/>
          </a:prstGeom>
        </p:spPr>
      </p:pic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7945F64A-A843-42E3-BF6E-4B387F0F520F}"/>
              </a:ext>
            </a:extLst>
          </p:cNvPr>
          <p:cNvSpPr/>
          <p:nvPr/>
        </p:nvSpPr>
        <p:spPr>
          <a:xfrm rot="5400000">
            <a:off x="4221806" y="2940045"/>
            <a:ext cx="182880" cy="1600719"/>
          </a:xfrm>
          <a:prstGeom prst="rightBrace">
            <a:avLst>
              <a:gd name="adj1" fmla="val 77564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0E06AFA-025F-4E84-A28A-4EF3F75B67C0}"/>
              </a:ext>
            </a:extLst>
          </p:cNvPr>
          <p:cNvSpPr txBox="1"/>
          <p:nvPr/>
        </p:nvSpPr>
        <p:spPr>
          <a:xfrm>
            <a:off x="3653225" y="3900068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Convolution</a:t>
            </a:r>
            <a:endParaRPr lang="de-DE" dirty="0"/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D524FD1A-D2AA-4213-BD19-E0251ED29E46}"/>
              </a:ext>
            </a:extLst>
          </p:cNvPr>
          <p:cNvSpPr/>
          <p:nvPr/>
        </p:nvSpPr>
        <p:spPr>
          <a:xfrm rot="5400000">
            <a:off x="5545899" y="3278821"/>
            <a:ext cx="182880" cy="915733"/>
          </a:xfrm>
          <a:prstGeom prst="rightBrace">
            <a:avLst>
              <a:gd name="adj1" fmla="val 77564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8CD7119-605F-48F3-9F50-109BE6E342C0}"/>
              </a:ext>
            </a:extLst>
          </p:cNvPr>
          <p:cNvSpPr txBox="1"/>
          <p:nvPr/>
        </p:nvSpPr>
        <p:spPr>
          <a:xfrm>
            <a:off x="5299839" y="389748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Deep</a:t>
            </a:r>
          </a:p>
        </p:txBody>
      </p:sp>
    </p:spTree>
    <p:extLst>
      <p:ext uri="{BB962C8B-B14F-4D97-AF65-F5344CB8AC3E}">
        <p14:creationId xmlns:p14="http://schemas.microsoft.com/office/powerpoint/2010/main" val="54311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DBAD7-907E-40BC-850D-8009F148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Netz-Ausprägungen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ACAB3-5161-416B-8BC7-6583694D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Dense</a:t>
            </a:r>
            <a:r>
              <a:rPr lang="de-DE" dirty="0"/>
              <a:t> (Fully </a:t>
            </a:r>
            <a:r>
              <a:rPr lang="de-DE" dirty="0" err="1"/>
              <a:t>Connected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Alle Neuronen einer Schicht sind </a:t>
            </a:r>
            <a:br>
              <a:rPr lang="de-DE" dirty="0"/>
            </a:br>
            <a:r>
              <a:rPr lang="de-DE" dirty="0"/>
              <a:t>mit </a:t>
            </a:r>
            <a:r>
              <a:rPr lang="de-DE" dirty="0">
                <a:solidFill>
                  <a:schemeClr val="accent1"/>
                </a:solidFill>
              </a:rPr>
              <a:t>allen</a:t>
            </a:r>
            <a:r>
              <a:rPr lang="de-DE" dirty="0"/>
              <a:t> der nächsten Schicht verbunden</a:t>
            </a:r>
          </a:p>
          <a:p>
            <a:endParaRPr lang="de-DE" dirty="0"/>
          </a:p>
          <a:p>
            <a:r>
              <a:rPr lang="de-DE" dirty="0" err="1"/>
              <a:t>Sparse</a:t>
            </a:r>
            <a:endParaRPr lang="de-DE" dirty="0"/>
          </a:p>
          <a:p>
            <a:pPr lvl="1"/>
            <a:r>
              <a:rPr lang="de-DE" dirty="0"/>
              <a:t>Alle Neuronen einer Schicht sind </a:t>
            </a:r>
            <a:br>
              <a:rPr lang="de-DE" dirty="0"/>
            </a:br>
            <a:r>
              <a:rPr lang="de-DE" dirty="0"/>
              <a:t>mit </a:t>
            </a:r>
            <a:r>
              <a:rPr lang="de-DE" dirty="0">
                <a:solidFill>
                  <a:schemeClr val="accent1"/>
                </a:solidFill>
              </a:rPr>
              <a:t>manchen</a:t>
            </a:r>
            <a:r>
              <a:rPr lang="de-DE" dirty="0"/>
              <a:t> der nächsten Schicht verbunden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4897C6-B815-45C8-8D57-33972F93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9F57B-20C3-4206-9470-E7E60D05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Künstliche Intelligenz - Überblick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410053-F941-496C-9F6C-9535D8DE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8966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22263C0-3BAE-4D6B-B137-639B30F3D65F}" vid="{EF8C2B8A-007E-413C-A623-2C028AA56350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22263C0-3BAE-4D6B-B137-639B30F3D65F}" vid="{6B0F9B17-8005-43B4-9870-09006CC96A5E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662</Words>
  <Application>Microsoft Office PowerPoint</Application>
  <PresentationFormat>Breitbild</PresentationFormat>
  <Paragraphs>188</Paragraphs>
  <Slides>15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Titel</vt:lpstr>
      <vt:lpstr>Inhalt</vt:lpstr>
      <vt:lpstr>Künstliche Intelligenz</vt:lpstr>
      <vt:lpstr>Agenda</vt:lpstr>
      <vt:lpstr>Neuron</vt:lpstr>
      <vt:lpstr>Neuron</vt:lpstr>
      <vt:lpstr>Neuron</vt:lpstr>
      <vt:lpstr>Netz-Architekturen</vt:lpstr>
      <vt:lpstr>Netz-Architekturen</vt:lpstr>
      <vt:lpstr>Netz-Architekturen</vt:lpstr>
      <vt:lpstr>Netz-Ausprägungen</vt:lpstr>
      <vt:lpstr>Beispiel</vt:lpstr>
      <vt:lpstr>Beispiel</vt:lpstr>
      <vt:lpstr>Beispiel</vt:lpstr>
      <vt:lpstr>Beispiel</vt:lpstr>
      <vt:lpstr>PowerPoint-Präsentation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82</cp:revision>
  <dcterms:created xsi:type="dcterms:W3CDTF">2020-02-20T13:52:52Z</dcterms:created>
  <dcterms:modified xsi:type="dcterms:W3CDTF">2020-06-18T15:56:09Z</dcterms:modified>
</cp:coreProperties>
</file>