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2" r:id="rId29"/>
    <p:sldId id="283" r:id="rId30"/>
    <p:sldId id="285" r:id="rId31"/>
    <p:sldId id="287" r:id="rId32"/>
    <p:sldId id="286" r:id="rId33"/>
    <p:sldId id="288" r:id="rId34"/>
    <p:sldId id="258" r:id="rId35"/>
    <p:sldId id="290"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92"/>
            <p14:sldId id="283"/>
          </p14:sldIdLst>
        </p14:section>
        <p14:section name="Auslesen und Filtern" id="{BE16C093-CC1A-4904-8A7B-91DF7B4ECD5D}">
          <p14:sldIdLst>
            <p14:sldId id="285"/>
          </p14:sldIdLst>
        </p14:section>
        <p14:section name="Systemadministration" id="{53FBB604-C75C-49F9-9B01-08DC0F0E5B57}">
          <p14:sldIdLst>
            <p14:sldId id="287"/>
            <p14:sldId id="286"/>
          </p14:sldIdLst>
        </p14:section>
        <p14:section name="Hilfe" id="{DE78E191-7D9F-4F3A-B310-35542168A75C}">
          <p14:sldIdLst>
            <p14:sldId id="288"/>
          </p14:sldIdLst>
        </p14:section>
        <p14:section name="Zusammenfassung" id="{3935168F-CA97-4DBE-AA4D-CD6487E81BA7}">
          <p14:sldIdLst>
            <p14:sldId id="258"/>
            <p14:sldId id="290"/>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80" autoAdjust="0"/>
    <p:restoredTop sz="83860" autoAdjust="0"/>
  </p:normalViewPr>
  <p:slideViewPr>
    <p:cSldViewPr snapToGrid="0">
      <p:cViewPr varScale="1">
        <p:scale>
          <a:sx n="96" d="100"/>
          <a:sy n="96" d="100"/>
        </p:scale>
        <p:origin x="504"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20.02.2020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20.02.2020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Bourne-again-shell</a:t>
            </a:r>
            <a:r>
              <a:rPr lang="de-DE" sz="1200" kern="1200" dirty="0">
                <a:solidFill>
                  <a:schemeClr val="tx1"/>
                </a:solidFill>
                <a:effectLst/>
                <a:latin typeface="+mn-lt"/>
                <a:ea typeface="+mn-ea"/>
                <a:cs typeface="+mn-cs"/>
              </a:rPr>
              <a:t> - eine Weiterentwicklung der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-Shell, entwickelt von Steve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Zum Verschieben, wie auch zum Umbenennen benutzen wir mv (</a:t>
            </a:r>
            <a:r>
              <a:rPr lang="de-DE" sz="1200" kern="1200" dirty="0" err="1">
                <a:solidFill>
                  <a:schemeClr val="tx1"/>
                </a:solidFill>
                <a:effectLst/>
                <a:latin typeface="+mn-lt"/>
                <a:ea typeface="+mn-ea"/>
                <a:cs typeface="+mn-cs"/>
              </a:rPr>
              <a:t>move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Mond/neu.txt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finden wir "neu.txt" nicht mehr im Verzeichnis "Mond", sondern nur noch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wollen aber nicht, dass sie dort "neu.txt" heißt, sondern "alt.txt":</a:t>
            </a:r>
          </a:p>
          <a:p>
            <a:r>
              <a:rPr lang="en-US" sz="1200" kern="1200" dirty="0">
                <a:solidFill>
                  <a:schemeClr val="tx1"/>
                </a:solidFill>
                <a:effectLst/>
                <a:latin typeface="+mn-lt"/>
                <a:ea typeface="+mn-ea"/>
                <a:cs typeface="+mn-cs"/>
              </a:rPr>
              <a:t>mv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/neu.txt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 heißt sie nun!</a:t>
            </a:r>
          </a:p>
          <a:p>
            <a:r>
              <a:rPr lang="de-DE" sz="1200" kern="1200" dirty="0">
                <a:solidFill>
                  <a:schemeClr val="tx1"/>
                </a:solidFill>
                <a:effectLst/>
                <a:latin typeface="+mn-lt"/>
                <a:ea typeface="+mn-ea"/>
                <a:cs typeface="+mn-cs"/>
              </a:rPr>
              <a:t>Weil das mit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zu verwirrend ist, wollen wir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überhaupt umbenennen.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soll "anders" heißen:</a:t>
            </a:r>
          </a:p>
          <a:p>
            <a:r>
              <a:rPr lang="de-DE" sz="1200" kern="1200" dirty="0">
                <a:solidFill>
                  <a:schemeClr val="tx1"/>
                </a:solidFill>
                <a:effectLst/>
                <a:latin typeface="+mn-lt"/>
                <a:ea typeface="+mn-ea"/>
                <a:cs typeface="+mn-cs"/>
              </a:rPr>
              <a:t>mv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anders</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bestätigt uns - kein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mehr, dafür "anders".</a:t>
            </a:r>
          </a:p>
          <a:p>
            <a:endParaRPr lang="de-DE" sz="1200" kern="1200" dirty="0">
              <a:solidFill>
                <a:schemeClr val="tx1"/>
              </a:solidFill>
              <a:effectLst/>
              <a:latin typeface="+mn-lt"/>
              <a:ea typeface="+mn-ea"/>
              <a:cs typeface="+mn-cs"/>
            </a:endParaRP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Zum Löschen von Dateien benutzen wir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b="1" kern="1200" dirty="0" err="1">
                <a:solidFill>
                  <a:schemeClr val="tx1"/>
                </a:solidFill>
                <a:effectLst/>
                <a:latin typeface="+mn-lt"/>
                <a:ea typeface="+mn-ea"/>
                <a:cs typeface="+mn-cs"/>
              </a:rPr>
              <a:t>Achtung:rm</a:t>
            </a:r>
            <a:r>
              <a:rPr lang="de-DE" sz="1200" b="1" kern="1200" dirty="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und erzeugen dort noch einige Dateien:</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datei1.txt datei2.txt datei3.log</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um zu sehen, welche Dateien nun vorhanden sind. Eine einzelne Datei löschen wir relativ gefahrlos mit: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datei1.txt</a:t>
            </a:r>
          </a:p>
          <a:p>
            <a:r>
              <a:rPr lang="de-DE" sz="1200" kern="1200" dirty="0">
                <a:solidFill>
                  <a:schemeClr val="tx1"/>
                </a:solidFill>
                <a:effectLst/>
                <a:latin typeface="+mn-lt"/>
                <a:ea typeface="+mn-ea"/>
                <a:cs typeface="+mn-cs"/>
              </a:rPr>
              <a:t>Man kann aber auch hier wieder * benutzen, um mehrere Dateien auf einmal zu eliminieren:</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löscht alle </a:t>
            </a:r>
            <a:r>
              <a:rPr lang="de-DE" sz="1200" kern="1200" dirty="0" err="1">
                <a:solidFill>
                  <a:schemeClr val="tx1"/>
                </a:solidFill>
                <a:effectLst/>
                <a:latin typeface="+mn-lt"/>
                <a:ea typeface="+mn-ea"/>
                <a:cs typeface="+mn-cs"/>
              </a:rPr>
              <a:t>Datein</a:t>
            </a:r>
            <a:r>
              <a:rPr lang="de-DE" sz="1200" kern="1200" dirty="0">
                <a:solidFill>
                  <a:schemeClr val="tx1"/>
                </a:solidFill>
                <a:effectLst/>
                <a:latin typeface="+mn-lt"/>
                <a:ea typeface="+mn-ea"/>
                <a:cs typeface="+mn-cs"/>
              </a:rPr>
              <a:t>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die auf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enden. Wir überprüfen das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Noch gefährlicher ist es, alle Dateien im aktuellen Verzeichnis zu löschen. Wir sollten </a:t>
            </a:r>
            <a:r>
              <a:rPr lang="de-DE" sz="1200" kern="1200" dirty="0" err="1">
                <a:solidFill>
                  <a:schemeClr val="tx1"/>
                </a:solidFill>
                <a:effectLst/>
                <a:latin typeface="+mn-lt"/>
                <a:ea typeface="+mn-ea"/>
                <a:cs typeface="+mn-cs"/>
              </a:rPr>
              <a:t>umbedingt</a:t>
            </a:r>
            <a:r>
              <a:rPr lang="de-DE" sz="1200" kern="1200" dirty="0">
                <a:solidFill>
                  <a:schemeClr val="tx1"/>
                </a:solidFill>
                <a:effectLst/>
                <a:latin typeface="+mn-lt"/>
                <a:ea typeface="+mn-ea"/>
                <a:cs typeface="+mn-cs"/>
              </a:rPr>
              <a:t> zuvor überprüfen, in welchem Verzeichnis wir uns gerade befinden (</a:t>
            </a:r>
            <a:r>
              <a:rPr lang="de-DE" sz="1200" kern="1200" dirty="0" err="1">
                <a:solidFill>
                  <a:schemeClr val="tx1"/>
                </a:solidFill>
                <a:effectLst/>
                <a:latin typeface="+mn-lt"/>
                <a:ea typeface="+mn-ea"/>
                <a:cs typeface="+mn-cs"/>
              </a:rPr>
              <a:t>pwd</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Jetzt befinden sich keine Dateien mehr im aktuellen Verzeichnis. Wir wechseln ins Verzeichnis "Mond":</a:t>
            </a:r>
          </a:p>
          <a:p>
            <a:r>
              <a:rPr lang="de-DE" sz="1200" kern="1200" dirty="0">
                <a:solidFill>
                  <a:schemeClr val="tx1"/>
                </a:solidFill>
                <a:effectLst/>
                <a:latin typeface="+mn-lt"/>
                <a:ea typeface="+mn-ea"/>
                <a:cs typeface="+mn-cs"/>
              </a:rPr>
              <a:t>cd ~/Mond</a:t>
            </a:r>
          </a:p>
          <a:p>
            <a:r>
              <a:rPr lang="de-DE" sz="1200" kern="1200" dirty="0">
                <a:solidFill>
                  <a:schemeClr val="tx1"/>
                </a:solidFill>
                <a:effectLst/>
                <a:latin typeface="+mn-lt"/>
                <a:ea typeface="+mn-ea"/>
                <a:cs typeface="+mn-cs"/>
              </a:rPr>
              <a:t>Am gefährlichsten ist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wenn wir die Option -R verwenden. Normalerweise kann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nur normale Dateien und Links löschen. Der Versuch ein Verzeichnis zu löschen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wird mit einer Fehlermeldung quittiert.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t>
            </a:r>
          </a:p>
          <a:p>
            <a:r>
              <a:rPr lang="de-DE" sz="1200" kern="1200" dirty="0">
                <a:solidFill>
                  <a:schemeClr val="tx1"/>
                </a:solidFill>
                <a:effectLst/>
                <a:latin typeface="+mn-lt"/>
                <a:ea typeface="+mn-ea"/>
                <a:cs typeface="+mn-cs"/>
              </a:rPr>
              <a:t>löscht auch alle Unterverzeichnisse mit allen darin enthaltenen Dateien! </a:t>
            </a:r>
          </a:p>
          <a:p>
            <a:r>
              <a:rPr lang="de-DE" sz="1200" kern="1200" dirty="0">
                <a:solidFill>
                  <a:schemeClr val="tx1"/>
                </a:solidFill>
                <a:effectLst/>
                <a:latin typeface="+mn-lt"/>
                <a:ea typeface="+mn-ea"/>
                <a:cs typeface="+mn-cs"/>
              </a:rPr>
              <a:t>Also, immer vor dem ENTER innehalten und überlegen: Will ich das wirklich alles löschen?!</a:t>
            </a:r>
          </a:p>
          <a:p>
            <a:r>
              <a:rPr lang="de-DE" sz="1200" kern="1200" dirty="0">
                <a:solidFill>
                  <a:schemeClr val="tx1"/>
                </a:solidFill>
                <a:effectLst/>
                <a:latin typeface="+mn-lt"/>
                <a:ea typeface="+mn-ea"/>
                <a:cs typeface="+mn-cs"/>
              </a:rPr>
              <a:t>Zum Löschen von leeren Verzeichnissen gibt es auch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Dieser Befehl ist weniger effektiv als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aber auch erheblich weniger gefährlich. </a:t>
            </a:r>
          </a:p>
          <a:p>
            <a:r>
              <a:rPr lang="de-DE" sz="1200" kern="1200" dirty="0">
                <a:solidFill>
                  <a:schemeClr val="tx1"/>
                </a:solidFill>
                <a:effectLst/>
                <a:latin typeface="+mn-lt"/>
                <a:ea typeface="+mn-ea"/>
                <a:cs typeface="+mn-cs"/>
              </a:rPr>
              <a:t>Nachdem wir mit cd ins Home-Verzeichnis gewechselt haben, löschen wir das leergeräumte Verzeichnis "Mond":</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Der Versuch mit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a:solidFill>
                  <a:schemeClr val="tx1"/>
                </a:solidFill>
                <a:effectLst/>
                <a:latin typeface="+mn-lt"/>
                <a:ea typeface="+mn-ea"/>
                <a:cs typeface="+mn-cs"/>
              </a:rPr>
              <a:t>(1.Zeichen=Typ)(2.-4.Zeichen=Besitzer)(5.-7.Zeichen=Gruppe)(8.-10.Zeichen=Andere)</a:t>
            </a:r>
          </a:p>
          <a:p>
            <a:r>
              <a:rPr lang="de-DE" sz="1200" kern="1200" dirty="0">
                <a:solidFill>
                  <a:schemeClr val="tx1"/>
                </a:solidFill>
                <a:effectLst/>
                <a:latin typeface="+mn-lt"/>
                <a:ea typeface="+mn-ea"/>
                <a:cs typeface="+mn-cs"/>
              </a:rPr>
              <a:t>Es gibt jeweils:</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für Lesen (</a:t>
            </a:r>
            <a:r>
              <a:rPr lang="de-DE" sz="1200" kern="1200" dirty="0" err="1">
                <a:solidFill>
                  <a:schemeClr val="tx1"/>
                </a:solidFill>
                <a:effectLst/>
                <a:latin typeface="+mn-lt"/>
                <a:ea typeface="+mn-ea"/>
                <a:cs typeface="+mn-cs"/>
              </a:rPr>
              <a:t>read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a:t>
            </a:r>
          </a:p>
          <a:p>
            <a:r>
              <a:rPr lang="de-DE" sz="1200" kern="1200" dirty="0">
                <a:solidFill>
                  <a:schemeClr val="tx1"/>
                </a:solidFill>
                <a:effectLst/>
                <a:latin typeface="+mn-lt"/>
                <a:ea typeface="+mn-ea"/>
                <a:cs typeface="+mn-cs"/>
              </a:rPr>
              <a:t>für Schreiben (</a:t>
            </a:r>
            <a:r>
              <a:rPr lang="de-DE" sz="1200" kern="1200" dirty="0" err="1">
                <a:solidFill>
                  <a:schemeClr val="tx1"/>
                </a:solidFill>
                <a:effectLst/>
                <a:latin typeface="+mn-lt"/>
                <a:ea typeface="+mn-ea"/>
                <a:cs typeface="+mn-cs"/>
              </a:rPr>
              <a:t>write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Ausführen (</a:t>
            </a:r>
            <a:r>
              <a:rPr lang="de-DE" sz="1200" kern="1200" dirty="0" err="1">
                <a:solidFill>
                  <a:schemeClr val="tx1"/>
                </a:solidFill>
                <a:effectLst/>
                <a:latin typeface="+mn-lt"/>
                <a:ea typeface="+mn-ea"/>
                <a:cs typeface="+mn-cs"/>
              </a:rPr>
              <a:t>execute</a:t>
            </a:r>
            <a:r>
              <a:rPr lang="de-DE" sz="1200" kern="1200" dirty="0">
                <a:solidFill>
                  <a:schemeClr val="tx1"/>
                </a:solidFill>
                <a:effectLst/>
                <a:latin typeface="+mn-lt"/>
                <a:ea typeface="+mn-ea"/>
                <a:cs typeface="+mn-cs"/>
              </a:rPr>
              <a:t>) - bzw. bei Verzeichnissen, den Inhalt auflisten</a:t>
            </a:r>
          </a:p>
          <a:p>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wenn das entsprechende Recht nicht vorhanden ist</a:t>
            </a:r>
          </a:p>
          <a:p>
            <a:r>
              <a:rPr lang="de-DE" sz="1200" kern="1200" dirty="0">
                <a:solidFill>
                  <a:schemeClr val="tx1"/>
                </a:solidFill>
                <a:effectLst/>
                <a:latin typeface="+mn-lt"/>
                <a:ea typeface="+mn-ea"/>
                <a:cs typeface="+mn-cs"/>
              </a:rPr>
              <a:t>Zum Beispiel:</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a:t>
            </a:r>
          </a:p>
          <a:p>
            <a:r>
              <a:rPr lang="de-DE" sz="1200" kern="1200" dirty="0">
                <a:solidFill>
                  <a:schemeClr val="tx1"/>
                </a:solidFill>
                <a:effectLst/>
                <a:latin typeface="+mn-lt"/>
                <a:ea typeface="+mn-ea"/>
                <a:cs typeface="+mn-cs"/>
              </a:rPr>
              <a:t>für eine normale Datei, die von allen gelesen, aber nur vom Besitzer geschrieben werden darf.</a:t>
            </a:r>
          </a:p>
          <a:p>
            <a:r>
              <a:rPr lang="de-DE" sz="1200" kern="1200" dirty="0" err="1">
                <a:solidFill>
                  <a:schemeClr val="tx1"/>
                </a:solidFill>
                <a:effectLst/>
                <a:latin typeface="+mn-lt"/>
                <a:ea typeface="+mn-ea"/>
                <a:cs typeface="+mn-cs"/>
              </a:rPr>
              <a:t>drwxr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a:solidFill>
                  <a:schemeClr val="tx1"/>
                </a:solidFill>
                <a:effectLst/>
                <a:latin typeface="+mn-lt"/>
                <a:ea typeface="+mn-ea"/>
                <a:cs typeface="+mn-cs"/>
              </a:rPr>
              <a:t>lrwxrwxrwx</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für einen symbolischen Link, den jeder auch wieder löschen darf</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 sind die häufigsten Fälle. Gelegentlich sieht man aber auch Berechtigungen wie:</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a:solidFill>
                  <a:schemeClr val="tx1"/>
                </a:solidFill>
                <a:effectLst/>
                <a:latin typeface="+mn-lt"/>
                <a:ea typeface="+mn-ea"/>
                <a:cs typeface="+mn-cs"/>
              </a:rPr>
              <a:t>Auch seine Berechtigung hat:</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den Besitzer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g</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die Gruppe (</a:t>
            </a:r>
            <a:r>
              <a:rPr lang="de-DE" sz="1200" kern="1200" dirty="0" err="1">
                <a:solidFill>
                  <a:schemeClr val="tx1"/>
                </a:solidFill>
                <a:effectLst/>
                <a:latin typeface="+mn-lt"/>
                <a:ea typeface="+mn-ea"/>
                <a:cs typeface="+mn-cs"/>
              </a:rPr>
              <a:t>group</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o</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Andere (</a:t>
            </a:r>
            <a:r>
              <a:rPr lang="de-DE" sz="1200" kern="1200" dirty="0" err="1">
                <a:solidFill>
                  <a:schemeClr val="tx1"/>
                </a:solidFill>
                <a:effectLst/>
                <a:latin typeface="+mn-lt"/>
                <a:ea typeface="+mn-ea"/>
                <a:cs typeface="+mn-cs"/>
              </a:rPr>
              <a:t>others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alle (all)</a:t>
            </a:r>
          </a:p>
          <a:p>
            <a:r>
              <a:rPr lang="de-DE" sz="1200" kern="1200" dirty="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ist ja auch "anders"):</a:t>
            </a:r>
          </a:p>
          <a:p>
            <a:r>
              <a:rPr lang="de-DE" sz="1200" kern="1200" dirty="0">
                <a:solidFill>
                  <a:schemeClr val="tx1"/>
                </a:solidFill>
                <a:effectLst/>
                <a:latin typeface="+mn-lt"/>
                <a:ea typeface="+mn-ea"/>
                <a:cs typeface="+mn-cs"/>
              </a:rPr>
              <a:t>cd ~/anders</a:t>
            </a:r>
          </a:p>
          <a:p>
            <a:r>
              <a:rPr lang="de-DE" sz="1200" kern="1200" dirty="0">
                <a:solidFill>
                  <a:schemeClr val="tx1"/>
                </a:solidFill>
                <a:effectLst/>
                <a:latin typeface="+mn-lt"/>
                <a:ea typeface="+mn-ea"/>
                <a:cs typeface="+mn-cs"/>
              </a:rPr>
              <a:t>Die Rechte der Datei "alt.txt" sind jetzt wahrscheinlich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können wir uns das ansehen. </a:t>
            </a:r>
          </a:p>
          <a:p>
            <a:r>
              <a:rPr lang="de-DE" sz="1200" kern="1200" dirty="0">
                <a:solidFill>
                  <a:schemeClr val="tx1"/>
                </a:solidFill>
                <a:effectLst/>
                <a:latin typeface="+mn-lt"/>
                <a:ea typeface="+mn-ea"/>
                <a:cs typeface="+mn-cs"/>
              </a:rPr>
              <a:t>Wir wollen der Datei die Ausführungsrechte für alle geben: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offenbart, dass sich die Rechte auf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 geändert haben.</a:t>
            </a:r>
          </a:p>
          <a:p>
            <a:r>
              <a:rPr lang="de-DE" sz="1200" kern="1200" dirty="0">
                <a:solidFill>
                  <a:schemeClr val="tx1"/>
                </a:solidFill>
                <a:effectLst/>
                <a:latin typeface="+mn-lt"/>
                <a:ea typeface="+mn-ea"/>
                <a:cs typeface="+mn-cs"/>
              </a:rPr>
              <a:t>Nun wollen wir auch dem Besitzer die Schreibrechte nehmen: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u-w alt.txt</a:t>
            </a:r>
          </a:p>
          <a:p>
            <a:r>
              <a:rPr lang="de-DE" sz="1200" kern="1200" dirty="0">
                <a:solidFill>
                  <a:schemeClr val="tx1"/>
                </a:solidFill>
                <a:effectLst/>
                <a:latin typeface="+mn-lt"/>
                <a:ea typeface="+mn-ea"/>
                <a:cs typeface="+mn-cs"/>
              </a:rPr>
              <a:t>Die Rechte der Datei sind jetzt -r-</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a:solidFill>
                  <a:schemeClr val="tx1"/>
                </a:solidFill>
                <a:effectLst/>
                <a:latin typeface="+mn-lt"/>
                <a:ea typeface="+mn-ea"/>
                <a:cs typeface="+mn-cs"/>
              </a:rPr>
              <a:t>chmod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go-x,u+w</a:t>
            </a:r>
            <a:r>
              <a:rPr lang="en-US" sz="1200" kern="1200" dirty="0">
                <a:solidFill>
                  <a:schemeClr val="tx1"/>
                </a:solidFill>
                <a:effectLst/>
                <a:latin typeface="+mn-lt"/>
                <a:ea typeface="+mn-ea"/>
                <a:cs typeface="+mn-cs"/>
              </a:rPr>
              <a:t> 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sehen wir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--r--. Wir können also u, g und o kombinieren, bzw. durch Komma getrennt, auch mehrere Änderungen beauftragen.</a:t>
            </a:r>
          </a:p>
          <a:p>
            <a:r>
              <a:rPr lang="de-DE" sz="1200" kern="1200" dirty="0">
                <a:solidFill>
                  <a:schemeClr val="tx1"/>
                </a:solidFill>
                <a:effectLst/>
                <a:latin typeface="+mn-lt"/>
                <a:ea typeface="+mn-ea"/>
                <a:cs typeface="+mn-cs"/>
              </a:rPr>
              <a:t>Zuletzt wollen wir allen alle Rechte zugestehen: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a+rwx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a:solidFill>
                  <a:schemeClr val="tx1"/>
                </a:solidFill>
                <a:effectLst/>
                <a:latin typeface="+mn-lt"/>
                <a:ea typeface="+mn-ea"/>
                <a:cs typeface="+mn-cs"/>
              </a:rPr>
              <a:t>So darf nun jeder alles: -</a:t>
            </a:r>
            <a:r>
              <a:rPr lang="de-DE" sz="1200" kern="1200" dirty="0" err="1">
                <a:solidFill>
                  <a:schemeClr val="tx1"/>
                </a:solidFill>
                <a:effectLst/>
                <a:latin typeface="+mn-lt"/>
                <a:ea typeface="+mn-ea"/>
                <a:cs typeface="+mn-cs"/>
              </a:rPr>
              <a:t>rwxrwxrwx</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Häufig findet man aber auch eine andere Darstellung des "</a:t>
            </a:r>
            <a:r>
              <a:rPr lang="de-DE" sz="1200" kern="1200" dirty="0" err="1">
                <a:solidFill>
                  <a:schemeClr val="tx1"/>
                </a:solidFill>
                <a:effectLst/>
                <a:latin typeface="+mn-lt"/>
                <a:ea typeface="+mn-ea"/>
                <a:cs typeface="+mn-cs"/>
              </a:rPr>
              <a:t>modus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Dabei gibt es für jedes Recht eine Zahl:</a:t>
            </a:r>
          </a:p>
          <a:p>
            <a:r>
              <a:rPr lang="de-DE" sz="1200" kern="1200" dirty="0">
                <a:solidFill>
                  <a:schemeClr val="tx1"/>
                </a:solidFill>
                <a:effectLst/>
                <a:latin typeface="+mn-lt"/>
                <a:ea typeface="+mn-ea"/>
                <a:cs typeface="+mn-cs"/>
              </a:rPr>
              <a:t>1</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Ausführen</a:t>
            </a:r>
          </a:p>
          <a:p>
            <a:r>
              <a:rPr lang="de-DE" sz="1200" kern="1200" dirty="0">
                <a:solidFill>
                  <a:schemeClr val="tx1"/>
                </a:solidFill>
                <a:effectLst/>
                <a:latin typeface="+mn-lt"/>
                <a:ea typeface="+mn-ea"/>
                <a:cs typeface="+mn-cs"/>
              </a:rPr>
              <a:t>2</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Schreiben</a:t>
            </a:r>
          </a:p>
          <a:p>
            <a:r>
              <a:rPr lang="de-DE" sz="1200" kern="1200" dirty="0">
                <a:solidFill>
                  <a:schemeClr val="tx1"/>
                </a:solidFill>
                <a:effectLst/>
                <a:latin typeface="+mn-lt"/>
                <a:ea typeface="+mn-ea"/>
                <a:cs typeface="+mn-cs"/>
              </a:rPr>
              <a:t>4</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Lesen</a:t>
            </a:r>
          </a:p>
          <a:p>
            <a:r>
              <a:rPr lang="de-DE" sz="1200" kern="1200" dirty="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a:solidFill>
                  <a:schemeClr val="tx1"/>
                </a:solidFill>
                <a:effectLst/>
                <a:latin typeface="+mn-lt"/>
                <a:ea typeface="+mn-ea"/>
                <a:cs typeface="+mn-cs"/>
              </a:rPr>
              <a:t>644 entspricht </a:t>
            </a:r>
            <a:r>
              <a:rPr lang="de-DE" sz="1200" kern="1200" dirty="0" err="1">
                <a:solidFill>
                  <a:schemeClr val="tx1"/>
                </a:solidFill>
                <a:effectLst/>
                <a:latin typeface="+mn-lt"/>
                <a:ea typeface="+mn-ea"/>
                <a:cs typeface="+mn-cs"/>
              </a:rPr>
              <a:t>a+r,u+w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und Schreiben (4+2), Gruppe und Andere dürfen nur Lesen (4)</a:t>
            </a:r>
          </a:p>
          <a:p>
            <a:r>
              <a:rPr lang="de-DE" sz="1200" kern="1200" dirty="0">
                <a:solidFill>
                  <a:schemeClr val="tx1"/>
                </a:solidFill>
                <a:effectLst/>
                <a:latin typeface="+mn-lt"/>
                <a:ea typeface="+mn-ea"/>
                <a:cs typeface="+mn-cs"/>
              </a:rPr>
              <a:t>755 entspricht </a:t>
            </a:r>
            <a:r>
              <a:rPr lang="de-DE" sz="1200" kern="1200" dirty="0" err="1">
                <a:solidFill>
                  <a:schemeClr val="tx1"/>
                </a:solidFill>
                <a:effectLst/>
                <a:latin typeface="+mn-lt"/>
                <a:ea typeface="+mn-ea"/>
                <a:cs typeface="+mn-cs"/>
              </a:rPr>
              <a:t>a+rx,u+w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600 alt.txt</a:t>
            </a:r>
          </a:p>
          <a:p>
            <a:r>
              <a:rPr lang="de-DE" sz="1200" kern="1200" dirty="0">
                <a:solidFill>
                  <a:schemeClr val="tx1"/>
                </a:solidFill>
                <a:effectLst/>
                <a:latin typeface="+mn-lt"/>
                <a:ea typeface="+mn-ea"/>
                <a:cs typeface="+mn-cs"/>
              </a:rPr>
              <a:t>Nur noch der Besitzer darf lesen und schreiben: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Eine Datei oder ein Verzeichnis wird auf den neuen Besitzer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übertragen. Auch dies geht wieder für mehrere Dateien in einem Rutsch:</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 (nicht ausprobieren!) überträgt alle Dateien im aktuellen Verzeichnis an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gleich auch in allen im Verzeichnis befindlichen Dateien und Unterverzeichnissen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Aber: Ich kann nicht verschenken, was mir nicht gehört.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kann auch gleich die Gruppe geändert werden:</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besitzer:gruppe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und die Gruppe auf "gruppe". </a:t>
            </a:r>
          </a:p>
          <a:p>
            <a:r>
              <a:rPr lang="de-DE" sz="1200" kern="1200" dirty="0">
                <a:solidFill>
                  <a:schemeClr val="tx1"/>
                </a:solidFill>
                <a:effectLst/>
                <a:latin typeface="+mn-lt"/>
                <a:ea typeface="+mn-ea"/>
                <a:cs typeface="+mn-cs"/>
              </a:rPr>
              <a:t>Soll nur die Gruppe geändert werden gibt es </a:t>
            </a:r>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 gruppe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 kann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auch "Fremdsprachen" beibringen, indem man einen Alias erzeugt:</a:t>
            </a:r>
          </a:p>
          <a:p>
            <a:r>
              <a:rPr lang="de-DE" sz="1200" kern="1200" dirty="0">
                <a:solidFill>
                  <a:schemeClr val="tx1"/>
                </a:solidFill>
                <a:effectLst/>
                <a:latin typeface="+mn-lt"/>
                <a:ea typeface="+mn-ea"/>
                <a:cs typeface="+mn-cs"/>
              </a:rPr>
              <a:t>alias </a:t>
            </a:r>
            <a:r>
              <a:rPr lang="de-DE" sz="1200" kern="1200" dirty="0" err="1">
                <a:solidFill>
                  <a:schemeClr val="tx1"/>
                </a:solidFill>
                <a:effectLst/>
                <a:latin typeface="+mn-lt"/>
                <a:ea typeface="+mn-ea"/>
                <a:cs typeface="+mn-cs"/>
              </a:rPr>
              <a:t>aliasname</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Manch einer hat vielleicht schon in der Windows-Shell herumgetippt. Dort benutzt man dir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 um ein Verzeichnis </a:t>
            </a:r>
            <a:r>
              <a:rPr lang="de-DE" sz="1200" kern="1200" dirty="0" err="1">
                <a:solidFill>
                  <a:schemeClr val="tx1"/>
                </a:solidFill>
                <a:effectLst/>
                <a:latin typeface="+mn-lt"/>
                <a:ea typeface="+mn-ea"/>
                <a:cs typeface="+mn-cs"/>
              </a:rPr>
              <a:t>detailiert</a:t>
            </a:r>
            <a:r>
              <a:rPr lang="de-DE" sz="1200" kern="1200" dirty="0">
                <a:solidFill>
                  <a:schemeClr val="tx1"/>
                </a:solidFill>
                <a:effectLst/>
                <a:latin typeface="+mn-lt"/>
                <a:ea typeface="+mn-ea"/>
                <a:cs typeface="+mn-cs"/>
              </a:rPr>
              <a:t> aufzulisten. Wir können es einrichten, dass auch 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den Befehl dir versteht:</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(Hochkomma-Umklammerung ist notwendig, wenn der Befehl aus mehr als einem Wort besteht - d.h. Leerzeichen enthält)</a:t>
            </a:r>
          </a:p>
          <a:p>
            <a:r>
              <a:rPr lang="de-DE" sz="1200" kern="1200" dirty="0">
                <a:solidFill>
                  <a:schemeClr val="tx1"/>
                </a:solidFill>
                <a:effectLst/>
                <a:latin typeface="+mn-lt"/>
                <a:ea typeface="+mn-ea"/>
                <a:cs typeface="+mn-cs"/>
              </a:rPr>
              <a:t>Ab jetzt können wir dir eingeben, um das Verzeichnis aufzulisten:</a:t>
            </a:r>
          </a:p>
          <a:p>
            <a:r>
              <a:rPr lang="de-DE" sz="1200" kern="1200" dirty="0">
                <a:solidFill>
                  <a:schemeClr val="tx1"/>
                </a:solidFill>
                <a:effectLst/>
                <a:latin typeface="+mn-lt"/>
                <a:ea typeface="+mn-ea"/>
                <a:cs typeface="+mn-cs"/>
              </a:rPr>
              <a:t>dir</a:t>
            </a:r>
          </a:p>
          <a:p>
            <a:r>
              <a:rPr lang="de-DE" sz="1200" kern="1200" dirty="0">
                <a:solidFill>
                  <a:schemeClr val="tx1"/>
                </a:solidFill>
                <a:effectLst/>
                <a:latin typeface="+mn-lt"/>
                <a:ea typeface="+mn-ea"/>
                <a:cs typeface="+mn-cs"/>
              </a:rPr>
              <a:t>Ein so gesetzter Alias existiert nur bis zum Beenden der Shell, in der er gesetzt wurde. </a:t>
            </a:r>
          </a:p>
          <a:p>
            <a:r>
              <a:rPr lang="de-DE" sz="1200" kern="1200" dirty="0">
                <a:solidFill>
                  <a:schemeClr val="tx1"/>
                </a:solidFill>
                <a:effectLst/>
                <a:latin typeface="+mn-lt"/>
                <a:ea typeface="+mn-ea"/>
                <a:cs typeface="+mn-cs"/>
              </a:rPr>
              <a:t>Wenn man einen Alias ausdrücklich löschen will, gibt man folgendes ein:</a:t>
            </a:r>
          </a:p>
          <a:p>
            <a:r>
              <a:rPr lang="de-DE" sz="1200" kern="1200" dirty="0" err="1">
                <a:solidFill>
                  <a:schemeClr val="tx1"/>
                </a:solidFill>
                <a:effectLst/>
                <a:latin typeface="+mn-lt"/>
                <a:ea typeface="+mn-ea"/>
                <a:cs typeface="+mn-cs"/>
              </a:rPr>
              <a:t>unalias</a:t>
            </a:r>
            <a:r>
              <a:rPr lang="de-DE" sz="1200" kern="1200" dirty="0">
                <a:solidFill>
                  <a:schemeClr val="tx1"/>
                </a:solidFill>
                <a:effectLst/>
                <a:latin typeface="+mn-lt"/>
                <a:ea typeface="+mn-ea"/>
                <a:cs typeface="+mn-cs"/>
              </a:rPr>
              <a:t> dir</a:t>
            </a:r>
          </a:p>
          <a:p>
            <a:r>
              <a:rPr lang="de-DE" sz="1200" kern="1200" dirty="0">
                <a:solidFill>
                  <a:schemeClr val="tx1"/>
                </a:solidFill>
                <a:effectLst/>
                <a:latin typeface="+mn-lt"/>
                <a:ea typeface="+mn-ea"/>
                <a:cs typeface="+mn-cs"/>
              </a:rPr>
              <a:t>Und weg ist er! Der Befehl dir wird ab jetzt mit der Meldung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Texteditor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ist auf den meisten Systemen schon von Anfang an </a:t>
            </a:r>
            <a:r>
              <a:rPr lang="de-DE" sz="1200" kern="1200" dirty="0" err="1">
                <a:solidFill>
                  <a:schemeClr val="tx1"/>
                </a:solidFill>
                <a:effectLst/>
                <a:latin typeface="+mn-lt"/>
                <a:ea typeface="+mn-ea"/>
                <a:cs typeface="+mn-cs"/>
              </a:rPr>
              <a:t>an</a:t>
            </a:r>
            <a:r>
              <a:rPr lang="de-DE" sz="1200" kern="1200" dirty="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a:p>
            <a:r>
              <a:rPr lang="de-DE" dirty="0"/>
              <a:t>Vorteile von </a:t>
            </a:r>
            <a:r>
              <a:rPr lang="de-DE" dirty="0" err="1"/>
              <a:t>nano</a:t>
            </a:r>
            <a:r>
              <a:rPr lang="de-DE" dirty="0"/>
              <a:t>:</a:t>
            </a:r>
          </a:p>
          <a:p>
            <a:pPr marL="171450" indent="-171450">
              <a:buFontTx/>
              <a:buChar char="-"/>
            </a:pPr>
            <a:r>
              <a:rPr lang="de-DE" dirty="0"/>
              <a:t>Syntax </a:t>
            </a:r>
            <a:r>
              <a:rPr lang="de-DE" dirty="0" err="1"/>
              <a:t>Highlighting</a:t>
            </a:r>
            <a:r>
              <a:rPr lang="de-DE" dirty="0"/>
              <a:t>: farbige Hervorhebung von Befehlen</a:t>
            </a:r>
          </a:p>
          <a:p>
            <a:pPr marL="171450" indent="-171450">
              <a:buFontTx/>
              <a:buChar char="-"/>
            </a:pPr>
            <a:r>
              <a:rPr lang="de-DE" dirty="0"/>
              <a:t>Tastenhilfe (^ entspricht</a:t>
            </a:r>
            <a:r>
              <a:rPr lang="de-DE" baseline="0" dirty="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Über einen Eintrag in der Datei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im Home-Verzeichnis können Aliase auch dauerhaft </a:t>
            </a:r>
            <a:r>
              <a:rPr lang="de-DE" sz="1200" kern="1200" dirty="0" err="1">
                <a:solidFill>
                  <a:schemeClr val="tx1"/>
                </a:solidFill>
                <a:effectLst/>
                <a:latin typeface="+mn-lt"/>
                <a:ea typeface="+mn-ea"/>
                <a:cs typeface="+mn-cs"/>
              </a:rPr>
              <a:t>eingericht</a:t>
            </a:r>
            <a:r>
              <a:rPr lang="de-DE" sz="1200" kern="1200" dirty="0">
                <a:solidFill>
                  <a:schemeClr val="tx1"/>
                </a:solidFill>
                <a:effectLst/>
                <a:latin typeface="+mn-lt"/>
                <a:ea typeface="+mn-ea"/>
                <a:cs typeface="+mn-cs"/>
              </a:rPr>
              <a:t> werden. Dazu öffnen wir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mit dem 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bashrc</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der </a:t>
            </a:r>
            <a:r>
              <a:rPr lang="de-DE" sz="1200" kern="1200" dirty="0" err="1">
                <a:solidFill>
                  <a:schemeClr val="tx1"/>
                </a:solidFill>
                <a:effectLst/>
                <a:latin typeface="+mn-lt"/>
                <a:ea typeface="+mn-ea"/>
                <a:cs typeface="+mn-cs"/>
              </a:rPr>
              <a:t>Pfleiltaste</a:t>
            </a:r>
            <a:r>
              <a:rPr lang="de-DE" sz="1200" kern="1200" dirty="0">
                <a:solidFill>
                  <a:schemeClr val="tx1"/>
                </a:solidFill>
                <a:effectLst/>
                <a:latin typeface="+mn-lt"/>
                <a:ea typeface="+mn-ea"/>
                <a:cs typeface="+mn-cs"/>
              </a:rPr>
              <a:t> ↓ gehen wir bis ans Ende der Datei. </a:t>
            </a:r>
          </a:p>
          <a:p>
            <a:r>
              <a:rPr lang="de-DE" sz="1200" kern="1200" dirty="0">
                <a:solidFill>
                  <a:schemeClr val="tx1"/>
                </a:solidFill>
                <a:effectLst/>
                <a:latin typeface="+mn-lt"/>
                <a:ea typeface="+mn-ea"/>
                <a:cs typeface="+mn-cs"/>
              </a:rPr>
              <a:t>Dort fügen wir eine neue Zeile mit der Alias-Zuweisung von zuvor ein:</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steht der Befehl zur Verfügung.</a:t>
            </a:r>
          </a:p>
          <a:p>
            <a:r>
              <a:rPr lang="de-DE" sz="1200" kern="1200" dirty="0">
                <a:solidFill>
                  <a:schemeClr val="tx1"/>
                </a:solidFill>
                <a:effectLst/>
                <a:latin typeface="+mn-lt"/>
                <a:ea typeface="+mn-ea"/>
                <a:cs typeface="+mn-cs"/>
              </a:rPr>
              <a:t>Um zu sehen, welche Aliase bereits vorhanden sind, geben wir folgendes ein:</a:t>
            </a:r>
          </a:p>
          <a:p>
            <a:r>
              <a:rPr lang="de-DE" sz="1200" kern="1200" dirty="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 Programm, mit dem sich beliebige Inhalte auf den Bildschirm drucken lassen ist echo:</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testen das mal:</a:t>
            </a:r>
          </a:p>
          <a:p>
            <a:r>
              <a:rPr lang="de-DE" sz="1200" kern="1200" dirty="0">
                <a:solidFill>
                  <a:schemeClr val="tx1"/>
                </a:solidFill>
                <a:effectLst/>
                <a:latin typeface="+mn-lt"/>
                <a:ea typeface="+mn-ea"/>
                <a:cs typeface="+mn-cs"/>
              </a:rPr>
              <a:t>echo "Hier sitze ich nun"</a:t>
            </a:r>
          </a:p>
          <a:p>
            <a:r>
              <a:rPr lang="de-DE" sz="1200" kern="1200" dirty="0">
                <a:solidFill>
                  <a:schemeClr val="tx1"/>
                </a:solidFill>
                <a:effectLst/>
                <a:latin typeface="+mn-lt"/>
                <a:ea typeface="+mn-ea"/>
                <a:cs typeface="+mn-cs"/>
              </a:rPr>
              <a:t>(wir setzen umklammernde Hochkommas, weil Leerzeichen im Text vorkommen)</a:t>
            </a:r>
          </a:p>
          <a:p>
            <a:r>
              <a:rPr lang="de-DE" sz="1200" kern="1200" dirty="0">
                <a:solidFill>
                  <a:schemeClr val="tx1"/>
                </a:solidFill>
                <a:effectLst/>
                <a:latin typeface="+mn-lt"/>
                <a:ea typeface="+mn-ea"/>
                <a:cs typeface="+mn-cs"/>
              </a:rPr>
              <a:t>druckt in die </a:t>
            </a:r>
            <a:r>
              <a:rPr lang="de-DE" sz="1200" kern="1200" dirty="0" err="1">
                <a:solidFill>
                  <a:schemeClr val="tx1"/>
                </a:solidFill>
                <a:effectLst/>
                <a:latin typeface="+mn-lt"/>
                <a:ea typeface="+mn-ea"/>
                <a:cs typeface="+mn-cs"/>
              </a:rPr>
              <a:t>nächte</a:t>
            </a:r>
            <a:r>
              <a:rPr lang="de-DE" sz="1200" kern="1200" dirty="0">
                <a:solidFill>
                  <a:schemeClr val="tx1"/>
                </a:solidFill>
                <a:effectLst/>
                <a:latin typeface="+mn-lt"/>
                <a:ea typeface="+mn-ea"/>
                <a:cs typeface="+mn-cs"/>
              </a:rPr>
              <a:t> Zeile:  Hier sitze ich nun. </a:t>
            </a:r>
          </a:p>
          <a:p>
            <a:r>
              <a:rPr lang="de-DE" sz="1200" kern="1200" dirty="0">
                <a:solidFill>
                  <a:schemeClr val="tx1"/>
                </a:solidFill>
                <a:effectLst/>
                <a:latin typeface="+mn-lt"/>
                <a:ea typeface="+mn-ea"/>
                <a:cs typeface="+mn-cs"/>
              </a:rPr>
              <a:t>Gut, das ist noch nicht so beeindruckend. </a:t>
            </a:r>
          </a:p>
          <a:p>
            <a:r>
              <a:rPr lang="de-DE" sz="1200" kern="1200" dirty="0">
                <a:solidFill>
                  <a:schemeClr val="tx1"/>
                </a:solidFill>
                <a:effectLst/>
                <a:latin typeface="+mn-lt"/>
                <a:ea typeface="+mn-ea"/>
                <a:cs typeface="+mn-cs"/>
              </a:rPr>
              <a:t>Wir können aber auch den Inhalt von Variablen ausgeben. Diese müssen wir aber zuvor noch definieren:</a:t>
            </a:r>
          </a:p>
          <a:p>
            <a:r>
              <a:rPr lang="de-DE" sz="1200" kern="1200" dirty="0">
                <a:solidFill>
                  <a:schemeClr val="tx1"/>
                </a:solidFill>
                <a:effectLst/>
                <a:latin typeface="+mn-lt"/>
                <a:ea typeface="+mn-ea"/>
                <a:cs typeface="+mn-cs"/>
              </a:rPr>
              <a:t>variable=wert</a:t>
            </a:r>
          </a:p>
          <a:p>
            <a:r>
              <a:rPr lang="de-DE" sz="1200" kern="1200" dirty="0">
                <a:solidFill>
                  <a:schemeClr val="tx1"/>
                </a:solidFill>
                <a:effectLst/>
                <a:latin typeface="+mn-lt"/>
                <a:ea typeface="+mn-ea"/>
                <a:cs typeface="+mn-cs"/>
              </a:rPr>
              <a:t>Der Aufruf der Variablen erfolgt dann immer mit einem vorangestellten $:</a:t>
            </a:r>
          </a:p>
          <a:p>
            <a:r>
              <a:rPr lang="de-DE" sz="1200" kern="1200" dirty="0">
                <a:solidFill>
                  <a:schemeClr val="tx1"/>
                </a:solidFill>
                <a:effectLst/>
                <a:latin typeface="+mn-lt"/>
                <a:ea typeface="+mn-ea"/>
                <a:cs typeface="+mn-cs"/>
              </a:rPr>
              <a:t>echo $variable</a:t>
            </a:r>
          </a:p>
          <a:p>
            <a:r>
              <a:rPr lang="de-DE" sz="1200" kern="1200" dirty="0">
                <a:solidFill>
                  <a:schemeClr val="tx1"/>
                </a:solidFill>
                <a:effectLst/>
                <a:latin typeface="+mn-lt"/>
                <a:ea typeface="+mn-ea"/>
                <a:cs typeface="+mn-cs"/>
              </a:rPr>
              <a:t>Das versuchen wir:</a:t>
            </a:r>
          </a:p>
          <a:p>
            <a:r>
              <a:rPr lang="de-DE" sz="1200" kern="1200" dirty="0" err="1">
                <a:solidFill>
                  <a:schemeClr val="tx1"/>
                </a:solidFill>
                <a:effectLst/>
                <a:latin typeface="+mn-lt"/>
                <a:ea typeface="+mn-ea"/>
                <a:cs typeface="+mn-cs"/>
              </a:rPr>
              <a:t>MeinText</a:t>
            </a:r>
            <a:r>
              <a:rPr lang="de-DE" sz="1200" kern="1200" dirty="0">
                <a:solidFill>
                  <a:schemeClr val="tx1"/>
                </a:solidFill>
                <a:effectLst/>
                <a:latin typeface="+mn-lt"/>
                <a:ea typeface="+mn-ea"/>
                <a:cs typeface="+mn-cs"/>
              </a:rPr>
              <a:t>="Hier sitze ich nun" </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MeinText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liefert wiederum Hier sitze ich nun.</a:t>
            </a:r>
          </a:p>
          <a:p>
            <a:r>
              <a:rPr lang="de-DE" sz="1200" kern="1200" dirty="0">
                <a:solidFill>
                  <a:schemeClr val="tx1"/>
                </a:solidFill>
                <a:effectLst/>
                <a:latin typeface="+mn-lt"/>
                <a:ea typeface="+mn-ea"/>
                <a:cs typeface="+mn-cs"/>
              </a:rPr>
              <a:t>Ich kann aber auch Zahlen in Variablen speichern und dann mit ihnen rechnen. Wir verwenden dafür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argument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Argument ist hier eine Variablendefinition oder eine Rechenoperation. </a:t>
            </a:r>
          </a:p>
          <a:p>
            <a:r>
              <a:rPr lang="en-US" sz="1200" kern="1200" dirty="0" err="1">
                <a:solidFill>
                  <a:schemeClr val="tx1"/>
                </a:solidFill>
                <a:effectLst/>
                <a:latin typeface="+mn-lt"/>
                <a:ea typeface="+mn-ea"/>
                <a:cs typeface="+mn-cs"/>
              </a:rPr>
              <a:t>Zum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Beispiel</a:t>
            </a:r>
            <a:r>
              <a:rPr lang="en-US" sz="1200" kern="1200" dirty="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A=100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B=150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C=$A+$B </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echo $C</a:t>
            </a:r>
          </a:p>
          <a:p>
            <a:r>
              <a:rPr lang="de-DE" sz="1200" kern="1200" dirty="0">
                <a:solidFill>
                  <a:schemeClr val="tx1"/>
                </a:solidFill>
                <a:effectLst/>
                <a:latin typeface="+mn-lt"/>
                <a:ea typeface="+mn-ea"/>
                <a:cs typeface="+mn-cs"/>
              </a:rPr>
              <a:t>Hier bekomme ich als Ergebnis 250 ausgegeben. Wenn ich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a:solidFill>
                  <a:schemeClr val="tx1"/>
                </a:solidFill>
                <a:effectLst/>
                <a:latin typeface="+mn-lt"/>
                <a:ea typeface="+mn-ea"/>
                <a:cs typeface="+mn-cs"/>
              </a:rPr>
              <a:t>echo $HOME liefert den Pfad des Home-Verzeichnisses </a:t>
            </a:r>
          </a:p>
          <a:p>
            <a:r>
              <a:rPr lang="de-DE" sz="1200" kern="1200" dirty="0">
                <a:solidFill>
                  <a:schemeClr val="tx1"/>
                </a:solidFill>
                <a:effectLst/>
                <a:latin typeface="+mn-lt"/>
                <a:ea typeface="+mn-ea"/>
                <a:cs typeface="+mn-cs"/>
              </a:rPr>
              <a:t>echo $HOSTNAME den Rechnernamen </a:t>
            </a:r>
          </a:p>
          <a:p>
            <a:r>
              <a:rPr lang="de-DE" sz="1200" kern="1200" dirty="0">
                <a:solidFill>
                  <a:schemeClr val="tx1"/>
                </a:solidFill>
                <a:effectLst/>
                <a:latin typeface="+mn-lt"/>
                <a:ea typeface="+mn-ea"/>
                <a:cs typeface="+mn-cs"/>
              </a:rPr>
              <a:t>echo $LOGNAME den Benutzernamen </a:t>
            </a:r>
          </a:p>
          <a:p>
            <a:r>
              <a:rPr lang="de-DE" sz="1200" kern="1200" dirty="0">
                <a:solidFill>
                  <a:schemeClr val="tx1"/>
                </a:solidFill>
                <a:effectLst/>
                <a:latin typeface="+mn-lt"/>
                <a:ea typeface="+mn-ea"/>
                <a:cs typeface="+mn-cs"/>
              </a:rPr>
              <a:t>echo $UID die Benutzer ID</a:t>
            </a:r>
          </a:p>
          <a:p>
            <a:r>
              <a:rPr lang="de-DE" sz="1200" kern="1200" dirty="0">
                <a:solidFill>
                  <a:schemeClr val="tx1"/>
                </a:solidFill>
                <a:effectLst/>
                <a:latin typeface="+mn-lt"/>
                <a:ea typeface="+mn-ea"/>
                <a:cs typeface="+mn-cs"/>
              </a:rPr>
              <a:t>Sie werden vor allem bei Shell-Scripts benötigt. </a:t>
            </a:r>
          </a:p>
          <a:p>
            <a:r>
              <a:rPr lang="de-DE" sz="1200" kern="1200" dirty="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a:solidFill>
                  <a:schemeClr val="tx1"/>
                </a:solidFill>
                <a:effectLst/>
                <a:latin typeface="+mn-lt"/>
                <a:ea typeface="+mn-ea"/>
                <a:cs typeface="+mn-cs"/>
              </a:rPr>
              <a:t>RANDOM=123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a:solidFill>
                  <a:schemeClr val="tx1"/>
                </a:solidFill>
                <a:effectLst/>
                <a:latin typeface="+mn-lt"/>
                <a:ea typeface="+mn-ea"/>
                <a:cs typeface="+mn-cs"/>
              </a:rPr>
              <a:t>Redmont</a:t>
            </a:r>
            <a:r>
              <a:rPr lang="de-DE" sz="1200" kern="1200" dirty="0">
                <a:solidFill>
                  <a:schemeClr val="tx1"/>
                </a:solidFill>
                <a:effectLst/>
                <a:latin typeface="+mn-lt"/>
                <a:ea typeface="+mn-ea"/>
                <a:cs typeface="+mn-cs"/>
              </a:rPr>
              <a:t>. Dennoch ist sie ein wichtiges Instrument, mit dem sich jede/r vertraut machen sollte.</a:t>
            </a:r>
          </a:p>
          <a:p>
            <a:r>
              <a:rPr lang="de-DE" sz="1200" kern="1200" dirty="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Manchmal wollen wir die normale Ausgabe nicht am Bildschirm sehen, sondern lieber in eine Datei schreiben.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wieder mit cd ~/anders in unser Testverzeichnis.</a:t>
            </a:r>
          </a:p>
          <a:p>
            <a:r>
              <a:rPr lang="de-DE" sz="1200" kern="1200" dirty="0">
                <a:solidFill>
                  <a:schemeClr val="tx1"/>
                </a:solidFill>
                <a:effectLst/>
                <a:latin typeface="+mn-lt"/>
                <a:ea typeface="+mn-ea"/>
                <a:cs typeface="+mn-cs"/>
              </a:rPr>
              <a:t>Dort leiten wir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in eine Datei um:</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&gt; info.txt</a:t>
            </a:r>
          </a:p>
          <a:p>
            <a:r>
              <a:rPr lang="de-DE" sz="1200" kern="1200" dirty="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a:solidFill>
                  <a:schemeClr val="tx1"/>
                </a:solidFill>
                <a:effectLst/>
                <a:latin typeface="+mn-lt"/>
                <a:ea typeface="+mn-ea"/>
                <a:cs typeface="+mn-cs"/>
              </a:rPr>
              <a:t>Den Inhalt der Datei können wir uns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ansehen: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info.txt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Programm </a:t>
            </a:r>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gibt Informationen zum Kernel (Betriebssystemkern) aus. Wir fügen diese unserer Datei "info.txt" hinzu:</a:t>
            </a:r>
          </a:p>
          <a:p>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-a &gt;&gt; info.txt</a:t>
            </a:r>
          </a:p>
          <a:p>
            <a:r>
              <a:rPr lang="de-DE" sz="1200" kern="1200" dirty="0">
                <a:solidFill>
                  <a:schemeClr val="tx1"/>
                </a:solidFill>
                <a:effectLst/>
                <a:latin typeface="+mn-lt"/>
                <a:ea typeface="+mn-ea"/>
                <a:cs typeface="+mn-cs"/>
              </a:rPr>
              <a:t>Jetzt stehen wir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am Ende der Datei "info.txt" noch Angaben zu unserem Betriebssystem.</a:t>
            </a:r>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Mit 2&gt; werden nur Fehlermeldungen in einer Datei gespeichert.</a:t>
            </a:r>
          </a:p>
          <a:p>
            <a:r>
              <a:rPr lang="de-DE" sz="1200" kern="1200" dirty="0">
                <a:solidFill>
                  <a:schemeClr val="tx1"/>
                </a:solidFill>
                <a:effectLst/>
                <a:latin typeface="+mn-lt"/>
                <a:ea typeface="+mn-ea"/>
                <a:cs typeface="+mn-cs"/>
              </a:rPr>
              <a:t>Beispiel:</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x=1/0</a:t>
            </a:r>
          </a:p>
          <a:p>
            <a:r>
              <a:rPr lang="de-DE" sz="1200" kern="1200" dirty="0">
                <a:solidFill>
                  <a:schemeClr val="tx1"/>
                </a:solidFill>
                <a:effectLst/>
                <a:latin typeface="+mn-lt"/>
                <a:ea typeface="+mn-ea"/>
                <a:cs typeface="+mn-cs"/>
              </a:rPr>
              <a:t>Erzeugt eine Fehlermeldung. Die Ausgabe erscheint auf dem Bildschirm.</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x=1/0 2&gt; fehler.txt</a:t>
            </a:r>
          </a:p>
          <a:p>
            <a:r>
              <a:rPr lang="de-DE" sz="1200" kern="1200" dirty="0">
                <a:solidFill>
                  <a:schemeClr val="tx1"/>
                </a:solidFill>
                <a:effectLst/>
                <a:latin typeface="+mn-lt"/>
                <a:ea typeface="+mn-ea"/>
                <a:cs typeface="+mn-cs"/>
              </a:rPr>
              <a:t>Speichert die Fehlermeldung in einer Datei.</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718007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Auch der umgekehrte Weg ist möglich: die Eingaben eines Programmes aus einer Datei entnehmen: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&lt; </a:t>
            </a:r>
            <a:r>
              <a:rPr lang="de-DE" sz="1200" kern="1200" dirty="0" err="1">
                <a:solidFill>
                  <a:schemeClr val="tx1"/>
                </a:solidFill>
                <a:effectLst/>
                <a:latin typeface="+mn-lt"/>
                <a:ea typeface="+mn-ea"/>
                <a:cs typeface="+mn-cs"/>
              </a:rPr>
              <a:t>datei</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Natürlich geht das nur, wenn das Programm auf Eingaben wartet. Beispiel gefällig?</a:t>
            </a:r>
          </a:p>
          <a:p>
            <a:r>
              <a:rPr lang="de-DE" sz="1200" kern="1200" dirty="0">
                <a:solidFill>
                  <a:schemeClr val="tx1"/>
                </a:solidFill>
                <a:effectLst/>
                <a:latin typeface="+mn-lt"/>
                <a:ea typeface="+mn-ea"/>
                <a:cs typeface="+mn-cs"/>
              </a:rPr>
              <a:t>Beim Überschreiben einer Datei 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gibt es eine Rückfrage die ja oder nein erwartet. </a:t>
            </a:r>
          </a:p>
          <a:p>
            <a:r>
              <a:rPr lang="de-DE" sz="1200" kern="1200" dirty="0">
                <a:solidFill>
                  <a:schemeClr val="tx1"/>
                </a:solidFill>
                <a:effectLst/>
                <a:latin typeface="+mn-lt"/>
                <a:ea typeface="+mn-ea"/>
                <a:cs typeface="+mn-cs"/>
              </a:rPr>
              <a:t>Wir legen eine Datei mit dem Inhalt ja an:</a:t>
            </a:r>
          </a:p>
          <a:p>
            <a:r>
              <a:rPr lang="de-DE" sz="1200" kern="1200" dirty="0">
                <a:solidFill>
                  <a:schemeClr val="tx1"/>
                </a:solidFill>
                <a:effectLst/>
                <a:latin typeface="+mn-lt"/>
                <a:ea typeface="+mn-ea"/>
                <a:cs typeface="+mn-cs"/>
              </a:rPr>
              <a:t>echo ja &gt; input.txt</a:t>
            </a:r>
          </a:p>
          <a:p>
            <a:r>
              <a:rPr lang="de-DE" sz="1200" kern="1200" dirty="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a:solidFill>
                  <a:schemeClr val="tx1"/>
                </a:solidFill>
                <a:effectLst/>
                <a:latin typeface="+mn-lt"/>
                <a:ea typeface="+mn-ea"/>
                <a:cs typeface="+mn-cs"/>
              </a:rPr>
              <a:t>echo "Erste Datei" &gt; datei1.txt </a:t>
            </a:r>
          </a:p>
          <a:p>
            <a:r>
              <a:rPr lang="de-DE" sz="1200" kern="1200" dirty="0">
                <a:solidFill>
                  <a:schemeClr val="tx1"/>
                </a:solidFill>
                <a:effectLst/>
                <a:latin typeface="+mn-lt"/>
                <a:ea typeface="+mn-ea"/>
                <a:cs typeface="+mn-cs"/>
              </a:rPr>
              <a:t>echo "Zweite Datei" &gt; datei2.txt</a:t>
            </a:r>
          </a:p>
          <a:p>
            <a:r>
              <a:rPr lang="de-DE" sz="1200" kern="1200" dirty="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datei2.txt datei1.txt &lt; input.txt</a:t>
            </a:r>
          </a:p>
          <a:p>
            <a:r>
              <a:rPr lang="de-DE" sz="1200" kern="1200" dirty="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a:p>
          <a:p>
            <a:r>
              <a:rPr lang="de-DE" sz="1200" kern="1200" dirty="0">
                <a:solidFill>
                  <a:schemeClr val="tx1"/>
                </a:solidFill>
                <a:effectLst/>
                <a:latin typeface="+mn-lt"/>
                <a:ea typeface="+mn-ea"/>
                <a:cs typeface="+mn-cs"/>
              </a:rPr>
              <a:t>Pipes (engl., Rohrleitungen) leiten den Datenstrom eines Programms an ein anderes weiter. Der Befehl lautet:</a:t>
            </a:r>
          </a:p>
          <a:p>
            <a:r>
              <a:rPr lang="de-DE" sz="1200" kern="1200" dirty="0">
                <a:solidFill>
                  <a:schemeClr val="tx1"/>
                </a:solidFill>
                <a:effectLst/>
                <a:latin typeface="+mn-lt"/>
                <a:ea typeface="+mn-ea"/>
                <a:cs typeface="+mn-cs"/>
              </a:rPr>
              <a:t>programm1 (...) | programm2 (...)</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verwenden wieder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leiten aber diesmal an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weiter:</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 </a:t>
            </a:r>
            <a:r>
              <a:rPr lang="de-DE" sz="1200" kern="1200" dirty="0" err="1">
                <a:solidFill>
                  <a:schemeClr val="tx1"/>
                </a:solidFill>
                <a:effectLst/>
                <a:latin typeface="+mn-lt"/>
                <a:ea typeface="+mn-ea"/>
                <a:cs typeface="+mn-cs"/>
              </a:rPr>
              <a:t>less</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Zeichen | macht nun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zur Eingabe von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Zuletzt noch zu zwei Programmen, die bislang noch gefehlt haben -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liest Dateien </a:t>
            </a:r>
            <a:r>
              <a:rPr lang="de-DE" sz="1200" kern="1200" dirty="0" err="1">
                <a:solidFill>
                  <a:schemeClr val="tx1"/>
                </a:solidFill>
                <a:effectLst/>
                <a:latin typeface="+mn-lt"/>
                <a:ea typeface="+mn-ea"/>
                <a:cs typeface="+mn-cs"/>
              </a:rPr>
              <a:t>bitweise</a:t>
            </a:r>
            <a:r>
              <a:rPr lang="de-DE" sz="1200" kern="1200" dirty="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a:t>
            </a:r>
          </a:p>
          <a:p>
            <a:r>
              <a:rPr lang="de-DE" sz="1200" kern="1200" dirty="0">
                <a:solidFill>
                  <a:schemeClr val="tx1"/>
                </a:solidFill>
                <a:effectLst/>
                <a:latin typeface="+mn-lt"/>
                <a:ea typeface="+mn-ea"/>
                <a:cs typeface="+mn-cs"/>
              </a:rPr>
              <a:t>Bei log-Dateien interessieren uns meist vor allem die letzten Einträge 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spult die Datei bis zum Ende ab. Manchmal ist aber auch das </a:t>
            </a:r>
            <a:r>
              <a:rPr lang="de-DE" sz="1200" kern="1200" dirty="0" err="1">
                <a:solidFill>
                  <a:schemeClr val="tx1"/>
                </a:solidFill>
                <a:effectLst/>
                <a:latin typeface="+mn-lt"/>
                <a:ea typeface="+mn-ea"/>
                <a:cs typeface="+mn-cs"/>
              </a:rPr>
              <a:t>zuviel</a:t>
            </a:r>
            <a:r>
              <a:rPr lang="de-DE" sz="1200" kern="1200" dirty="0">
                <a:solidFill>
                  <a:schemeClr val="tx1"/>
                </a:solidFill>
                <a:effectLst/>
                <a:latin typeface="+mn-lt"/>
                <a:ea typeface="+mn-ea"/>
                <a:cs typeface="+mn-cs"/>
              </a:rPr>
              <a:t> und ich will nur alle Einträge sehen, welche meine NVIDIA-Grafik betreffen. Da kommt mir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zu Hilfe:</a:t>
            </a:r>
          </a:p>
          <a:p>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muster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kann nämlich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Dieser Befehl liefert alle Zeilen, in denen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vorkommt – allerdings nur genau so geschrieben! </a:t>
            </a:r>
          </a:p>
          <a:p>
            <a:r>
              <a:rPr lang="de-DE" sz="1200" kern="1200" dirty="0">
                <a:solidFill>
                  <a:schemeClr val="tx1"/>
                </a:solidFill>
                <a:effectLst/>
                <a:latin typeface="+mn-lt"/>
                <a:ea typeface="+mn-ea"/>
                <a:cs typeface="+mn-cs"/>
              </a:rPr>
              <a:t>Will ich auch Zeilen mit großgeschriebenen Buchstaben, benötige ich die Option -i.</a:t>
            </a:r>
          </a:p>
          <a:p>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/log/kern.log | </a:t>
            </a:r>
            <a:r>
              <a:rPr lang="en-US" sz="1200" kern="1200" dirty="0" err="1">
                <a:solidFill>
                  <a:schemeClr val="tx1"/>
                </a:solidFill>
                <a:effectLst/>
                <a:latin typeface="+mn-lt"/>
                <a:ea typeface="+mn-ea"/>
                <a:cs typeface="+mn-cs"/>
              </a:rPr>
              <a:t>grep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a:solidFill>
                  <a:schemeClr val="tx1"/>
                </a:solidFill>
                <a:effectLst/>
                <a:latin typeface="+mn-lt"/>
                <a:ea typeface="+mn-ea"/>
                <a:cs typeface="+mn-cs"/>
              </a:rPr>
              <a:t>Wenn ich alle Einträge sehen will, die NICHT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enthalten, kann ich diese auch ausschließen: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Nun erhalte ich nur den Rest. </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kann aber auch mehrere Dateien auf einmal verarbeiten: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Zum Beispiel:</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datei1.txt datei2.txt &gt; zusammen.txt</a:t>
            </a:r>
          </a:p>
          <a:p>
            <a:r>
              <a:rPr lang="de-DE" sz="1200" kern="1200" dirty="0">
                <a:solidFill>
                  <a:schemeClr val="tx1"/>
                </a:solidFill>
                <a:effectLst/>
                <a:latin typeface="+mn-lt"/>
                <a:ea typeface="+mn-ea"/>
                <a:cs typeface="+mn-cs"/>
              </a:rPr>
              <a:t>Dabei kann auch eine Wildcard für beliebige Zeichen verwendet werden: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&gt; alle_textdateien.txt</a:t>
            </a:r>
          </a:p>
          <a:p>
            <a:r>
              <a:rPr lang="de-DE" sz="1200" kern="1200" dirty="0">
                <a:solidFill>
                  <a:schemeClr val="tx1"/>
                </a:solidFill>
                <a:effectLst/>
                <a:latin typeface="+mn-lt"/>
                <a:ea typeface="+mn-ea"/>
                <a:cs typeface="+mn-cs"/>
              </a:rPr>
              <a:t>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funktioniert nicht nur für Text Dateien: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musik.mp3 kopie.mp3</a:t>
            </a:r>
          </a:p>
          <a:p>
            <a:r>
              <a:rPr lang="de-DE" sz="1200" kern="1200" dirty="0">
                <a:solidFill>
                  <a:schemeClr val="tx1"/>
                </a:solidFill>
                <a:effectLst/>
                <a:latin typeface="+mn-lt"/>
                <a:ea typeface="+mn-ea"/>
                <a:cs typeface="+mn-cs"/>
              </a:rPr>
              <a:t>wobei "musik.mp3" für eine beliebige mp3-Datei steht.</a:t>
            </a:r>
          </a:p>
          <a:p>
            <a:r>
              <a:rPr lang="de-DE" sz="1200" kern="1200" dirty="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etwas mit Administratorrechten ausführen zu können, ohne deshalb wechseln zu müssen, gibt es das Programm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Wir setzen vor den jeweiligen Befehl einfach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Das geforderte Passwort ist diesmal das Benutzerpasswort!</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erzeugt in unserem Homeverzeichnis eine Datei,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gehört und für die wir als normaler Benutzer keine Schreibberechtigung haben.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überzeugt uns davon. Um sie zu entfernen benötigen wir wieder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-Rechte:</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Wer mit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was machen darf steuert die Datei /</a:t>
            </a:r>
            <a:r>
              <a:rPr lang="de-DE" sz="1200" kern="1200" dirty="0" err="1">
                <a:solidFill>
                  <a:schemeClr val="tx1"/>
                </a:solidFill>
                <a:effectLst/>
                <a:latin typeface="+mn-lt"/>
                <a:ea typeface="+mn-ea"/>
                <a:cs typeface="+mn-cs"/>
              </a:rPr>
              <a:t>etc</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sudoers</a:t>
            </a:r>
            <a:r>
              <a:rPr lang="de-DE" sz="1200" kern="1200" dirty="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Administrator heißt auf UNIX-Systemen eigentlich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(engl. Wurzel), wird aber von Programmen oft auch als Superuser bezeichnet. Wir könnten uns beim Login gleich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Das Programm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switch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 erlaubt uns, die Identität zu wechseln:</a:t>
            </a:r>
          </a:p>
          <a:p>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benutzername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Ohne Benutzerangabe wird zu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vergeben und das ist auch nicht vorgesehen. Ubuntu-User können diesen Absatz überspringen und bei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fortfahren:</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Das - sorgt dafür, dass wir eine Login-Shell öffnen, während wir andernfalls nur an Ort und Stelle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weiter arbeiten. Wir erkennen den Unterschied daran, dass wir uns mit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im Home-Verzeichnis des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"-Users, also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und nicht mehr im zuletzt aktiven Verzeichnis wiederfinden. </a:t>
            </a:r>
          </a:p>
          <a:p>
            <a:r>
              <a:rPr lang="de-DE" sz="1200" kern="1200" dirty="0">
                <a:solidFill>
                  <a:schemeClr val="tx1"/>
                </a:solidFill>
                <a:effectLst/>
                <a:latin typeface="+mn-lt"/>
                <a:ea typeface="+mn-ea"/>
                <a:cs typeface="+mn-cs"/>
              </a:rPr>
              <a:t>Wollen wir die Administratorrolle wieder ablegen, beenden wir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"-Shell (wie übrigens jede Shell) mit </a:t>
            </a:r>
            <a:r>
              <a:rPr lang="de-DE" sz="1200" kern="1200" dirty="0" err="1">
                <a:solidFill>
                  <a:schemeClr val="tx1"/>
                </a:solidFill>
                <a:effectLst/>
                <a:latin typeface="+mn-lt"/>
                <a:ea typeface="+mn-ea"/>
                <a:cs typeface="+mn-cs"/>
              </a:rPr>
              <a:t>exit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exit</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Help ist nur für wenige Befehle verfügbar. Die Liste der Befehle kann mit „</a:t>
            </a:r>
            <a:r>
              <a:rPr lang="de-DE" dirty="0" err="1"/>
              <a:t>help</a:t>
            </a:r>
            <a:r>
              <a:rPr lang="de-DE" dirty="0"/>
              <a:t>“ (ohne Parameter)</a:t>
            </a:r>
            <a:r>
              <a:rPr lang="de-DE" baseline="0" dirty="0"/>
              <a:t> angezeigt werden.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3110707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history</a:t>
            </a:r>
            <a:r>
              <a:rPr lang="de-DE" dirty="0"/>
              <a:t> -</a:t>
            </a:r>
            <a:r>
              <a:rPr lang="de-DE" dirty="0" err="1"/>
              <a:t>cw</a:t>
            </a:r>
            <a:r>
              <a:rPr lang="de-DE" dirty="0"/>
              <a:t> löscht die </a:t>
            </a:r>
            <a:r>
              <a:rPr lang="de-DE" dirty="0" err="1"/>
              <a:t>History</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705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PWD = Print Working Directory</a:t>
            </a:r>
          </a:p>
          <a:p>
            <a:r>
              <a:rPr lang="de-DE" dirty="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FIND: Sucht tatsächlich, ist deshalb aber ggf. langsam</a:t>
            </a:r>
          </a:p>
          <a:p>
            <a:r>
              <a:rPr lang="de-DE" dirty="0"/>
              <a:t>Mögliche</a:t>
            </a:r>
            <a:r>
              <a:rPr lang="de-DE" baseline="0" dirty="0"/>
              <a:t> Suchen sind auch *.</a:t>
            </a:r>
            <a:r>
              <a:rPr lang="de-DE" baseline="0" dirty="0" err="1"/>
              <a:t>txt</a:t>
            </a:r>
            <a:r>
              <a:rPr lang="de-DE" baseline="0" dirty="0"/>
              <a:t> oder </a:t>
            </a:r>
            <a:r>
              <a:rPr lang="de-DE" baseline="0" dirty="0" err="1"/>
              <a:t>datei</a:t>
            </a:r>
            <a:r>
              <a:rPr lang="de-DE" baseline="0" dirty="0"/>
              <a:t>*</a:t>
            </a:r>
            <a:endParaRPr lang="de-DE" dirty="0"/>
          </a:p>
          <a:p>
            <a:r>
              <a:rPr lang="de-DE" baseline="0" dirty="0"/>
              <a:t>WHICH: Sucht nur nach ausführbaren Programmen im Pfad (ähnlich zur %Path% Variable in Windows)</a:t>
            </a:r>
          </a:p>
          <a:p>
            <a:endParaRPr lang="de-DE" baseline="0" dirty="0"/>
          </a:p>
          <a:p>
            <a:r>
              <a:rPr lang="de-DE" sz="1200" kern="1200" dirty="0">
                <a:solidFill>
                  <a:schemeClr val="tx1"/>
                </a:solidFill>
                <a:effectLst/>
                <a:latin typeface="+mn-lt"/>
                <a:ea typeface="+mn-ea"/>
                <a:cs typeface="+mn-cs"/>
              </a:rPr>
              <a:t>Wir können auch nach Dateien suchen:</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verzeichnisname</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da dieses auf jedem System vorhanden sein sollte:</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Jetzt wissen wir, wo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lesen geben wir ein: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a:solidFill>
                  <a:schemeClr val="tx1"/>
                </a:solidFill>
                <a:effectLst/>
                <a:latin typeface="+mn-lt"/>
                <a:ea typeface="+mn-ea"/>
                <a:cs typeface="+mn-cs"/>
              </a:rPr>
              <a:t>In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kann man mit den Pfeiltasten ↑, ↓, Bild↑ und Bild↓ navigieren, mit [Ende] ans Ende und [Pos1] an den Anfang springen. </a:t>
            </a:r>
          </a:p>
          <a:p>
            <a:r>
              <a:rPr lang="de-DE" sz="1200" kern="1200" dirty="0">
                <a:solidFill>
                  <a:schemeClr val="tx1"/>
                </a:solidFill>
                <a:effectLst/>
                <a:latin typeface="+mn-lt"/>
                <a:ea typeface="+mn-ea"/>
                <a:cs typeface="+mn-cs"/>
              </a:rPr>
              <a:t>Beenden lässt sich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jedoch neue Einträge in der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direkt angezeigt zu bekommen gibt es ein Programm namens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Das Kommando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a:solidFill>
                  <a:schemeClr val="tx1"/>
                </a:solidFill>
                <a:effectLst/>
                <a:latin typeface="+mn-lt"/>
                <a:ea typeface="+mn-ea"/>
                <a:cs typeface="+mn-cs"/>
              </a:rPr>
              <a:t>nummer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default</a:t>
            </a:r>
            <a:r>
              <a:rPr lang="de-DE" sz="1200" kern="1200" dirty="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auf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losgelassen, wer gerade im System passiert und neue Einträge werden sofort angezeigt.</a:t>
            </a:r>
          </a:p>
          <a:p>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-f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Den gleichen Effekt erzielen Sie übrigens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wenn Sie einfach [</a:t>
            </a:r>
            <a:r>
              <a:rPr lang="de-DE" sz="1200" kern="1200" dirty="0" err="1">
                <a:solidFill>
                  <a:schemeClr val="tx1"/>
                </a:solidFill>
                <a:effectLst/>
                <a:latin typeface="+mn-lt"/>
                <a:ea typeface="+mn-ea"/>
                <a:cs typeface="+mn-cs"/>
              </a:rPr>
              <a:t>Shift</a:t>
            </a:r>
            <a:r>
              <a:rPr lang="de-DE" sz="1200" kern="1200" dirty="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a:solidFill>
                  <a:schemeClr val="tx1"/>
                </a:solidFill>
                <a:effectLst/>
                <a:latin typeface="+mn-lt"/>
                <a:ea typeface="+mn-ea"/>
                <a:cs typeface="+mn-cs"/>
              </a:rPr>
              <a:t>Waiting </a:t>
            </a:r>
            <a:r>
              <a:rPr lang="de-DE" sz="1200" i="1" kern="1200" dirty="0" err="1">
                <a:solidFill>
                  <a:schemeClr val="tx1"/>
                </a:solidFill>
                <a:effectLst/>
                <a:latin typeface="+mn-lt"/>
                <a:ea typeface="+mn-ea"/>
                <a:cs typeface="+mn-cs"/>
              </a:rPr>
              <a:t>for</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data</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interrupt</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to</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abort</a:t>
            </a:r>
            <a:r>
              <a:rPr lang="de-DE" sz="1200" i="1" kern="12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können wir leere Dateien erzeugen:</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Zunächst erzeugen wir die Testdatei "datei.txt" im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-Verzeichnis:</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a:t>
            </a:r>
          </a:p>
          <a:p>
            <a:r>
              <a:rPr lang="de-DE" sz="1200" kern="1200" dirty="0">
                <a:solidFill>
                  <a:schemeClr val="tx1"/>
                </a:solidFill>
                <a:effectLst/>
                <a:latin typeface="+mn-lt"/>
                <a:ea typeface="+mn-ea"/>
                <a:cs typeface="+mn-cs"/>
              </a:rPr>
              <a:t>Jetzt wechseln wir mit cd ins Home-Verzeichnis. </a:t>
            </a:r>
          </a:p>
          <a:p>
            <a:r>
              <a:rPr lang="de-DE" sz="1200" kern="1200" dirty="0">
                <a:solidFill>
                  <a:schemeClr val="tx1"/>
                </a:solidFill>
                <a:effectLst/>
                <a:latin typeface="+mn-lt"/>
                <a:ea typeface="+mn-ea"/>
                <a:cs typeface="+mn-cs"/>
              </a:rPr>
              <a:t>Zum Anlegen eines Verzeichnisses benutzen wir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make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legen ein Testverzeichnis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copy</a:t>
            </a:r>
            <a:r>
              <a:rPr lang="de-DE" sz="1200" kern="1200" dirty="0">
                <a:solidFill>
                  <a:schemeClr val="tx1"/>
                </a:solidFill>
                <a:effectLst/>
                <a:latin typeface="+mn-lt"/>
                <a:ea typeface="+mn-ea"/>
                <a:cs typeface="+mn-cs"/>
              </a:rPr>
              <a:t>) können wir Dateien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Jetzt wollen wir unsere Testdatei aus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 in unser Testverzeichnis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können der Datei aber auch einen neuen Namen geben. "datei.txt" wird als "kopie.txt" ins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kopiert.</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 ist ein relativer Pfad. Er enthält die Unterverzeichnisse ausgehend von unserem aktuellen Verzeichnis. </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a:solidFill>
                  <a:schemeClr val="tx1"/>
                </a:solidFill>
                <a:effectLst/>
                <a:latin typeface="+mn-lt"/>
                <a:ea typeface="+mn-ea"/>
                <a:cs typeface="+mn-cs"/>
              </a:rPr>
              <a:t>An sich überschreibt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Dateien ohne Rückfrage. Soll vor dem Überschreiben eine Rückfrage erfolgen, kann man die Option -i benutzen:</a:t>
            </a:r>
          </a:p>
          <a:p>
            <a:r>
              <a:rPr lang="en-US" sz="1200" kern="1200" dirty="0" err="1">
                <a:solidFill>
                  <a:schemeClr val="tx1"/>
                </a:solidFill>
                <a:effectLst/>
                <a:latin typeface="+mn-lt"/>
                <a:ea typeface="+mn-ea"/>
                <a:cs typeface="+mn-cs"/>
              </a:rPr>
              <a:t>cp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tmp</a:t>
            </a:r>
            <a:r>
              <a:rPr lang="en-US" sz="1200" kern="1200" dirty="0">
                <a:solidFill>
                  <a:schemeClr val="tx1"/>
                </a:solidFill>
                <a:effectLst/>
                <a:latin typeface="+mn-lt"/>
                <a:ea typeface="+mn-ea"/>
                <a:cs typeface="+mn-cs"/>
              </a:rPr>
              <a:t>/datei.txt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/kopie.txt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 Frage, ob wir die vorhandene Datei überschreiben wollen, können wir mit j(a) oder n(ein) beantworten. </a:t>
            </a:r>
          </a:p>
          <a:p>
            <a:r>
              <a:rPr lang="de-DE" sz="1200" kern="1200" dirty="0">
                <a:solidFill>
                  <a:schemeClr val="tx1"/>
                </a:solidFill>
                <a:effectLst/>
                <a:latin typeface="+mn-lt"/>
                <a:ea typeface="+mn-ea"/>
                <a:cs typeface="+mn-cs"/>
              </a:rPr>
              <a:t>Will man ein ganzes Verzeichnis kopieren, kann man die Option -R benutzen. Zunächst legen wir mit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noch ein weiteres Verzeichnis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sehen: unter Linux werden Groß- und Kleinschreibung unterschieden.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sind verschiedene Dateien.</a:t>
            </a:r>
          </a:p>
          <a:p>
            <a:r>
              <a:rPr lang="de-DE" sz="1200" kern="1200" dirty="0">
                <a:solidFill>
                  <a:schemeClr val="tx1"/>
                </a:solidFill>
                <a:effectLst/>
                <a:latin typeface="+mn-lt"/>
                <a:ea typeface="+mn-ea"/>
                <a:cs typeface="+mn-cs"/>
              </a:rPr>
              <a:t>Jetzt kopieren wir das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mitsamt Inhalt in "Mond":</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erhalten ein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im Verzeichnis "Mond". Will man nur den Inhalt und nicht auch das Verzeichnis kopieren, kann man als Quelle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festlegen – die "Wildcard" * bedeutet wieder "alle Dateien im Quellverzeichnis":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(eigentlich ist -R hier nicht notwendig, da es im Quellverzeichnis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keine Unterverzeichnisse gibt)</a:t>
            </a:r>
          </a:p>
          <a:p>
            <a:r>
              <a:rPr lang="de-DE" sz="1200" kern="1200" dirty="0">
                <a:solidFill>
                  <a:schemeClr val="tx1"/>
                </a:solidFill>
                <a:effectLst/>
                <a:latin typeface="+mn-lt"/>
                <a:ea typeface="+mn-ea"/>
                <a:cs typeface="+mn-cs"/>
              </a:rPr>
              <a:t>Jetzt haben wir die Dateien "datei.txt" und "kopie.txt" auch direkt in "Mond".</a:t>
            </a:r>
          </a:p>
          <a:p>
            <a:r>
              <a:rPr lang="de-DE" sz="1200" kern="1200" dirty="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kopieren die Datei "kopie.txt" unter dem Namen "neu.txt" ins übergeordnete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kopie.txt ../neu.txt</a:t>
            </a:r>
          </a:p>
          <a:p>
            <a:r>
              <a:rPr lang="de-DE" sz="1200" kern="1200" dirty="0">
                <a:solidFill>
                  <a:schemeClr val="tx1"/>
                </a:solidFill>
                <a:effectLst/>
                <a:latin typeface="+mn-lt"/>
                <a:ea typeface="+mn-ea"/>
                <a:cs typeface="+mn-cs"/>
              </a:rPr>
              <a:t>Nun die Datei "neu.txt" zurück ins aktuelle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../neu.txt .</a:t>
            </a:r>
          </a:p>
          <a:p>
            <a:r>
              <a:rPr lang="de-DE" sz="1200" kern="1200" dirty="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 ..</a:t>
            </a:r>
          </a:p>
          <a:p>
            <a:r>
              <a:rPr lang="de-DE" sz="1200" kern="1200" dirty="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EB94C85-1664-4A48-98AC-8DF753D25A29}"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20.02.2020</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a:t>Processes and Threads</a:t>
            </a:r>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a:t>Titelmasterformat durch Klicken bearbeiten</a:t>
            </a:r>
          </a:p>
        </p:txBody>
      </p:sp>
    </p:spTree>
    <p:extLst>
      <p:ext uri="{BB962C8B-B14F-4D97-AF65-F5344CB8AC3E}">
        <p14:creationId xmlns:p14="http://schemas.microsoft.com/office/powerpoint/2010/main" val="257400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a:t>Titelmasterformat durch Klicken bearbeiten</a:t>
            </a:r>
          </a:p>
        </p:txBody>
      </p:sp>
      <p:sp>
        <p:nvSpPr>
          <p:cNvPr id="3" name="Inhaltsplatzhalter 2"/>
          <p:cNvSpPr>
            <a:spLocks noGrp="1"/>
          </p:cNvSpPr>
          <p:nvPr>
            <p:ph idx="1"/>
          </p:nvPr>
        </p:nvSpPr>
        <p:spPr>
          <a:xfrm>
            <a:off x="838200" y="1914257"/>
            <a:ext cx="10515600" cy="426270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8AC7274-303B-40A0-A9B4-04FCC19861B5}"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4273802-5659-48BC-9FAF-5DEA6D19D2B7}" type="datetime1">
              <a:rPr lang="de-DE" smtClean="0"/>
              <a:t>20.02.2020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D6ACE559-FDBB-41B1-8D4B-DC9AA86538CE}" type="datetime1">
              <a:rPr lang="de-DE" smtClean="0"/>
              <a:t>20.02.2020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A17D5A13-5CB3-48F6-94E4-1D24B0CCAADA}" type="datetime1">
              <a:rPr lang="de-DE" smtClean="0"/>
              <a:t>20.02.2020</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FDE578D-883C-4F1A-917B-4C2253C6F4AE}"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592AC1-A45D-4C86-A646-7D7AA3CA8F0F}"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20.02.2020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20.02.2020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Bash</a:t>
            </a:r>
            <a:endParaRPr lang="de-DE" dirty="0"/>
          </a:p>
        </p:txBody>
      </p:sp>
      <p:sp>
        <p:nvSpPr>
          <p:cNvPr id="3" name="Untertitel 2"/>
          <p:cNvSpPr>
            <a:spLocks noGrp="1"/>
          </p:cNvSpPr>
          <p:nvPr>
            <p:ph type="subTitle" idx="1"/>
          </p:nvPr>
        </p:nvSpPr>
        <p:spPr/>
        <p:txBody>
          <a:bodyPr/>
          <a:lstStyle/>
          <a:p>
            <a:r>
              <a:rPr lang="de-DE" dirty="0"/>
              <a:t>Eine Einführung</a:t>
            </a:r>
          </a:p>
        </p:txBody>
      </p:sp>
      <p:sp>
        <p:nvSpPr>
          <p:cNvPr id="4" name="Datumsplatzhalter 3"/>
          <p:cNvSpPr>
            <a:spLocks noGrp="1"/>
          </p:cNvSpPr>
          <p:nvPr>
            <p:ph type="dt" sz="half" idx="10"/>
          </p:nvPr>
        </p:nvSpPr>
        <p:spPr/>
        <p:txBody>
          <a:bodyPr/>
          <a:lstStyle/>
          <a:p>
            <a:fld id="{DEAE0D00-77B9-479C-AA25-1CC77788EEA5}"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a:t>Nach Namen suchen (echt suchen):</a:t>
            </a:r>
            <a:br>
              <a:rPr lang="de-DE" dirty="0"/>
            </a:br>
            <a:r>
              <a:rPr lang="de-DE" sz="2400" dirty="0">
                <a:solidFill>
                  <a:srgbClr val="00B050"/>
                </a:solidFill>
                <a:latin typeface="Consolas" panose="020B0609020204030204" pitchFamily="49" charset="0"/>
              </a:rPr>
              <a:t>find </a:t>
            </a:r>
            <a:r>
              <a:rPr lang="de-DE" sz="2400" dirty="0">
                <a:solidFill>
                  <a:schemeClr val="accent6"/>
                </a:solidFill>
                <a:latin typeface="Consolas" panose="020B0609020204030204" pitchFamily="49" charset="0"/>
              </a:rPr>
              <a:t>&lt;Verzeichnis&gt;</a:t>
            </a:r>
            <a:r>
              <a:rPr lang="de-DE" sz="2400" dirty="0">
                <a:solidFill>
                  <a:srgbClr val="00B050"/>
                </a:solidFill>
                <a:latin typeface="Consolas" panose="020B0609020204030204" pitchFamily="49" charset="0"/>
              </a:rPr>
              <a:t> -name "</a:t>
            </a:r>
            <a:r>
              <a:rPr lang="de-DE" sz="2400" dirty="0">
                <a:solidFill>
                  <a:schemeClr val="accent6"/>
                </a:solidFill>
                <a:latin typeface="Consolas" panose="020B0609020204030204" pitchFamily="49" charset="0"/>
              </a:rPr>
              <a:t>&lt;Name&gt;</a:t>
            </a:r>
            <a:r>
              <a:rPr lang="de-DE" sz="2400" dirty="0">
                <a:solidFill>
                  <a:srgbClr val="00B050"/>
                </a:solidFill>
                <a:latin typeface="Consolas" panose="020B0609020204030204" pitchFamily="49" charset="0"/>
              </a:rPr>
              <a:t>"</a:t>
            </a:r>
          </a:p>
          <a:p>
            <a:r>
              <a:rPr lang="de-DE" dirty="0"/>
              <a:t>Nach Programmen suchen (Pfad):</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p:txBody>
      </p:sp>
      <p:sp>
        <p:nvSpPr>
          <p:cNvPr id="6" name="Titel 5"/>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292211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Navigation:</a:t>
            </a:r>
          </a:p>
          <a:p>
            <a:pPr lvl="1"/>
            <a:r>
              <a:rPr lang="de-DE" dirty="0"/>
              <a:t>↑, ↓, Bild↑, Bild↓, Ende</a:t>
            </a:r>
          </a:p>
          <a:p>
            <a:pPr lvl="1"/>
            <a:r>
              <a:rPr lang="de-DE" dirty="0"/>
              <a:t>Beenden: Q</a:t>
            </a:r>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159991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a:t>Ende einer Datei anzeigen: </a:t>
            </a:r>
            <a:r>
              <a:rPr lang="de-DE" sz="2400" dirty="0" err="1">
                <a:solidFill>
                  <a:srgbClr val="00B050"/>
                </a:solidFill>
                <a:latin typeface="Consolas" panose="020B0609020204030204" pitchFamily="49" charset="0"/>
              </a:rPr>
              <a:t>tail</a:t>
            </a:r>
            <a:r>
              <a:rPr lang="de-DE" sz="2400" dirty="0">
                <a:solidFill>
                  <a:srgbClr val="00B050"/>
                </a:solidFill>
                <a:latin typeface="Consolas" panose="020B0609020204030204" pitchFamily="49" charset="0"/>
              </a:rPr>
              <a:t> –f </a:t>
            </a:r>
            <a:r>
              <a:rPr lang="de-DE" sz="2400" dirty="0">
                <a:solidFill>
                  <a:schemeClr val="accent6"/>
                </a:solidFill>
                <a:latin typeface="Consolas" panose="020B0609020204030204" pitchFamily="49" charset="0"/>
              </a:rPr>
              <a:t>&lt;Name&gt;</a:t>
            </a:r>
          </a:p>
          <a:p>
            <a:r>
              <a:rPr lang="de-DE" dirty="0"/>
              <a:t>Navigation:</a:t>
            </a:r>
          </a:p>
          <a:p>
            <a:pPr lvl="1"/>
            <a:r>
              <a:rPr lang="de-DE" dirty="0"/>
              <a:t>Beenden: </a:t>
            </a:r>
            <a:r>
              <a:rPr lang="de-DE" dirty="0" err="1"/>
              <a:t>Strg+C</a:t>
            </a:r>
            <a:endParaRPr lang="de-DE" dirty="0"/>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241763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r>
              <a:rPr lang="de-DE" dirty="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&lt;Quelle&gt; &lt;Ziel&gt;</a:t>
            </a:r>
          </a:p>
          <a:p>
            <a:pPr marL="228600" lvl="1">
              <a:spcBef>
                <a:spcPts val="1000"/>
              </a:spcBef>
            </a:pPr>
            <a:r>
              <a:rPr lang="de-DE" sz="2800" dirty="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a:t>
            </a:r>
            <a:r>
              <a:rPr lang="de-DE" dirty="0">
                <a:solidFill>
                  <a:schemeClr val="accent6"/>
                </a:solidFill>
                <a:latin typeface="Consolas" panose="020B0609020204030204" pitchFamily="49" charset="0"/>
              </a:rPr>
              <a:t>&lt;Quelle&gt; &lt;Ziel&gt;</a:t>
            </a:r>
          </a:p>
          <a:p>
            <a:pPr lvl="1"/>
            <a:r>
              <a:rPr lang="de-DE" dirty="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&lt;Quelle&gt; &lt;Ziel&gt;</a:t>
            </a:r>
          </a:p>
          <a:p>
            <a:pPr lvl="1"/>
            <a:r>
              <a:rPr lang="de-DE" dirty="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a:t>
            </a:r>
            <a:r>
              <a:rPr lang="de-DE" dirty="0">
                <a:solidFill>
                  <a:schemeClr val="accent6"/>
                </a:solidFill>
                <a:latin typeface="Consolas" panose="020B0609020204030204" pitchFamily="49" charset="0"/>
              </a:rPr>
              <a:t>&lt;Ziel&gt;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284347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a:t>Verschieben: </a:t>
            </a:r>
            <a:r>
              <a:rPr lang="de-DE" sz="2400" dirty="0">
                <a:solidFill>
                  <a:srgbClr val="00B050"/>
                </a:solidFill>
                <a:latin typeface="Consolas" panose="020B0609020204030204" pitchFamily="49" charset="0"/>
              </a:rPr>
              <a:t>mv </a:t>
            </a:r>
            <a:r>
              <a:rPr lang="de-DE" sz="2400" dirty="0">
                <a:solidFill>
                  <a:schemeClr val="accent6"/>
                </a:solidFill>
                <a:latin typeface="Consolas" panose="020B0609020204030204" pitchFamily="49" charset="0"/>
              </a:rPr>
              <a:t>&lt;Quelle&gt; &lt;Ziel&gt;</a:t>
            </a:r>
          </a:p>
          <a:p>
            <a:r>
              <a:rPr lang="de-DE" dirty="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p>
          <a:p>
            <a:r>
              <a:rPr lang="de-DE" dirty="0"/>
              <a:t>Verzeichnis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-R </a:t>
            </a:r>
            <a:r>
              <a:rPr lang="de-DE" sz="2400" dirty="0">
                <a:solidFill>
                  <a:schemeClr val="accent6"/>
                </a:solidFill>
                <a:latin typeface="Consolas" panose="020B0609020204030204" pitchFamily="49" charset="0"/>
              </a:rPr>
              <a:t>&lt;Verzeichnis&gt;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186266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Dateirechte</a:t>
            </a:r>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fontScale="92500" lnSpcReduction="20000"/>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&lt;Dateiname&gt;</a:t>
            </a:r>
          </a:p>
          <a:p>
            <a:r>
              <a:rPr lang="de-DE" dirty="0"/>
              <a:t>UGOA-Methode (relative Änderung)</a:t>
            </a:r>
          </a:p>
          <a:p>
            <a:pPr lvl="1"/>
            <a:r>
              <a:rPr lang="de-DE" dirty="0">
                <a:solidFill>
                  <a:srgbClr val="00B050"/>
                </a:solidFill>
                <a:latin typeface="Consolas" panose="020B0609020204030204" pitchFamily="49" charset="0"/>
              </a:rPr>
              <a:t>u</a:t>
            </a:r>
            <a:r>
              <a:rPr lang="de-DE" dirty="0"/>
              <a:t> = User (Eigentümer)</a:t>
            </a:r>
          </a:p>
          <a:p>
            <a:pPr lvl="1"/>
            <a:r>
              <a:rPr lang="de-DE" dirty="0">
                <a:solidFill>
                  <a:srgbClr val="00B050"/>
                </a:solidFill>
                <a:latin typeface="Consolas" panose="020B0609020204030204" pitchFamily="49" charset="0"/>
              </a:rPr>
              <a:t>g</a:t>
            </a:r>
            <a:r>
              <a:rPr lang="de-DE" dirty="0"/>
              <a:t> = Group (Gruppe)</a:t>
            </a:r>
          </a:p>
          <a:p>
            <a:pPr lvl="1"/>
            <a:r>
              <a:rPr lang="de-DE" dirty="0">
                <a:solidFill>
                  <a:srgbClr val="00B050"/>
                </a:solidFill>
                <a:latin typeface="Consolas" panose="020B0609020204030204" pitchFamily="49" charset="0"/>
              </a:rPr>
              <a:t>o</a:t>
            </a:r>
            <a:r>
              <a:rPr lang="de-DE" dirty="0"/>
              <a:t> = </a:t>
            </a:r>
            <a:r>
              <a:rPr lang="de-DE" dirty="0" err="1"/>
              <a:t>Others</a:t>
            </a:r>
            <a:r>
              <a:rPr lang="de-DE" dirty="0"/>
              <a:t> (Andere)</a:t>
            </a:r>
          </a:p>
          <a:p>
            <a:pPr lvl="1"/>
            <a:r>
              <a:rPr lang="de-DE" dirty="0">
                <a:solidFill>
                  <a:srgbClr val="00B050"/>
                </a:solidFill>
                <a:latin typeface="Consolas" panose="020B0609020204030204" pitchFamily="49" charset="0"/>
              </a:rPr>
              <a:t>a</a:t>
            </a:r>
            <a:r>
              <a:rPr lang="de-DE" dirty="0"/>
              <a:t> = All (Eigentümer und Gruppe und Andere)</a:t>
            </a:r>
          </a:p>
          <a:p>
            <a:pPr lvl="1"/>
            <a:endParaRPr lang="de-DE" dirty="0"/>
          </a:p>
          <a:p>
            <a:pPr lvl="1"/>
            <a:r>
              <a:rPr lang="de-DE" dirty="0">
                <a:solidFill>
                  <a:srgbClr val="00B050"/>
                </a:solidFill>
                <a:latin typeface="Consolas" panose="020B0609020204030204" pitchFamily="49" charset="0"/>
              </a:rPr>
              <a:t>+</a:t>
            </a:r>
            <a:r>
              <a:rPr lang="de-DE" dirty="0"/>
              <a:t> = Recht erteilen</a:t>
            </a:r>
          </a:p>
          <a:p>
            <a:pPr lvl="1"/>
            <a:r>
              <a:rPr lang="de-DE" dirty="0">
                <a:solidFill>
                  <a:srgbClr val="00B050"/>
                </a:solidFill>
                <a:latin typeface="Consolas" panose="020B0609020204030204" pitchFamily="49" charset="0"/>
              </a:rPr>
              <a:t>-</a:t>
            </a:r>
            <a:r>
              <a:rPr lang="de-DE" dirty="0"/>
              <a:t> = Recht entziehen</a:t>
            </a:r>
          </a:p>
          <a:p>
            <a:pPr lvl="1"/>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r</a:t>
            </a:r>
            <a:r>
              <a:rPr lang="de-DE" dirty="0"/>
              <a:t> = Lesen</a:t>
            </a:r>
          </a:p>
          <a:p>
            <a:pPr lvl="1"/>
            <a:r>
              <a:rPr lang="de-DE" dirty="0">
                <a:solidFill>
                  <a:srgbClr val="00B050"/>
                </a:solidFill>
                <a:latin typeface="Consolas" panose="020B0609020204030204" pitchFamily="49" charset="0"/>
              </a:rPr>
              <a:t>w</a:t>
            </a:r>
            <a:r>
              <a:rPr lang="de-DE" dirty="0"/>
              <a:t> = Schreiben</a:t>
            </a:r>
          </a:p>
          <a:p>
            <a:pPr lvl="1"/>
            <a:r>
              <a:rPr lang="de-DE" dirty="0">
                <a:solidFill>
                  <a:srgbClr val="00B050"/>
                </a:solidFill>
                <a:latin typeface="Consolas" panose="020B0609020204030204" pitchFamily="49" charset="0"/>
              </a:rPr>
              <a:t>x</a:t>
            </a:r>
            <a:r>
              <a:rPr lang="de-DE" dirty="0"/>
              <a:t> = Ausführen</a:t>
            </a:r>
          </a:p>
        </p:txBody>
      </p:sp>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&lt;Dateiname&gt;</a:t>
            </a:r>
          </a:p>
          <a:p>
            <a:r>
              <a:rPr lang="de-DE" dirty="0"/>
              <a:t>Numerische Methode (absolute Änderung)</a:t>
            </a:r>
          </a:p>
          <a:p>
            <a:pPr lvl="1"/>
            <a:r>
              <a:rPr lang="de-DE" dirty="0">
                <a:solidFill>
                  <a:srgbClr val="00B050"/>
                </a:solidFill>
                <a:latin typeface="Consolas" panose="020B0609020204030204" pitchFamily="49" charset="0"/>
              </a:rPr>
              <a:t>4</a:t>
            </a:r>
            <a:r>
              <a:rPr lang="de-DE" dirty="0"/>
              <a:t> = lesen erlaubt, </a:t>
            </a:r>
            <a:r>
              <a:rPr lang="de-DE" dirty="0">
                <a:solidFill>
                  <a:srgbClr val="00B050"/>
                </a:solidFill>
                <a:latin typeface="Consolas" panose="020B0609020204030204" pitchFamily="49" charset="0"/>
              </a:rPr>
              <a:t>0</a:t>
            </a:r>
            <a:r>
              <a:rPr lang="de-DE" dirty="0"/>
              <a:t> = lesen verboten</a:t>
            </a:r>
          </a:p>
          <a:p>
            <a:pPr lvl="1"/>
            <a:r>
              <a:rPr lang="de-DE" dirty="0">
                <a:solidFill>
                  <a:srgbClr val="00B050"/>
                </a:solidFill>
                <a:latin typeface="Consolas" panose="020B0609020204030204" pitchFamily="49" charset="0"/>
              </a:rPr>
              <a:t>2</a:t>
            </a:r>
            <a:r>
              <a:rPr lang="de-DE" dirty="0"/>
              <a:t> = schreiben erlaubt, </a:t>
            </a:r>
            <a:r>
              <a:rPr lang="de-DE" dirty="0">
                <a:solidFill>
                  <a:srgbClr val="00B050"/>
                </a:solidFill>
                <a:latin typeface="Consolas" panose="020B0609020204030204" pitchFamily="49" charset="0"/>
              </a:rPr>
              <a:t>0</a:t>
            </a:r>
            <a:r>
              <a:rPr lang="de-DE" dirty="0"/>
              <a:t> = schreiben verboten</a:t>
            </a:r>
          </a:p>
          <a:p>
            <a:pPr lvl="1"/>
            <a:r>
              <a:rPr lang="de-DE" dirty="0">
                <a:solidFill>
                  <a:srgbClr val="00B050"/>
                </a:solidFill>
                <a:latin typeface="Consolas" panose="020B0609020204030204" pitchFamily="49" charset="0"/>
              </a:rPr>
              <a:t>1</a:t>
            </a:r>
            <a:r>
              <a:rPr lang="de-DE" dirty="0"/>
              <a:t> = ausführen erlaubt, </a:t>
            </a:r>
            <a:r>
              <a:rPr lang="de-DE" dirty="0">
                <a:solidFill>
                  <a:srgbClr val="00B050"/>
                </a:solidFill>
                <a:latin typeface="Consolas" panose="020B0609020204030204" pitchFamily="49" charset="0"/>
              </a:rPr>
              <a:t>0</a:t>
            </a:r>
            <a:r>
              <a:rPr lang="de-DE" dirty="0"/>
              <a:t> = ausführen verboten</a:t>
            </a:r>
          </a:p>
          <a:p>
            <a:pPr lvl="1"/>
            <a:r>
              <a:rPr lang="de-DE" dirty="0"/>
              <a:t>Aufsummieren = mehrere Rechte</a:t>
            </a:r>
          </a:p>
          <a:p>
            <a:pPr lvl="2"/>
            <a:r>
              <a:rPr lang="de-DE" sz="2400" dirty="0">
                <a:solidFill>
                  <a:srgbClr val="00B050"/>
                </a:solidFill>
                <a:latin typeface="Consolas" panose="020B0609020204030204" pitchFamily="49" charset="0"/>
              </a:rPr>
              <a:t>7</a:t>
            </a:r>
            <a:r>
              <a:rPr lang="de-DE" dirty="0"/>
              <a:t> = alles</a:t>
            </a:r>
          </a:p>
          <a:p>
            <a:pPr lvl="2"/>
            <a:r>
              <a:rPr lang="de-DE" sz="2400" dirty="0">
                <a:solidFill>
                  <a:srgbClr val="00B050"/>
                </a:solidFill>
                <a:latin typeface="Consolas" panose="020B0609020204030204" pitchFamily="49" charset="0"/>
              </a:rPr>
              <a:t>5</a:t>
            </a:r>
            <a:r>
              <a:rPr lang="de-DE" dirty="0"/>
              <a:t> = lesen + ausführen</a:t>
            </a:r>
          </a:p>
          <a:p>
            <a:pPr lvl="1"/>
            <a:r>
              <a:rPr lang="de-DE" dirty="0"/>
              <a:t>Das ganze drei Mal hintereinander</a:t>
            </a:r>
          </a:p>
          <a:p>
            <a:pPr lvl="2"/>
            <a:r>
              <a:rPr lang="de-DE" dirty="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t>…</a:t>
            </a:r>
          </a:p>
        </p:txBody>
      </p:sp>
      <p:sp>
        <p:nvSpPr>
          <p:cNvPr id="8" name="Titel 7"/>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102019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Dateirechte</a:t>
            </a:r>
          </a:p>
        </p:txBody>
      </p:sp>
      <p:sp>
        <p:nvSpPr>
          <p:cNvPr id="8" name="Inhaltsplatzhalter 7"/>
          <p:cNvSpPr>
            <a:spLocks noGrp="1"/>
          </p:cNvSpPr>
          <p:nvPr>
            <p:ph idx="1"/>
          </p:nvPr>
        </p:nvSpPr>
        <p:spPr>
          <a:xfrm>
            <a:off x="838200" y="1914257"/>
            <a:ext cx="10988710" cy="4262705"/>
          </a:xfrm>
        </p:spPr>
        <p:txBody>
          <a:bodyPr/>
          <a:lstStyle/>
          <a:p>
            <a:r>
              <a:rPr lang="de-DE" dirty="0"/>
              <a:t>Angemeldete 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a:t>Besitzer ändern: </a:t>
            </a: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 &lt;Name&gt;</a:t>
            </a:r>
          </a:p>
          <a:p>
            <a:pPr lvl="1"/>
            <a:r>
              <a:rPr lang="de-DE" dirty="0"/>
              <a:t>Für alle untergeordneten Dateien: </a:t>
            </a:r>
            <a:r>
              <a:rPr lang="de-DE" dirty="0" err="1">
                <a:solidFill>
                  <a:srgbClr val="00B050"/>
                </a:solidFill>
                <a:latin typeface="Consolas" panose="020B0609020204030204" pitchFamily="49" charset="0"/>
              </a:rPr>
              <a:t>sudo</a:t>
            </a:r>
            <a:r>
              <a:rPr lang="de-DE" dirty="0"/>
              <a:t> </a:t>
            </a:r>
            <a:r>
              <a:rPr lang="de-DE" dirty="0" err="1">
                <a:solidFill>
                  <a:srgbClr val="00B050"/>
                </a:solidFill>
                <a:latin typeface="Consolas" panose="020B0609020204030204" pitchFamily="49" charset="0"/>
              </a:rPr>
              <a:t>chown</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&lt;Besitzer&gt; &lt;Name&gt;</a:t>
            </a:r>
          </a:p>
          <a:p>
            <a:r>
              <a:rPr lang="de-DE" dirty="0"/>
              <a:t>Gruppe ändern: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&lt;Gruppe&gt; &lt;Name&gt;</a:t>
            </a:r>
          </a:p>
          <a:p>
            <a:r>
              <a:rPr lang="de-DE" dirty="0"/>
              <a:t>Benutzer und Gruppe ändern:</a:t>
            </a:r>
            <a:br>
              <a:rPr lang="de-DE" dirty="0"/>
            </a:b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Begriffe</a:t>
            </a:r>
          </a:p>
          <a:p>
            <a:r>
              <a:rPr lang="de-DE" dirty="0"/>
              <a:t>Wozu </a:t>
            </a:r>
            <a:r>
              <a:rPr lang="de-DE" dirty="0" err="1"/>
              <a:t>Bash</a:t>
            </a:r>
            <a:r>
              <a:rPr lang="de-DE" dirty="0"/>
              <a:t>?</a:t>
            </a:r>
          </a:p>
          <a:p>
            <a:r>
              <a:rPr lang="de-DE" dirty="0"/>
              <a:t>Tippen</a:t>
            </a:r>
          </a:p>
          <a:p>
            <a:r>
              <a:rPr lang="de-DE" dirty="0"/>
              <a:t>Navigieren und Suchen</a:t>
            </a:r>
          </a:p>
          <a:p>
            <a:r>
              <a:rPr lang="de-DE" dirty="0"/>
              <a:t>Dateien lesen</a:t>
            </a:r>
          </a:p>
          <a:p>
            <a:r>
              <a:rPr lang="de-DE" dirty="0"/>
              <a:t>Dateien ändern</a:t>
            </a:r>
          </a:p>
          <a:p>
            <a:r>
              <a:rPr lang="de-DE" dirty="0"/>
              <a:t>Dateirechte</a:t>
            </a:r>
          </a:p>
        </p:txBody>
      </p:sp>
      <p:sp>
        <p:nvSpPr>
          <p:cNvPr id="6" name="Datumsplatzhalter 5"/>
          <p:cNvSpPr>
            <a:spLocks noGrp="1"/>
          </p:cNvSpPr>
          <p:nvPr>
            <p:ph type="dt" sz="half" idx="10"/>
          </p:nvPr>
        </p:nvSpPr>
        <p:spPr/>
        <p:txBody>
          <a:bodyPr/>
          <a:lstStyle/>
          <a:p>
            <a:fld id="{7CAB622F-8E15-4AA7-B23D-2D3C823960FD}" type="datetime1">
              <a:rPr lang="de-DE" smtClean="0"/>
              <a:t>20.02.2020</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42910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p>
          <a:p>
            <a:pPr lvl="1"/>
            <a:r>
              <a:rPr lang="de-DE" dirty="0" err="1">
                <a:solidFill>
                  <a:srgbClr val="00B050"/>
                </a:solidFill>
                <a:latin typeface="Consolas" panose="020B0609020204030204" pitchFamily="49" charset="0"/>
              </a:rPr>
              <a:t>unalias</a:t>
            </a:r>
            <a:r>
              <a:rPr lang="de-DE" dirty="0">
                <a:solidFill>
                  <a:srgbClr val="00B050"/>
                </a:solidFill>
                <a:latin typeface="Consolas" panose="020B0609020204030204" pitchFamily="49" charset="0"/>
              </a:rPr>
              <a:t> dir</a:t>
            </a:r>
          </a:p>
          <a:p>
            <a:pPr lvl="1"/>
            <a:r>
              <a:rPr lang="de-DE" dirty="0"/>
              <a:t>…</a:t>
            </a:r>
          </a:p>
          <a:p>
            <a:r>
              <a:rPr lang="de-DE" dirty="0"/>
              <a:t>Abkürzungen anzeigen</a:t>
            </a:r>
          </a:p>
          <a:p>
            <a:pPr lvl="1"/>
            <a:r>
              <a:rPr lang="de-DE" dirty="0">
                <a:solidFill>
                  <a:srgbClr val="00B050"/>
                </a:solidFill>
                <a:latin typeface="Consolas" panose="020B0609020204030204" pitchFamily="49" charset="0"/>
              </a:rPr>
              <a:t>alias</a:t>
            </a:r>
          </a:p>
          <a:p>
            <a:r>
              <a:rPr lang="de-DE" dirty="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308798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Konfiguration</a:t>
            </a:r>
          </a:p>
        </p:txBody>
      </p:sp>
      <p:sp>
        <p:nvSpPr>
          <p:cNvPr id="5" name="Inhaltsplatzhalter 4"/>
          <p:cNvSpPr>
            <a:spLocks noGrp="1"/>
          </p:cNvSpPr>
          <p:nvPr>
            <p:ph idx="1"/>
          </p:nvPr>
        </p:nvSpPr>
        <p:spPr>
          <a:xfrm>
            <a:off x="838200" y="1914257"/>
            <a:ext cx="4235430" cy="4262705"/>
          </a:xfrm>
        </p:spPr>
        <p:txBody>
          <a:bodyPr/>
          <a:lstStyle/>
          <a:p>
            <a:r>
              <a:rPr lang="de-DE" dirty="0"/>
              <a:t>Konfigurationsdateien</a:t>
            </a:r>
          </a:p>
          <a:p>
            <a:pPr lvl="1"/>
            <a:r>
              <a:rPr lang="de-DE" dirty="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a:t>in </a:t>
            </a:r>
            <a:r>
              <a:rPr lang="de-DE" dirty="0">
                <a:solidFill>
                  <a:srgbClr val="00B050"/>
                </a:solidFill>
                <a:latin typeface="Consolas" panose="020B0609020204030204" pitchFamily="49" charset="0"/>
              </a:rPr>
              <a:t>~</a:t>
            </a:r>
          </a:p>
          <a:p>
            <a:r>
              <a:rPr lang="de-DE" dirty="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a:t>Syntax </a:t>
            </a:r>
            <a:r>
              <a:rPr lang="de-DE" dirty="0" err="1"/>
              <a:t>Highlighting</a:t>
            </a:r>
            <a:endParaRPr lang="de-DE" dirty="0"/>
          </a:p>
          <a:p>
            <a:pPr lvl="1"/>
            <a:r>
              <a:rPr lang="de-DE" dirty="0"/>
              <a:t>Tastenhilfe</a:t>
            </a:r>
          </a:p>
        </p:txBody>
      </p:sp>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20.02.2020</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Ausführung beim Starten der </a:t>
            </a:r>
            <a:r>
              <a:rPr lang="de-DE" dirty="0" err="1"/>
              <a:t>Bash</a:t>
            </a:r>
            <a:endParaRPr lang="de-DE" dirty="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a:t>Strg+O</a:t>
            </a:r>
            <a:endParaRPr lang="de-DE" dirty="0"/>
          </a:p>
          <a:p>
            <a:r>
              <a:rPr lang="de-DE" dirty="0" err="1"/>
              <a:t>Strg+X</a:t>
            </a:r>
            <a:endParaRPr lang="de-DE" dirty="0"/>
          </a:p>
        </p:txBody>
      </p:sp>
      <p:sp>
        <p:nvSpPr>
          <p:cNvPr id="7" name="Titel 6"/>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187669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a:t>Text ausgeben: </a:t>
            </a:r>
            <a:r>
              <a:rPr lang="de-DE" sz="2400" dirty="0">
                <a:solidFill>
                  <a:srgbClr val="00B050"/>
                </a:solidFill>
                <a:latin typeface="Consolas" panose="020B0609020204030204" pitchFamily="49" charset="0"/>
              </a:rPr>
              <a:t>echo </a:t>
            </a:r>
            <a:r>
              <a:rPr lang="de-DE" sz="2400" dirty="0">
                <a:solidFill>
                  <a:schemeClr val="accent6"/>
                </a:solidFill>
                <a:latin typeface="Consolas" panose="020B0609020204030204" pitchFamily="49" charset="0"/>
              </a:rPr>
              <a:t>&lt;Text&gt;</a:t>
            </a:r>
          </a:p>
          <a:p>
            <a:r>
              <a:rPr lang="de-DE" dirty="0"/>
              <a:t>Variable definieren: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&lt;Wert&gt;</a:t>
            </a:r>
            <a:r>
              <a:rPr lang="de-DE" sz="2400" dirty="0">
                <a:solidFill>
                  <a:srgbClr val="00B050"/>
                </a:solidFill>
                <a:latin typeface="Consolas" panose="020B0609020204030204" pitchFamily="49" charset="0"/>
              </a:rPr>
              <a:t> </a:t>
            </a:r>
            <a:br>
              <a:rPr lang="de-DE" sz="2400" dirty="0">
                <a:solidFill>
                  <a:srgbClr val="00B050"/>
                </a:solidFill>
                <a:latin typeface="Consolas" panose="020B0609020204030204" pitchFamily="49" charset="0"/>
              </a:rPr>
            </a:br>
            <a:r>
              <a:rPr lang="de-DE" sz="2400" dirty="0">
                <a:latin typeface="+mn-lt"/>
              </a:rPr>
              <a:t>(ohne Leerzeichen)</a:t>
            </a:r>
          </a:p>
          <a:p>
            <a:r>
              <a:rPr lang="de-DE" dirty="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p>
          <a:p>
            <a:endParaRPr lang="de-DE" sz="2400" dirty="0">
              <a:solidFill>
                <a:srgbClr val="00B050"/>
              </a:solidFill>
              <a:latin typeface="Consolas" panose="020B0609020204030204" pitchFamily="49" charset="0"/>
            </a:endParaRPr>
          </a:p>
          <a:p>
            <a:r>
              <a:rPr lang="de-DE" sz="2400" dirty="0">
                <a:latin typeface="+mn-lt"/>
              </a:rPr>
              <a:t>Beispiel:</a:t>
            </a:r>
          </a:p>
          <a:p>
            <a:pPr marL="457200" lvl="1" indent="0">
              <a:buNone/>
            </a:pPr>
            <a:r>
              <a:rPr lang="de-DE" sz="2000" dirty="0">
                <a:solidFill>
                  <a:srgbClr val="00B050"/>
                </a:solidFill>
                <a:latin typeface="Consolas" panose="020B0609020204030204" pitchFamily="49" charset="0"/>
              </a:rPr>
              <a:t>x=5</a:t>
            </a:r>
          </a:p>
          <a:p>
            <a:pPr marL="457200" lvl="1" indent="0">
              <a:buNone/>
            </a:pPr>
            <a:r>
              <a:rPr lang="de-DE" sz="2000" dirty="0">
                <a:solidFill>
                  <a:srgbClr val="00B050"/>
                </a:solidFill>
                <a:latin typeface="Consolas" panose="020B0609020204030204" pitchFamily="49" charset="0"/>
              </a:rPr>
              <a:t>y=3</a:t>
            </a:r>
          </a:p>
          <a:p>
            <a:pPr marL="457200" lvl="1" indent="0">
              <a:buNone/>
            </a:pPr>
            <a:r>
              <a:rPr lang="de-DE" sz="2000" dirty="0" err="1">
                <a:solidFill>
                  <a:srgbClr val="00B050"/>
                </a:solidFill>
                <a:latin typeface="Consolas" panose="020B0609020204030204" pitchFamily="49" charset="0"/>
              </a:rPr>
              <a:t>let</a:t>
            </a:r>
            <a:r>
              <a:rPr lang="de-DE" sz="2000" dirty="0">
                <a:solidFill>
                  <a:srgbClr val="00B050"/>
                </a:solidFill>
                <a:latin typeface="Consolas" panose="020B0609020204030204" pitchFamily="49" charset="0"/>
              </a:rPr>
              <a:t> c=$x+$y</a:t>
            </a:r>
          </a:p>
          <a:p>
            <a:pPr marL="457200" lvl="1" indent="0">
              <a:buNone/>
            </a:pPr>
            <a:r>
              <a:rPr lang="de-DE" sz="2000" dirty="0">
                <a:solidFill>
                  <a:srgbClr val="00B050"/>
                </a:solidFill>
                <a:latin typeface="Consolas" panose="020B0609020204030204" pitchFamily="49" charset="0"/>
              </a:rPr>
              <a:t>echo $c</a:t>
            </a: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205058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Alle ausgeben: </a:t>
            </a:r>
            <a:r>
              <a:rPr lang="de-DE" sz="2400" dirty="0" err="1">
                <a:solidFill>
                  <a:srgbClr val="00B050"/>
                </a:solidFill>
                <a:latin typeface="Consolas" panose="020B0609020204030204" pitchFamily="49" charset="0"/>
              </a:rPr>
              <a:t>printenv</a:t>
            </a:r>
            <a:endParaRPr lang="de-DE" dirty="0"/>
          </a:p>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308489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a:t>Ausgabe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 </a:t>
            </a:r>
            <a:r>
              <a:rPr lang="de-DE" sz="2400" dirty="0">
                <a:solidFill>
                  <a:schemeClr val="accent6"/>
                </a:solidFill>
                <a:latin typeface="Consolas" panose="020B0609020204030204" pitchFamily="49" charset="0"/>
              </a:rPr>
              <a:t>&lt;Datei&gt;</a:t>
            </a:r>
            <a:br>
              <a:rPr lang="de-DE" sz="2400" dirty="0">
                <a:solidFill>
                  <a:schemeClr val="accent6"/>
                </a:solidFill>
                <a:latin typeface="Consolas" panose="020B0609020204030204" pitchFamily="49" charset="0"/>
              </a:rPr>
            </a:br>
            <a:r>
              <a:rPr lang="de-DE" sz="2400" dirty="0">
                <a:solidFill>
                  <a:srgbClr val="00B050"/>
                </a:solidFill>
                <a:latin typeface="Consolas" panose="020B0609020204030204" pitchFamily="49" charset="0"/>
              </a:rPr>
              <a:t>echo Hallo &gt; test.txt</a:t>
            </a:r>
          </a:p>
          <a:p>
            <a:r>
              <a:rPr lang="de-DE" dirty="0"/>
              <a:t>Ausgabe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&gt;&gt; </a:t>
            </a:r>
            <a:r>
              <a:rPr lang="de-DE" sz="2400" dirty="0">
                <a:solidFill>
                  <a:schemeClr val="accent6"/>
                </a:solidFill>
                <a:latin typeface="Consolas" panose="020B0609020204030204" pitchFamily="49" charset="0"/>
              </a:rPr>
              <a:t>&lt;Datei&gt;</a:t>
            </a:r>
            <a:br>
              <a:rPr lang="de-DE" sz="2400" dirty="0">
                <a:solidFill>
                  <a:schemeClr val="accent6"/>
                </a:solidFill>
                <a:latin typeface="Consolas" panose="020B0609020204030204" pitchFamily="49" charset="0"/>
              </a:rPr>
            </a:br>
            <a:r>
              <a:rPr lang="de-DE" sz="2400" dirty="0">
                <a:solidFill>
                  <a:srgbClr val="00B050"/>
                </a:solidFill>
                <a:latin typeface="Consolas" panose="020B0609020204030204" pitchFamily="49" charset="0"/>
              </a:rPr>
              <a:t>echo Welt &gt;&gt; test.txt</a:t>
            </a:r>
            <a:endParaRPr lang="de-DE" sz="2400" dirty="0">
              <a:solidFill>
                <a:schemeClr val="accent6"/>
              </a:solidFill>
              <a:latin typeface="Consolas" panose="020B0609020204030204" pitchFamily="49" charset="0"/>
            </a:endParaRPr>
          </a:p>
        </p:txBody>
      </p:sp>
      <p:sp>
        <p:nvSpPr>
          <p:cNvPr id="7" name="Titel 6"/>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240174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8" name="Inhaltsplatzhalter 7"/>
          <p:cNvSpPr>
            <a:spLocks noGrp="1"/>
          </p:cNvSpPr>
          <p:nvPr>
            <p:ph idx="1"/>
          </p:nvPr>
        </p:nvSpPr>
        <p:spPr/>
        <p:txBody>
          <a:bodyPr/>
          <a:lstStyle/>
          <a:p>
            <a:r>
              <a:rPr lang="de-DE" dirty="0"/>
              <a:t>Fehler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 </a:t>
            </a:r>
            <a:r>
              <a:rPr lang="de-DE" sz="2400" dirty="0">
                <a:solidFill>
                  <a:schemeClr val="accent6"/>
                </a:solidFill>
                <a:latin typeface="Consolas" panose="020B0609020204030204" pitchFamily="49" charset="0"/>
              </a:rPr>
              <a:t>&lt;Datei&gt;</a:t>
            </a:r>
          </a:p>
          <a:p>
            <a:r>
              <a:rPr lang="de-DE" dirty="0"/>
              <a:t>Fehler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2&gt;&gt; </a:t>
            </a:r>
            <a:r>
              <a:rPr lang="de-DE" sz="2400" dirty="0">
                <a:solidFill>
                  <a:schemeClr val="accent6"/>
                </a:solidFill>
                <a:latin typeface="Consolas" panose="020B0609020204030204" pitchFamily="49" charset="0"/>
              </a:rPr>
              <a:t>&lt;Datei&gt;</a:t>
            </a:r>
          </a:p>
        </p:txBody>
      </p:sp>
      <p:sp>
        <p:nvSpPr>
          <p:cNvPr id="7" name="Titel 6"/>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1795232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5" name="Inhaltsplatzhalter 4"/>
          <p:cNvSpPr>
            <a:spLocks noGrp="1"/>
          </p:cNvSpPr>
          <p:nvPr>
            <p:ph idx="1"/>
          </p:nvPr>
        </p:nvSpPr>
        <p:spPr/>
        <p:txBody>
          <a:bodyPr/>
          <a:lstStyle/>
          <a:p>
            <a:r>
              <a:rPr lang="de-DE" dirty="0"/>
              <a:t>Ausgabe von 1 als Eingabe für 2 (Piping):</a:t>
            </a:r>
            <a:br>
              <a:rPr lang="de-DE" dirty="0"/>
            </a:br>
            <a:r>
              <a:rPr lang="de-DE" sz="2400" dirty="0">
                <a:solidFill>
                  <a:schemeClr val="accent6"/>
                </a:solidFill>
                <a:latin typeface="Consolas" panose="020B0609020204030204" pitchFamily="49" charset="0"/>
              </a:rPr>
              <a:t>&lt;Programm1&gt;</a:t>
            </a:r>
            <a:r>
              <a:rPr lang="de-DE" sz="2400" dirty="0">
                <a:solidFill>
                  <a:srgbClr val="00B050"/>
                </a:solidFill>
                <a:latin typeface="Consolas" panose="020B0609020204030204" pitchFamily="49" charset="0"/>
              </a:rPr>
              <a:t> | </a:t>
            </a:r>
            <a:r>
              <a:rPr lang="de-DE" sz="2400" dirty="0">
                <a:solidFill>
                  <a:schemeClr val="accent6"/>
                </a:solidFill>
                <a:latin typeface="Consolas" panose="020B0609020204030204" pitchFamily="49" charset="0"/>
              </a:rPr>
              <a:t>&lt;Programm2&gt;</a:t>
            </a:r>
            <a:br>
              <a:rPr lang="de-DE" sz="2400" dirty="0">
                <a:solidFill>
                  <a:schemeClr val="accent6"/>
                </a:solidFill>
                <a:latin typeface="Consolas" panose="020B0609020204030204" pitchFamily="49" charset="0"/>
              </a:rPr>
            </a:b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a:t>Datei als Eingabe (anstatt Tastatureingabe):</a:t>
            </a:r>
            <a:br>
              <a:rPr lang="de-DE" sz="2400"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&lt; </a:t>
            </a:r>
            <a:r>
              <a:rPr lang="de-DE" sz="2400" dirty="0">
                <a:solidFill>
                  <a:schemeClr val="accent6"/>
                </a:solidFill>
                <a:latin typeface="Consolas" panose="020B0609020204030204" pitchFamily="49" charset="0"/>
              </a:rPr>
              <a:t>&lt;Datei&gt;</a:t>
            </a:r>
          </a:p>
        </p:txBody>
      </p:sp>
      <p:sp>
        <p:nvSpPr>
          <p:cNvPr id="6" name="Titel 5"/>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133530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8" name="Inhaltsplatzhalter 7"/>
          <p:cNvSpPr>
            <a:spLocks noGrp="1"/>
          </p:cNvSpPr>
          <p:nvPr>
            <p:ph idx="1"/>
          </p:nvPr>
        </p:nvSpPr>
        <p:spPr/>
        <p:txBody>
          <a:bodyPr/>
          <a:lstStyle/>
          <a:p>
            <a:r>
              <a:rPr lang="de-DE" dirty="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a:t>
            </a:r>
            <a:r>
              <a:rPr lang="de-DE" sz="2400" dirty="0">
                <a:latin typeface="Consolas" panose="020B0609020204030204" pitchFamily="49" charset="0"/>
              </a:rPr>
              <a:t>[</a:t>
            </a:r>
            <a:r>
              <a:rPr lang="de-DE" sz="2400" dirty="0">
                <a:solidFill>
                  <a:schemeClr val="accent6"/>
                </a:solidFill>
                <a:latin typeface="Consolas" panose="020B0609020204030204" pitchFamily="49" charset="0"/>
              </a:rPr>
              <a:t>&lt;Datei2&gt;</a:t>
            </a:r>
            <a:r>
              <a:rPr lang="de-DE" sz="2400" dirty="0">
                <a:latin typeface="Consolas" panose="020B0609020204030204" pitchFamily="49" charset="0"/>
              </a:rPr>
              <a:t>]</a:t>
            </a:r>
          </a:p>
          <a:p>
            <a:r>
              <a:rPr lang="de-DE" dirty="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r>
              <a:rPr lang="de-DE" dirty="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endParaRPr lang="de-DE" dirty="0"/>
          </a:p>
        </p:txBody>
      </p:sp>
      <p:sp>
        <p:nvSpPr>
          <p:cNvPr id="7" name="Titel 6"/>
          <p:cNvSpPr>
            <a:spLocks noGrp="1"/>
          </p:cNvSpPr>
          <p:nvPr>
            <p:ph type="title"/>
          </p:nvPr>
        </p:nvSpPr>
        <p:spPr/>
        <p:txBody>
          <a:bodyPr/>
          <a:lstStyle/>
          <a:p>
            <a:r>
              <a:rPr lang="de-DE" dirty="0"/>
              <a:t>Auslesen und Filtern</a:t>
            </a:r>
          </a:p>
        </p:txBody>
      </p:sp>
    </p:spTree>
    <p:extLst>
      <p:ext uri="{BB962C8B-B14F-4D97-AF65-F5344CB8AC3E}">
        <p14:creationId xmlns:p14="http://schemas.microsoft.com/office/powerpoint/2010/main" val="349321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solidFill>
                  <a:schemeClr val="bg1">
                    <a:lumMod val="65000"/>
                  </a:schemeClr>
                </a:solidFill>
              </a:rPr>
              <a:t>Konfiguration</a:t>
            </a:r>
          </a:p>
          <a:p>
            <a:r>
              <a:rPr lang="de-DE" dirty="0">
                <a:solidFill>
                  <a:schemeClr val="bg1">
                    <a:lumMod val="65000"/>
                  </a:schemeClr>
                </a:solidFill>
              </a:rPr>
              <a:t>Variablen</a:t>
            </a:r>
          </a:p>
          <a:p>
            <a:r>
              <a:rPr lang="de-DE" dirty="0"/>
              <a:t>Umleitungen</a:t>
            </a:r>
          </a:p>
          <a:p>
            <a:r>
              <a:rPr lang="de-DE" dirty="0"/>
              <a:t>Auslesen und Filtern</a:t>
            </a:r>
          </a:p>
          <a:p>
            <a:r>
              <a:rPr lang="de-DE" dirty="0"/>
              <a:t>Systemadministration</a:t>
            </a:r>
          </a:p>
          <a:p>
            <a:r>
              <a:rPr lang="de-DE" dirty="0"/>
              <a:t>Hilfe</a:t>
            </a:r>
          </a:p>
        </p:txBody>
      </p:sp>
      <p:sp>
        <p:nvSpPr>
          <p:cNvPr id="6" name="Datumsplatzhalter 5"/>
          <p:cNvSpPr>
            <a:spLocks noGrp="1"/>
          </p:cNvSpPr>
          <p:nvPr>
            <p:ph type="dt" sz="half" idx="10"/>
          </p:nvPr>
        </p:nvSpPr>
        <p:spPr/>
        <p:txBody>
          <a:bodyPr/>
          <a:lstStyle/>
          <a:p>
            <a:fld id="{7CAB622F-8E15-4AA7-B23D-2D3C823960FD}" type="datetime1">
              <a:rPr lang="de-DE" smtClean="0"/>
              <a:t>20.02.2020</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
        <p:nvSpPr>
          <p:cNvPr id="2" name="Textfeld 1">
            <a:extLst>
              <a:ext uri="{FF2B5EF4-FFF2-40B4-BE49-F238E27FC236}">
                <a16:creationId xmlns:a16="http://schemas.microsoft.com/office/drawing/2014/main" id="{B157771F-B695-4037-ADF4-B98B10E1CFCF}"/>
              </a:ext>
            </a:extLst>
          </p:cNvPr>
          <p:cNvSpPr txBox="1"/>
          <p:nvPr/>
        </p:nvSpPr>
        <p:spPr>
          <a:xfrm>
            <a:off x="3691558" y="2259496"/>
            <a:ext cx="2916183" cy="369332"/>
          </a:xfrm>
          <a:prstGeom prst="rect">
            <a:avLst/>
          </a:prstGeom>
          <a:noFill/>
        </p:spPr>
        <p:txBody>
          <a:bodyPr wrap="none" rtlCol="0">
            <a:spAutoFit/>
          </a:bodyPr>
          <a:lstStyle/>
          <a:p>
            <a:r>
              <a:rPr lang="de-DE" dirty="0">
                <a:solidFill>
                  <a:schemeClr val="bg1">
                    <a:lumMod val="65000"/>
                  </a:schemeClr>
                </a:solidFill>
              </a:rPr>
              <a:t>(in ausgeblendeten Folien)</a:t>
            </a:r>
          </a:p>
        </p:txBody>
      </p:sp>
    </p:spTree>
    <p:extLst>
      <p:ext uri="{BB962C8B-B14F-4D97-AF65-F5344CB8AC3E}">
        <p14:creationId xmlns:p14="http://schemas.microsoft.com/office/powerpoint/2010/main" val="371771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a:t>Befehl als Admin ausführen: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&lt;Programm&gt;</a:t>
            </a: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37122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a:t>Als Admin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a:t>Als Admin im Home-Verzeichnis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p>
          <a:p>
            <a:r>
              <a:rPr lang="de-DE" dirty="0"/>
              <a:t>Als anderer User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&lt;Benutzername&gt;</a:t>
            </a:r>
          </a:p>
          <a:p>
            <a:r>
              <a:rPr lang="de-DE" dirty="0"/>
              <a:t>Zurückkehren: </a:t>
            </a:r>
            <a:r>
              <a:rPr lang="de-DE" dirty="0" err="1">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612966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32</a:t>
            </a:fld>
            <a:endParaRPr lang="de-DE"/>
          </a:p>
        </p:txBody>
      </p:sp>
      <p:sp>
        <p:nvSpPr>
          <p:cNvPr id="5" name="Inhaltsplatzhalter 4"/>
          <p:cNvSpPr>
            <a:spLocks noGrp="1"/>
          </p:cNvSpPr>
          <p:nvPr>
            <p:ph idx="1"/>
          </p:nvPr>
        </p:nvSpPr>
        <p:spPr/>
        <p:txBody>
          <a:bodyPr/>
          <a:lstStyle/>
          <a:p>
            <a:r>
              <a:rPr lang="de-DE" dirty="0"/>
              <a:t>Ausführlich: </a:t>
            </a:r>
            <a:r>
              <a:rPr lang="de-DE" sz="2400" dirty="0">
                <a:solidFill>
                  <a:srgbClr val="00B050"/>
                </a:solidFill>
                <a:latin typeface="Consolas" panose="020B0609020204030204" pitchFamily="49" charset="0"/>
              </a:rPr>
              <a:t>man </a:t>
            </a:r>
            <a:r>
              <a:rPr lang="de-DE" sz="2400" dirty="0">
                <a:solidFill>
                  <a:schemeClr val="accent6"/>
                </a:solidFill>
                <a:latin typeface="Consolas" panose="020B0609020204030204" pitchFamily="49" charset="0"/>
              </a:rPr>
              <a:t>&lt;Befehl&gt;</a:t>
            </a:r>
          </a:p>
          <a:p>
            <a:r>
              <a:rPr lang="de-DE" dirty="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a:p>
            <a:r>
              <a:rPr lang="de-DE" dirty="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p:txBody>
      </p:sp>
      <p:sp>
        <p:nvSpPr>
          <p:cNvPr id="6" name="Titel 5"/>
          <p:cNvSpPr>
            <a:spLocks noGrp="1"/>
          </p:cNvSpPr>
          <p:nvPr>
            <p:ph type="title"/>
          </p:nvPr>
        </p:nvSpPr>
        <p:spPr/>
        <p:txBody>
          <a:bodyPr/>
          <a:lstStyle/>
          <a:p>
            <a:r>
              <a:rPr lang="de-DE" dirty="0"/>
              <a:t>Hilfe</a:t>
            </a:r>
          </a:p>
        </p:txBody>
      </p:sp>
    </p:spTree>
    <p:extLst>
      <p:ext uri="{BB962C8B-B14F-4D97-AF65-F5344CB8AC3E}">
        <p14:creationId xmlns:p14="http://schemas.microsoft.com/office/powerpoint/2010/main" val="1453469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lnSpcReduction="10000"/>
          </a:bodyPr>
          <a:lstStyle/>
          <a:p>
            <a:r>
              <a:rPr lang="de-DE" dirty="0"/>
              <a:t>Begriff</a:t>
            </a:r>
          </a:p>
          <a:p>
            <a:pPr lvl="1"/>
            <a:r>
              <a:rPr lang="de-DE" dirty="0" err="1"/>
              <a:t>Bash</a:t>
            </a:r>
            <a:r>
              <a:rPr lang="de-DE" dirty="0"/>
              <a:t> = </a:t>
            </a:r>
            <a:r>
              <a:rPr lang="de-DE" dirty="0" err="1"/>
              <a:t>Bourne</a:t>
            </a:r>
            <a:r>
              <a:rPr lang="de-DE" dirty="0"/>
              <a:t> </a:t>
            </a:r>
            <a:r>
              <a:rPr lang="de-DE" dirty="0" err="1"/>
              <a:t>Again</a:t>
            </a:r>
            <a:r>
              <a:rPr lang="de-DE" dirty="0"/>
              <a:t> Shell</a:t>
            </a:r>
          </a:p>
          <a:p>
            <a:r>
              <a:rPr lang="de-DE" dirty="0"/>
              <a:t>Wozu </a:t>
            </a:r>
            <a:r>
              <a:rPr lang="de-DE" dirty="0" err="1"/>
              <a:t>Bash</a:t>
            </a:r>
            <a:r>
              <a:rPr lang="de-DE" dirty="0"/>
              <a:t>?</a:t>
            </a:r>
          </a:p>
          <a:p>
            <a:pPr lvl="1"/>
            <a:r>
              <a:rPr lang="de-DE" dirty="0"/>
              <a:t>Administration (für Server)</a:t>
            </a:r>
          </a:p>
          <a:p>
            <a:r>
              <a:rPr lang="de-DE" dirty="0"/>
              <a:t>Tippen</a:t>
            </a:r>
          </a:p>
          <a:p>
            <a:pPr lvl="1"/>
            <a:r>
              <a:rPr lang="de-DE" dirty="0" err="1"/>
              <a:t>Copy</a:t>
            </a:r>
            <a:r>
              <a:rPr lang="de-DE" dirty="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Suchen</a:t>
            </a:r>
          </a:p>
          <a:p>
            <a:pPr lvl="1"/>
            <a:r>
              <a:rPr lang="de-DE" sz="2600" dirty="0" err="1">
                <a:solidFill>
                  <a:srgbClr val="00B050"/>
                </a:solidFill>
                <a:latin typeface="Consolas" panose="020B0609020204030204" pitchFamily="49" charset="0"/>
              </a:rPr>
              <a:t>pwd</a:t>
            </a:r>
            <a:r>
              <a:rPr lang="de-DE" dirty="0"/>
              <a:t>, </a:t>
            </a:r>
            <a:r>
              <a:rPr lang="de-DE" sz="2600" dirty="0">
                <a:solidFill>
                  <a:srgbClr val="00B050"/>
                </a:solidFill>
                <a:latin typeface="Consolas" panose="020B0609020204030204" pitchFamily="49" charset="0"/>
              </a:rPr>
              <a:t>cd</a:t>
            </a:r>
            <a:r>
              <a:rPr lang="de-DE" dirty="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a:t>, </a:t>
            </a:r>
            <a:r>
              <a:rPr lang="de-DE" sz="2600" dirty="0" err="1">
                <a:solidFill>
                  <a:srgbClr val="00B050"/>
                </a:solidFill>
                <a:latin typeface="Consolas" panose="020B0609020204030204" pitchFamily="49" charset="0"/>
              </a:rPr>
              <a:t>locate</a:t>
            </a:r>
            <a:r>
              <a:rPr lang="de-DE" dirty="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2637983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Dateien lesen</a:t>
            </a:r>
          </a:p>
          <a:p>
            <a:pPr lvl="1"/>
            <a:r>
              <a:rPr lang="de-DE" sz="2600" dirty="0" err="1">
                <a:solidFill>
                  <a:srgbClr val="00B050"/>
                </a:solidFill>
                <a:latin typeface="Consolas" panose="020B0609020204030204" pitchFamily="49" charset="0"/>
              </a:rPr>
              <a:t>less</a:t>
            </a:r>
            <a:r>
              <a:rPr lang="de-DE" dirty="0"/>
              <a:t>, </a:t>
            </a:r>
            <a:r>
              <a:rPr lang="de-DE" sz="2600" dirty="0" err="1">
                <a:solidFill>
                  <a:srgbClr val="00B050"/>
                </a:solidFill>
                <a:latin typeface="Consolas" panose="020B0609020204030204" pitchFamily="49" charset="0"/>
              </a:rPr>
              <a:t>tail</a:t>
            </a:r>
            <a:r>
              <a:rPr lang="de-DE" sz="2600" dirty="0">
                <a:latin typeface="+mn-lt"/>
              </a:rPr>
              <a:t>, </a:t>
            </a:r>
            <a:r>
              <a:rPr lang="de-DE" sz="2600" dirty="0" err="1">
                <a:solidFill>
                  <a:srgbClr val="00B050"/>
                </a:solidFill>
                <a:latin typeface="Consolas" panose="020B0609020204030204" pitchFamily="49" charset="0"/>
              </a:rPr>
              <a:t>cat</a:t>
            </a:r>
            <a:endParaRPr lang="de-DE" sz="2600" dirty="0">
              <a:solidFill>
                <a:srgbClr val="00B050"/>
              </a:solidFill>
              <a:latin typeface="Consolas" panose="020B0609020204030204" pitchFamily="49" charset="0"/>
            </a:endParaRPr>
          </a:p>
          <a:p>
            <a:r>
              <a:rPr lang="de-DE" dirty="0"/>
              <a:t>Dateien ändern</a:t>
            </a:r>
          </a:p>
          <a:p>
            <a:pPr lvl="1"/>
            <a:r>
              <a:rPr lang="de-DE" sz="2600" dirty="0" err="1">
                <a:solidFill>
                  <a:srgbClr val="00B050"/>
                </a:solidFill>
                <a:latin typeface="Consolas" panose="020B0609020204030204" pitchFamily="49" charset="0"/>
              </a:rPr>
              <a:t>touch</a:t>
            </a:r>
            <a:r>
              <a:rPr lang="de-DE" dirty="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a:t>, </a:t>
            </a:r>
            <a:r>
              <a:rPr lang="de-DE" sz="2600" dirty="0">
                <a:solidFill>
                  <a:srgbClr val="00B050"/>
                </a:solidFill>
                <a:latin typeface="Consolas" panose="020B0609020204030204" pitchFamily="49" charset="0"/>
              </a:rPr>
              <a:t>mv</a:t>
            </a:r>
            <a:r>
              <a:rPr lang="de-DE" sz="2800" dirty="0"/>
              <a:t>, </a:t>
            </a:r>
            <a:r>
              <a:rPr lang="de-DE" sz="2600" dirty="0" err="1">
                <a:solidFill>
                  <a:srgbClr val="00B050"/>
                </a:solidFill>
                <a:latin typeface="Consolas" panose="020B0609020204030204" pitchFamily="49" charset="0"/>
              </a:rPr>
              <a:t>rm</a:t>
            </a:r>
            <a:r>
              <a:rPr lang="de-DE" dirty="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a:t>Dateirechte</a:t>
            </a:r>
          </a:p>
          <a:p>
            <a:pPr lvl="1"/>
            <a:r>
              <a:rPr lang="de-DE" dirty="0"/>
              <a:t>777, </a:t>
            </a:r>
            <a:r>
              <a:rPr lang="de-DE" dirty="0" err="1"/>
              <a:t>rwx</a:t>
            </a:r>
            <a:endParaRPr lang="de-DE" dirty="0"/>
          </a:p>
          <a:p>
            <a:pPr lvl="1"/>
            <a:r>
              <a:rPr lang="de-DE" sz="2600" dirty="0" err="1">
                <a:solidFill>
                  <a:srgbClr val="00B050"/>
                </a:solidFill>
                <a:latin typeface="Consolas" panose="020B0609020204030204" pitchFamily="49" charset="0"/>
              </a:rPr>
              <a:t>chmod</a:t>
            </a:r>
            <a:r>
              <a:rPr lang="de-DE" dirty="0"/>
              <a:t>, </a:t>
            </a:r>
            <a:r>
              <a:rPr lang="de-DE" sz="2600" dirty="0" err="1">
                <a:solidFill>
                  <a:srgbClr val="00B050"/>
                </a:solidFill>
                <a:latin typeface="Consolas" panose="020B0609020204030204" pitchFamily="49" charset="0"/>
              </a:rPr>
              <a:t>chown</a:t>
            </a:r>
            <a:r>
              <a:rPr lang="de-DE" dirty="0"/>
              <a:t>, </a:t>
            </a:r>
            <a:r>
              <a:rPr lang="de-DE" sz="2600" dirty="0" err="1">
                <a:solidFill>
                  <a:srgbClr val="00B050"/>
                </a:solidFill>
                <a:latin typeface="Consolas" panose="020B0609020204030204" pitchFamily="49" charset="0"/>
              </a:rPr>
              <a:t>chgrp</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users</a:t>
            </a:r>
            <a:r>
              <a:rPr lang="de-DE" sz="2800" dirty="0"/>
              <a:t> ,</a:t>
            </a:r>
            <a:r>
              <a:rPr lang="de-DE" sz="2600" dirty="0">
                <a:solidFill>
                  <a:srgbClr val="00B050"/>
                </a:solidFill>
                <a:latin typeface="Consolas" panose="020B0609020204030204" pitchFamily="49" charset="0"/>
              </a:rPr>
              <a:t> </a:t>
            </a:r>
            <a:r>
              <a:rPr lang="de-DE" sz="2600" dirty="0" err="1">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a:p>
            <a:r>
              <a:rPr lang="de-DE" dirty="0"/>
              <a:t>Umleitungen</a:t>
            </a:r>
          </a:p>
          <a:p>
            <a:pPr lvl="1"/>
            <a:r>
              <a:rPr lang="de-DE" dirty="0">
                <a:solidFill>
                  <a:srgbClr val="00B050"/>
                </a:solidFill>
                <a:latin typeface="Consolas" panose="020B0609020204030204" pitchFamily="49" charset="0"/>
              </a:rPr>
              <a:t>&gt;</a:t>
            </a:r>
            <a:r>
              <a:rPr lang="de-DE" dirty="0"/>
              <a:t>, </a:t>
            </a:r>
            <a:r>
              <a:rPr lang="de-DE" dirty="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&lt;</a:t>
            </a:r>
            <a:r>
              <a:rPr lang="de-DE" dirty="0"/>
              <a:t>, </a:t>
            </a:r>
            <a:r>
              <a:rPr lang="de-DE" dirty="0">
                <a:solidFill>
                  <a:srgbClr val="00B050"/>
                </a:solidFill>
                <a:latin typeface="Consolas" panose="020B0609020204030204" pitchFamily="49" charset="0"/>
              </a:rPr>
              <a:t>|</a:t>
            </a:r>
          </a:p>
        </p:txBody>
      </p:sp>
      <p:sp>
        <p:nvSpPr>
          <p:cNvPr id="2" name="Datumsplatzhalter 1"/>
          <p:cNvSpPr>
            <a:spLocks noGrp="1"/>
          </p:cNvSpPr>
          <p:nvPr>
            <p:ph type="dt" sz="half" idx="10"/>
          </p:nvPr>
        </p:nvSpPr>
        <p:spPr/>
        <p:txBody>
          <a:bodyPr/>
          <a:lstStyle/>
          <a:p>
            <a:fld id="{81CAA568-E4AD-43EC-8F2A-0AD1F2EE9220}"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632779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Auslesen und 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a:t>Systemadministration</a:t>
            </a: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20.02.2020</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a:t>Begriffe</a:t>
            </a:r>
          </a:p>
        </p:txBody>
      </p:sp>
      <p:sp>
        <p:nvSpPr>
          <p:cNvPr id="12" name="Inhaltsplatzhalter 11"/>
          <p:cNvSpPr>
            <a:spLocks noGrp="1"/>
          </p:cNvSpPr>
          <p:nvPr>
            <p:ph idx="1"/>
          </p:nvPr>
        </p:nvSpPr>
        <p:spPr/>
        <p:txBody>
          <a:bodyPr/>
          <a:lstStyle/>
          <a:p>
            <a:r>
              <a:rPr lang="de-DE" dirty="0"/>
              <a:t>Shell = Hülle, Schale, Außenhaut</a:t>
            </a:r>
          </a:p>
          <a:p>
            <a:r>
              <a:rPr lang="de-DE" dirty="0"/>
              <a:t>Kommandozeileninterpreter</a:t>
            </a:r>
          </a:p>
          <a:p>
            <a:r>
              <a:rPr lang="de-DE" dirty="0" err="1"/>
              <a:t>Bourne</a:t>
            </a:r>
            <a:r>
              <a:rPr lang="de-DE" dirty="0"/>
              <a:t> Shell</a:t>
            </a:r>
          </a:p>
          <a:p>
            <a:r>
              <a:rPr lang="de-DE" dirty="0" err="1"/>
              <a:t>Bash</a:t>
            </a:r>
            <a:r>
              <a:rPr lang="de-DE" dirty="0"/>
              <a:t> = </a:t>
            </a:r>
            <a:r>
              <a:rPr lang="de-DE" dirty="0" err="1"/>
              <a:t>Bourne</a:t>
            </a:r>
            <a:r>
              <a:rPr lang="de-DE" dirty="0"/>
              <a:t> </a:t>
            </a:r>
            <a:r>
              <a:rPr lang="de-DE" dirty="0" err="1"/>
              <a:t>again</a:t>
            </a:r>
            <a:r>
              <a:rPr lang="de-DE" dirty="0"/>
              <a:t> </a:t>
            </a:r>
            <a:r>
              <a:rPr lang="de-DE" dirty="0" err="1"/>
              <a:t>shell</a:t>
            </a:r>
            <a:r>
              <a:rPr lang="de-DE" dirty="0"/>
              <a:t> („</a:t>
            </a:r>
            <a:r>
              <a:rPr lang="de-DE" dirty="0" err="1"/>
              <a:t>born</a:t>
            </a:r>
            <a:r>
              <a:rPr lang="de-DE" dirty="0"/>
              <a:t> </a:t>
            </a:r>
            <a:r>
              <a:rPr lang="de-DE" dirty="0" err="1"/>
              <a:t>again</a:t>
            </a:r>
            <a:r>
              <a:rPr lang="de-DE" dirty="0"/>
              <a:t>“)</a:t>
            </a:r>
          </a:p>
        </p:txBody>
      </p:sp>
      <p:sp>
        <p:nvSpPr>
          <p:cNvPr id="7" name="Datumsplatzhalter 6"/>
          <p:cNvSpPr>
            <a:spLocks noGrp="1"/>
          </p:cNvSpPr>
          <p:nvPr>
            <p:ph type="dt" sz="half" idx="10"/>
          </p:nvPr>
        </p:nvSpPr>
        <p:spPr/>
        <p:txBody>
          <a:bodyPr/>
          <a:lstStyle/>
          <a:p>
            <a:fld id="{CC6A951E-FE58-4A7B-8560-55DE4235FB0A}" type="datetime1">
              <a:rPr lang="de-DE" smtClean="0"/>
              <a:t>20.02.2020</a:t>
            </a:fld>
            <a:endParaRPr lang="de-DE"/>
          </a:p>
        </p:txBody>
      </p:sp>
      <p:sp>
        <p:nvSpPr>
          <p:cNvPr id="8" name="Fußzeilenplatzhalter 7"/>
          <p:cNvSpPr>
            <a:spLocks noGrp="1"/>
          </p:cNvSpPr>
          <p:nvPr>
            <p:ph type="ftr" sz="quarter" idx="11"/>
          </p:nvPr>
        </p:nvSpPr>
        <p:spPr/>
        <p:txBody>
          <a:bodyPr/>
          <a:lstStyle/>
          <a:p>
            <a:r>
              <a:rPr lang="de-DE"/>
              <a:t>Bash - Eine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a:t>Steve Richard </a:t>
            </a:r>
            <a:r>
              <a:rPr lang="de-DE" dirty="0" err="1"/>
              <a:t>Bourne</a:t>
            </a:r>
            <a:endParaRPr lang="de-DE" dirty="0"/>
          </a:p>
        </p:txBody>
      </p:sp>
    </p:spTree>
    <p:extLst>
      <p:ext uri="{BB962C8B-B14F-4D97-AF65-F5344CB8AC3E}">
        <p14:creationId xmlns:p14="http://schemas.microsoft.com/office/powerpoint/2010/main" val="20412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Wozu </a:t>
            </a:r>
            <a:r>
              <a:rPr lang="de-DE" dirty="0" err="1"/>
              <a:t>Bash</a:t>
            </a:r>
            <a:r>
              <a:rPr lang="de-DE" dirty="0"/>
              <a:t>?</a:t>
            </a:r>
          </a:p>
        </p:txBody>
      </p:sp>
      <p:sp>
        <p:nvSpPr>
          <p:cNvPr id="9" name="Inhaltsplatzhalter 8"/>
          <p:cNvSpPr>
            <a:spLocks noGrp="1"/>
          </p:cNvSpPr>
          <p:nvPr>
            <p:ph idx="1"/>
          </p:nvPr>
        </p:nvSpPr>
        <p:spPr/>
        <p:txBody>
          <a:bodyPr/>
          <a:lstStyle/>
          <a:p>
            <a:r>
              <a:rPr lang="de-DE" dirty="0"/>
              <a:t>Windows: grafische Oberfläche</a:t>
            </a:r>
          </a:p>
          <a:p>
            <a:r>
              <a:rPr lang="de-DE" dirty="0"/>
              <a:t>Linux Distributionen: ebenfalls Desktops</a:t>
            </a:r>
          </a:p>
          <a:p>
            <a:endParaRPr lang="de-DE" dirty="0"/>
          </a:p>
          <a:p>
            <a:r>
              <a:rPr lang="de-DE" dirty="0"/>
              <a:t>Server: keine grafische Oberfläche</a:t>
            </a:r>
          </a:p>
          <a:p>
            <a:r>
              <a:rPr lang="de-DE" dirty="0"/>
              <a:t>Störungsfall</a:t>
            </a:r>
          </a:p>
          <a:p>
            <a:pPr lvl="1"/>
            <a:r>
              <a:rPr lang="de-DE" dirty="0"/>
              <a:t>Shell funktioniert immer</a:t>
            </a:r>
          </a:p>
          <a:p>
            <a:pPr lvl="1"/>
            <a:r>
              <a:rPr lang="de-DE" dirty="0"/>
              <a:t>Rettungssystem</a:t>
            </a:r>
          </a:p>
        </p:txBody>
      </p:sp>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a:t>Copy</a:t>
            </a:r>
            <a:r>
              <a:rPr lang="de-DE" dirty="0"/>
              <a:t>/Paste funktioniert typischerweise</a:t>
            </a:r>
          </a:p>
          <a:p>
            <a:r>
              <a:rPr lang="de-DE" dirty="0"/>
              <a:t>Vervollständigung mit ↹</a:t>
            </a:r>
          </a:p>
          <a:p>
            <a:pPr lvl="1"/>
            <a:r>
              <a:rPr lang="de-DE" dirty="0"/>
              <a:t>ggf. mehrfach drücken</a:t>
            </a:r>
          </a:p>
          <a:p>
            <a:r>
              <a:rPr lang="de-DE" dirty="0"/>
              <a:t>„</a:t>
            </a:r>
            <a:r>
              <a:rPr lang="de-DE" dirty="0" err="1"/>
              <a:t>History</a:t>
            </a:r>
            <a:r>
              <a:rPr lang="de-DE" dirty="0"/>
              <a:t>“ </a:t>
            </a:r>
          </a:p>
          <a:p>
            <a:pPr lvl="1"/>
            <a:r>
              <a:rPr lang="de-DE" dirty="0"/>
              <a:t>mit ↑ und ↓ abrufbar</a:t>
            </a:r>
          </a:p>
          <a:p>
            <a:pPr lvl="1"/>
            <a:r>
              <a:rPr lang="de-DE" dirty="0" err="1">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a:t>Tippen</a:t>
            </a:r>
          </a:p>
        </p:txBody>
      </p:sp>
    </p:spTree>
    <p:extLst>
      <p:ext uri="{BB962C8B-B14F-4D97-AF65-F5344CB8AC3E}">
        <p14:creationId xmlns:p14="http://schemas.microsoft.com/office/powerpoint/2010/main" val="78089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Aktuelles Verzeichnis: </a:t>
            </a:r>
            <a:r>
              <a:rPr lang="de-DE" sz="2400" dirty="0" err="1">
                <a:solidFill>
                  <a:srgbClr val="00B050"/>
                </a:solidFill>
                <a:latin typeface="Consolas" panose="020B0609020204030204" pitchFamily="49" charset="0"/>
              </a:rPr>
              <a:t>pwd</a:t>
            </a:r>
            <a:endParaRPr lang="de-DE" sz="2400" dirty="0">
              <a:solidFill>
                <a:srgbClr val="00B050"/>
              </a:solidFill>
              <a:latin typeface="Consolas" panose="020B0609020204030204" pitchFamily="49" charset="0"/>
            </a:endParaRPr>
          </a:p>
          <a:p>
            <a:r>
              <a:rPr lang="de-DE" dirty="0"/>
              <a:t>Verzeichnis wechseln: </a:t>
            </a:r>
            <a:r>
              <a:rPr lang="de-DE" sz="2400" dirty="0">
                <a:solidFill>
                  <a:srgbClr val="00B050"/>
                </a:solidFill>
                <a:latin typeface="Consolas" panose="020B0609020204030204" pitchFamily="49" charset="0"/>
              </a:rPr>
              <a:t>cd</a:t>
            </a:r>
          </a:p>
          <a:p>
            <a:r>
              <a:rPr lang="de-DE" dirty="0"/>
              <a:t>Aktuelles Verzeichnis auflisten: </a:t>
            </a:r>
            <a:r>
              <a:rPr lang="de-DE" sz="2400" dirty="0" err="1">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Alle Details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Versteckte Dateien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a:t>
            </a:r>
            <a:endParaRPr lang="de-DE" dirty="0"/>
          </a:p>
          <a:p>
            <a:r>
              <a:rPr lang="de-DE" dirty="0"/>
              <a:t>Anderes Verzeichnis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pPr lvl="1"/>
            <a:r>
              <a:rPr lang="de-DE" dirty="0"/>
              <a:t>Aktuelles Verzeichnis: </a:t>
            </a:r>
            <a:r>
              <a:rPr lang="de-DE" sz="2000" dirty="0">
                <a:solidFill>
                  <a:srgbClr val="00B050"/>
                </a:solidFill>
                <a:latin typeface="Consolas" panose="020B0609020204030204" pitchFamily="49" charset="0"/>
              </a:rPr>
              <a:t>.</a:t>
            </a:r>
          </a:p>
          <a:p>
            <a:pPr lvl="1"/>
            <a:r>
              <a:rPr lang="de-DE" dirty="0"/>
              <a:t>Übergeordnetes Verzeichnis: </a:t>
            </a:r>
            <a:r>
              <a:rPr lang="de-DE" sz="2000" dirty="0">
                <a:solidFill>
                  <a:srgbClr val="00B050"/>
                </a:solidFill>
                <a:latin typeface="Consolas" panose="020B0609020204030204" pitchFamily="49" charset="0"/>
              </a:rPr>
              <a:t>..</a:t>
            </a:r>
          </a:p>
          <a:p>
            <a:pPr lvl="1"/>
            <a:r>
              <a:rPr lang="de-DE" dirty="0"/>
              <a:t>Home-Verzeichnis des Users: </a:t>
            </a:r>
            <a:r>
              <a:rPr lang="de-DE" dirty="0">
                <a:solidFill>
                  <a:srgbClr val="00B050"/>
                </a:solidFill>
                <a:latin typeface="Consolas" panose="020B0609020204030204" pitchFamily="49" charset="0"/>
              </a:rPr>
              <a:t>~</a:t>
            </a:r>
          </a:p>
          <a:p>
            <a:pPr lvl="1"/>
            <a:r>
              <a:rPr lang="de-DE" dirty="0"/>
              <a:t>Wurzel-Verzeichnis: </a:t>
            </a:r>
            <a:r>
              <a:rPr lang="de-DE" dirty="0">
                <a:solidFill>
                  <a:srgbClr val="00B050"/>
                </a:solidFill>
                <a:latin typeface="Consolas" panose="020B0609020204030204" pitchFamily="49" charset="0"/>
              </a:rPr>
              <a:t>/</a:t>
            </a:r>
          </a:p>
          <a:p>
            <a:pPr lvl="1"/>
            <a:r>
              <a:rPr lang="de-DE" dirty="0"/>
              <a:t>Zuletzt benutztes Verzeichnis: </a:t>
            </a:r>
            <a:r>
              <a:rPr lang="de-DE" dirty="0">
                <a:solidFill>
                  <a:srgbClr val="00B050"/>
                </a:solidFill>
                <a:latin typeface="Consolas" panose="020B0609020204030204" pitchFamily="49" charset="0"/>
              </a:rPr>
              <a:t>-</a:t>
            </a:r>
          </a:p>
        </p:txBody>
      </p:sp>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20.02.2020</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t>
            </a:r>
          </a:p>
          <a:p>
            <a:pPr lvl="1"/>
            <a:r>
              <a:rPr lang="de-DE" dirty="0"/>
              <a:t>…</a:t>
            </a:r>
          </a:p>
        </p:txBody>
      </p:sp>
      <p:sp>
        <p:nvSpPr>
          <p:cNvPr id="8" name="Titel 7"/>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1282248417"/>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5974</Words>
  <Application>Microsoft Office PowerPoint</Application>
  <PresentationFormat>Breitbild</PresentationFormat>
  <Paragraphs>698</Paragraphs>
  <Slides>36</Slides>
  <Notes>27</Notes>
  <HiddenSlides>7</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84</cp:revision>
  <dcterms:created xsi:type="dcterms:W3CDTF">2018-01-31T12:36:10Z</dcterms:created>
  <dcterms:modified xsi:type="dcterms:W3CDTF">2020-02-20T12:19:13Z</dcterms:modified>
</cp:coreProperties>
</file>