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24"/>
  </p:notesMasterIdLst>
  <p:handoutMasterIdLst>
    <p:handoutMasterId r:id="rId25"/>
  </p:handoutMasterIdLst>
  <p:sldIdLst>
    <p:sldId id="256" r:id="rId3"/>
    <p:sldId id="257" r:id="rId4"/>
    <p:sldId id="260" r:id="rId5"/>
    <p:sldId id="275" r:id="rId6"/>
    <p:sldId id="261" r:id="rId7"/>
    <p:sldId id="262" r:id="rId8"/>
    <p:sldId id="263" r:id="rId9"/>
    <p:sldId id="264" r:id="rId10"/>
    <p:sldId id="265" r:id="rId11"/>
    <p:sldId id="266" r:id="rId12"/>
    <p:sldId id="270" r:id="rId13"/>
    <p:sldId id="267" r:id="rId14"/>
    <p:sldId id="269" r:id="rId15"/>
    <p:sldId id="272" r:id="rId16"/>
    <p:sldId id="274" r:id="rId17"/>
    <p:sldId id="268" r:id="rId18"/>
    <p:sldId id="273" r:id="rId19"/>
    <p:sldId id="271" r:id="rId20"/>
    <p:sldId id="258" r:id="rId21"/>
    <p:sldId id="276" r:id="rId22"/>
    <p:sldId id="259" r:id="rId2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0E6BEA8-339C-4439-8385-8B472A06F5BD}">
          <p14:sldIdLst>
            <p14:sldId id="256"/>
            <p14:sldId id="257"/>
          </p14:sldIdLst>
        </p14:section>
        <p14:section name="Grundlagen" id="{EB7416D2-FE43-421A-A82D-DCCB9519097D}">
          <p14:sldIdLst>
            <p14:sldId id="260"/>
            <p14:sldId id="275"/>
            <p14:sldId id="261"/>
            <p14:sldId id="262"/>
            <p14:sldId id="263"/>
            <p14:sldId id="264"/>
          </p14:sldIdLst>
        </p14:section>
        <p14:section name="Verzeichnisstruktur" id="{A317B8A4-91E5-4ABB-B6C1-E6F14639AAFF}">
          <p14:sldIdLst>
            <p14:sldId id="265"/>
            <p14:sldId id="266"/>
            <p14:sldId id="270"/>
            <p14:sldId id="267"/>
            <p14:sldId id="269"/>
            <p14:sldId id="272"/>
            <p14:sldId id="274"/>
            <p14:sldId id="268"/>
            <p14:sldId id="273"/>
            <p14:sldId id="271"/>
          </p14:sldIdLst>
        </p14:section>
        <p14:section name="Zusammenfassung" id="{3935168F-CA97-4DBE-AA4D-CD6487E81BA7}">
          <p14:sldIdLst>
            <p14:sldId id="258"/>
            <p14:sldId id="276"/>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81279" autoAdjust="0"/>
  </p:normalViewPr>
  <p:slideViewPr>
    <p:cSldViewPr snapToGrid="0">
      <p:cViewPr varScale="1">
        <p:scale>
          <a:sx n="93" d="100"/>
          <a:sy n="93" d="100"/>
        </p:scale>
        <p:origin x="960"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80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51555" y="229394"/>
            <a:ext cx="4820356" cy="458788"/>
          </a:xfrm>
          <a:prstGeom prst="rect">
            <a:avLst/>
          </a:prstGeom>
        </p:spPr>
        <p:txBody>
          <a:bodyPr vert="horz" lIns="91440" tIns="45720" rIns="91440" bIns="45720" rtlCol="0"/>
          <a:lstStyle>
            <a:lvl1pPr algn="l">
              <a:defRPr sz="1200"/>
            </a:lvl1pPr>
          </a:lstStyle>
          <a:p>
            <a:endParaRPr lang="de-DE" dirty="0">
              <a:solidFill>
                <a:schemeClr val="tx2"/>
              </a:solidFill>
            </a:endParaRPr>
          </a:p>
        </p:txBody>
      </p:sp>
      <p:sp>
        <p:nvSpPr>
          <p:cNvPr id="3" name="Datumsplatzhalter 2"/>
          <p:cNvSpPr>
            <a:spLocks noGrp="1"/>
          </p:cNvSpPr>
          <p:nvPr>
            <p:ph type="dt" sz="quarter" idx="1"/>
          </p:nvPr>
        </p:nvSpPr>
        <p:spPr>
          <a:xfrm>
            <a:off x="5271911" y="229394"/>
            <a:ext cx="1123244" cy="458788"/>
          </a:xfrm>
          <a:prstGeom prst="rect">
            <a:avLst/>
          </a:prstGeom>
        </p:spPr>
        <p:txBody>
          <a:bodyPr vert="horz" lIns="91440" tIns="45720" rIns="91440" bIns="45720" rtlCol="0"/>
          <a:lstStyle>
            <a:lvl1pPr algn="r">
              <a:defRPr sz="1200"/>
            </a:lvl1pPr>
          </a:lstStyle>
          <a:p>
            <a:fld id="{D651C649-7A39-401D-9C20-CE823C3B32D5}" type="datetimeFigureOut">
              <a:rPr lang="de-DE" smtClean="0">
                <a:solidFill>
                  <a:schemeClr val="tx2"/>
                </a:solidFill>
              </a:rPr>
              <a:t>18.02.2020</a:t>
            </a:fld>
            <a:endParaRPr lang="de-DE">
              <a:solidFill>
                <a:schemeClr val="tx2"/>
              </a:solidFill>
            </a:endParaRPr>
          </a:p>
        </p:txBody>
      </p:sp>
      <p:sp>
        <p:nvSpPr>
          <p:cNvPr id="4" name="Fußzeilenplatzhalter 3"/>
          <p:cNvSpPr>
            <a:spLocks noGrp="1"/>
          </p:cNvSpPr>
          <p:nvPr>
            <p:ph type="ftr" sz="quarter" idx="2"/>
          </p:nvPr>
        </p:nvSpPr>
        <p:spPr>
          <a:xfrm>
            <a:off x="451555" y="8455819"/>
            <a:ext cx="4820356" cy="458787"/>
          </a:xfrm>
          <a:prstGeom prst="rect">
            <a:avLst/>
          </a:prstGeom>
        </p:spPr>
        <p:txBody>
          <a:bodyPr vert="horz" lIns="91440" tIns="45720" rIns="91440" bIns="45720" rtlCol="0" anchor="b"/>
          <a:lstStyle>
            <a:lvl1pPr algn="l">
              <a:defRPr sz="1200"/>
            </a:lvl1pPr>
          </a:lstStyle>
          <a:p>
            <a:endParaRPr lang="de-DE">
              <a:solidFill>
                <a:schemeClr val="tx2"/>
              </a:solidFill>
            </a:endParaRPr>
          </a:p>
        </p:txBody>
      </p:sp>
      <p:sp>
        <p:nvSpPr>
          <p:cNvPr id="5" name="Foliennummernplatzhalter 4"/>
          <p:cNvSpPr>
            <a:spLocks noGrp="1"/>
          </p:cNvSpPr>
          <p:nvPr>
            <p:ph type="sldNum" sz="quarter" idx="3"/>
          </p:nvPr>
        </p:nvSpPr>
        <p:spPr>
          <a:xfrm>
            <a:off x="5271911" y="8455819"/>
            <a:ext cx="1123244" cy="458787"/>
          </a:xfrm>
          <a:prstGeom prst="rect">
            <a:avLst/>
          </a:prstGeom>
        </p:spPr>
        <p:txBody>
          <a:bodyPr vert="horz" lIns="91440" tIns="45720" rIns="91440" bIns="45720" rtlCol="0" anchor="b"/>
          <a:lstStyle>
            <a:lvl1pPr algn="r">
              <a:defRPr sz="1200"/>
            </a:lvl1pPr>
          </a:lstStyle>
          <a:p>
            <a:fld id="{3097E42B-5E4C-4786-B9D6-102E78431102}" type="slidenum">
              <a:rPr lang="de-DE" smtClean="0">
                <a:solidFill>
                  <a:schemeClr val="tx2"/>
                </a:solidFill>
              </a:rPr>
              <a:t>‹Nr.›</a:t>
            </a:fld>
            <a:endParaRPr lang="de-DE">
              <a:solidFill>
                <a:schemeClr val="tx2"/>
              </a:solidFill>
            </a:endParaRPr>
          </a:p>
        </p:txBody>
      </p:sp>
      <p:cxnSp>
        <p:nvCxnSpPr>
          <p:cNvPr id="6" name="Straight Connector 6"/>
          <p:cNvCxnSpPr/>
          <p:nvPr/>
        </p:nvCxnSpPr>
        <p:spPr>
          <a:xfrm>
            <a:off x="451555" y="695352"/>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451555" y="8455819"/>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0" name="Gruppieren 9"/>
          <p:cNvGrpSpPr/>
          <p:nvPr/>
        </p:nvGrpSpPr>
        <p:grpSpPr>
          <a:xfrm>
            <a:off x="6018955" y="8205168"/>
            <a:ext cx="562467" cy="501300"/>
            <a:chOff x="11460199" y="6030240"/>
            <a:chExt cx="731801" cy="652219"/>
          </a:xfrm>
        </p:grpSpPr>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2" name="Rechteck 11"/>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417104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685800" y="229393"/>
            <a:ext cx="4270022" cy="458788"/>
          </a:xfrm>
          <a:prstGeom prst="rect">
            <a:avLst/>
          </a:prstGeom>
        </p:spPr>
        <p:txBody>
          <a:bodyPr vert="horz" lIns="91440" tIns="45720" rIns="91440" bIns="45720" rtlCol="0"/>
          <a:lstStyle>
            <a:lvl1pPr algn="l">
              <a:defRPr sz="1200">
                <a:solidFill>
                  <a:schemeClr val="tx2"/>
                </a:solidFill>
              </a:defRPr>
            </a:lvl1pPr>
          </a:lstStyle>
          <a:p>
            <a:endParaRPr lang="de-DE" dirty="0"/>
          </a:p>
        </p:txBody>
      </p:sp>
      <p:sp>
        <p:nvSpPr>
          <p:cNvPr id="3" name="Datumsplatzhalter 2"/>
          <p:cNvSpPr>
            <a:spLocks noGrp="1"/>
          </p:cNvSpPr>
          <p:nvPr>
            <p:ph type="dt" idx="1"/>
          </p:nvPr>
        </p:nvSpPr>
        <p:spPr>
          <a:xfrm>
            <a:off x="4955822" y="229393"/>
            <a:ext cx="1063133" cy="458788"/>
          </a:xfrm>
          <a:prstGeom prst="rect">
            <a:avLst/>
          </a:prstGeom>
        </p:spPr>
        <p:txBody>
          <a:bodyPr vert="horz" lIns="91440" tIns="45720" rIns="91440" bIns="45720" rtlCol="0"/>
          <a:lstStyle>
            <a:lvl1pPr algn="r">
              <a:defRPr sz="1200">
                <a:solidFill>
                  <a:schemeClr val="tx2"/>
                </a:solidFill>
              </a:defRPr>
            </a:lvl1pPr>
          </a:lstStyle>
          <a:p>
            <a:fld id="{B4113CCE-1A1A-46DB-884A-AE560F65C3AF}" type="datetimeFigureOut">
              <a:rPr lang="de-DE" smtClean="0"/>
              <a:pPr/>
              <a:t>18.02.2020</a:t>
            </a:fld>
            <a:endParaRPr lang="de-DE"/>
          </a:p>
        </p:txBody>
      </p:sp>
      <p:sp>
        <p:nvSpPr>
          <p:cNvPr id="4" name="Folienbildplatzhalter 3"/>
          <p:cNvSpPr>
            <a:spLocks noGrp="1" noRot="1" noChangeAspect="1"/>
          </p:cNvSpPr>
          <p:nvPr>
            <p:ph type="sldImg" idx="2"/>
          </p:nvPr>
        </p:nvSpPr>
        <p:spPr>
          <a:xfrm>
            <a:off x="685800" y="1143000"/>
            <a:ext cx="4270022" cy="24018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3870997"/>
            <a:ext cx="5486400" cy="4130003"/>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685800" y="8415424"/>
            <a:ext cx="4270022" cy="458787"/>
          </a:xfrm>
          <a:prstGeom prst="rect">
            <a:avLst/>
          </a:prstGeom>
        </p:spPr>
        <p:txBody>
          <a:bodyPr vert="horz" lIns="91440" tIns="45720" rIns="91440" bIns="45720" rtlCol="0" anchor="b"/>
          <a:lstStyle>
            <a:lvl1pPr algn="l">
              <a:defRPr sz="1200">
                <a:solidFill>
                  <a:schemeClr val="tx2"/>
                </a:solidFill>
              </a:defRPr>
            </a:lvl1pPr>
          </a:lstStyle>
          <a:p>
            <a:endParaRPr lang="de-DE"/>
          </a:p>
        </p:txBody>
      </p:sp>
      <p:sp>
        <p:nvSpPr>
          <p:cNvPr id="7" name="Foliennummernplatzhalter 6"/>
          <p:cNvSpPr>
            <a:spLocks noGrp="1"/>
          </p:cNvSpPr>
          <p:nvPr>
            <p:ph type="sldNum" sz="quarter" idx="5"/>
          </p:nvPr>
        </p:nvSpPr>
        <p:spPr>
          <a:xfrm>
            <a:off x="4955822" y="8429769"/>
            <a:ext cx="1063133" cy="458787"/>
          </a:xfrm>
          <a:prstGeom prst="rect">
            <a:avLst/>
          </a:prstGeom>
        </p:spPr>
        <p:txBody>
          <a:bodyPr vert="horz" lIns="91440" tIns="45720" rIns="91440" bIns="45720" rtlCol="0" anchor="b"/>
          <a:lstStyle>
            <a:lvl1pPr algn="r">
              <a:defRPr sz="1200">
                <a:solidFill>
                  <a:schemeClr val="tx2"/>
                </a:solidFill>
              </a:defRPr>
            </a:lvl1pPr>
          </a:lstStyle>
          <a:p>
            <a:fld id="{927DBD90-B360-417B-B4B3-F05A4AFC1996}" type="slidenum">
              <a:rPr lang="de-DE" smtClean="0"/>
              <a:pPr/>
              <a:t>‹Nr.›</a:t>
            </a:fld>
            <a:endParaRPr lang="de-DE"/>
          </a:p>
        </p:txBody>
      </p:sp>
      <p:cxnSp>
        <p:nvCxnSpPr>
          <p:cNvPr id="8" name="Straight Connector 6"/>
          <p:cNvCxnSpPr/>
          <p:nvPr/>
        </p:nvCxnSpPr>
        <p:spPr>
          <a:xfrm>
            <a:off x="685800" y="695352"/>
            <a:ext cx="54864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10" name="Straight Connector 6"/>
          <p:cNvCxnSpPr>
            <a:endCxn id="12" idx="1"/>
          </p:cNvCxnSpPr>
          <p:nvPr/>
        </p:nvCxnSpPr>
        <p:spPr>
          <a:xfrm>
            <a:off x="685800" y="8422596"/>
            <a:ext cx="5333155"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6018955" y="8096486"/>
            <a:ext cx="731801" cy="652219"/>
            <a:chOff x="11460199" y="6030240"/>
            <a:chExt cx="731801" cy="652219"/>
          </a:xfrm>
        </p:grpSpPr>
        <p:pic>
          <p:nvPicPr>
            <p:cNvPr id="12" name="Grafik 11"/>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3" name="Rechteck 12"/>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06007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pPr/>
              <a:t>1</a:t>
            </a:fld>
            <a:endParaRPr lang="de-DE"/>
          </a:p>
        </p:txBody>
      </p:sp>
    </p:spTree>
    <p:extLst>
      <p:ext uri="{BB962C8B-B14F-4D97-AF65-F5344CB8AC3E}">
        <p14:creationId xmlns:p14="http://schemas.microsoft.com/office/powerpoint/2010/main" val="3013750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Hier liegen </a:t>
            </a:r>
            <a:r>
              <a:rPr lang="de-DE" sz="1200" kern="1200" dirty="0" err="1">
                <a:solidFill>
                  <a:schemeClr val="tx1"/>
                </a:solidFill>
                <a:effectLst/>
                <a:latin typeface="+mn-lt"/>
                <a:ea typeface="+mn-ea"/>
                <a:cs typeface="+mn-cs"/>
              </a:rPr>
              <a:t>Binaries</a:t>
            </a:r>
            <a:r>
              <a:rPr lang="de-DE" sz="1200" kern="1200" dirty="0">
                <a:solidFill>
                  <a:schemeClr val="tx1"/>
                </a:solidFill>
                <a:effectLst/>
                <a:latin typeface="+mn-lt"/>
                <a:ea typeface="+mn-ea"/>
                <a:cs typeface="+mn-cs"/>
              </a:rPr>
              <a:t>, also binäre Programme, jedoch nur jene, die für die wichtigsten Arbeiten am System benötigt werden. Alle User haben in diesem Verzeichnis Lesezugriff.</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In /</a:t>
            </a:r>
            <a:r>
              <a:rPr lang="de-DE" sz="1200" kern="1200" dirty="0" err="1">
                <a:solidFill>
                  <a:schemeClr val="tx1"/>
                </a:solidFill>
                <a:effectLst/>
                <a:latin typeface="+mn-lt"/>
                <a:ea typeface="+mn-ea"/>
                <a:cs typeface="+mn-cs"/>
              </a:rPr>
              <a:t>lib</a:t>
            </a:r>
            <a:r>
              <a:rPr lang="de-DE" sz="1200" kern="1200" dirty="0">
                <a:solidFill>
                  <a:schemeClr val="tx1"/>
                </a:solidFill>
                <a:effectLst/>
                <a:latin typeface="+mn-lt"/>
                <a:ea typeface="+mn-ea"/>
                <a:cs typeface="+mn-cs"/>
              </a:rPr>
              <a:t> liegen die Libraries, die Systembibliotheken von Unix. Dabei handelt es sich sowohl um statische Bibliotheken für das System, als auch um dynamische, die in etwa funktionieren wie die DLLs von Windows.</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10</a:t>
            </a:fld>
            <a:endParaRPr lang="de-DE"/>
          </a:p>
        </p:txBody>
      </p:sp>
    </p:spTree>
    <p:extLst>
      <p:ext uri="{BB962C8B-B14F-4D97-AF65-F5344CB8AC3E}">
        <p14:creationId xmlns:p14="http://schemas.microsoft.com/office/powerpoint/2010/main" val="954865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Jeder User, den das System kennt, hat ein eigenes Verzeichnis, das in der Regel den gleichen Namen trägt, wie der User selbst. Wir nennen solche Verzeichnisse die "Home-Verzeichnisse" der Benutzer. Sie liegen alle (außer dem vom Systemverwalter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 im Verzeichnis /</a:t>
            </a:r>
            <a:r>
              <a:rPr lang="de-DE" sz="1200" kern="1200" dirty="0" err="1">
                <a:solidFill>
                  <a:schemeClr val="tx1"/>
                </a:solidFill>
                <a:effectLst/>
                <a:latin typeface="+mn-lt"/>
                <a:ea typeface="+mn-ea"/>
                <a:cs typeface="+mn-cs"/>
              </a:rPr>
              <a:t>home</a:t>
            </a:r>
            <a:r>
              <a:rPr lang="de-DE" sz="1200" kern="1200" dirty="0">
                <a:solidFill>
                  <a:schemeClr val="tx1"/>
                </a:solidFill>
                <a:effectLst/>
                <a:latin typeface="+mn-lt"/>
                <a:ea typeface="+mn-ea"/>
                <a:cs typeface="+mn-cs"/>
              </a:rPr>
              <a:t>. Nach dem Einloggen (Anmelden beim System mit Username und Passwort) befinden sich alle User immer in ihrem Home-Verzeichnis.</a:t>
            </a:r>
          </a:p>
          <a:p>
            <a:r>
              <a:rPr lang="de-DE" sz="1200" kern="1200" dirty="0">
                <a:solidFill>
                  <a:schemeClr val="tx1"/>
                </a:solidFill>
                <a:effectLst/>
                <a:latin typeface="+mn-lt"/>
                <a:ea typeface="+mn-ea"/>
                <a:cs typeface="+mn-cs"/>
              </a:rPr>
              <a:t>Innerhalb des eigenen Home-Verzeichnisses darf ein User in der Regel alles machen - auch Dateien anlegen, löschen und verändern. Außerhalb seines Verzeichnisses hat ein normaler Benutzer meist nur Leserechte - verändern, anlegen oder löschen darf er dort nicht.</a:t>
            </a:r>
          </a:p>
          <a:p>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Dies ist das Home-Verzeichnis des Systemverwalters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 Warum ist dieses Verzeichnis aber nicht im Verzeichnis /</a:t>
            </a:r>
            <a:r>
              <a:rPr lang="de-DE" sz="1200" kern="1200" dirty="0" err="1">
                <a:solidFill>
                  <a:schemeClr val="tx1"/>
                </a:solidFill>
                <a:effectLst/>
                <a:latin typeface="+mn-lt"/>
                <a:ea typeface="+mn-ea"/>
                <a:cs typeface="+mn-cs"/>
              </a:rPr>
              <a:t>home</a:t>
            </a:r>
            <a:r>
              <a:rPr lang="de-DE" sz="1200" kern="1200" dirty="0">
                <a:solidFill>
                  <a:schemeClr val="tx1"/>
                </a:solidFill>
                <a:effectLst/>
                <a:latin typeface="+mn-lt"/>
                <a:ea typeface="+mn-ea"/>
                <a:cs typeface="+mn-cs"/>
              </a:rPr>
              <a:t>? Ganz einfach: /</a:t>
            </a:r>
            <a:r>
              <a:rPr lang="de-DE" sz="1200" kern="1200" dirty="0" err="1">
                <a:solidFill>
                  <a:schemeClr val="tx1"/>
                </a:solidFill>
                <a:effectLst/>
                <a:latin typeface="+mn-lt"/>
                <a:ea typeface="+mn-ea"/>
                <a:cs typeface="+mn-cs"/>
              </a:rPr>
              <a:t>home</a:t>
            </a:r>
            <a:r>
              <a:rPr lang="de-DE" sz="1200" kern="1200" dirty="0">
                <a:solidFill>
                  <a:schemeClr val="tx1"/>
                </a:solidFill>
                <a:effectLst/>
                <a:latin typeface="+mn-lt"/>
                <a:ea typeface="+mn-ea"/>
                <a:cs typeface="+mn-cs"/>
              </a:rPr>
              <a:t> ist häufig als eigene Partition implementiert. Diese Partition wird aber erst während des Systemstarts eingehängt (</a:t>
            </a:r>
            <a:r>
              <a:rPr lang="de-DE" sz="1200" kern="1200" dirty="0" err="1">
                <a:solidFill>
                  <a:schemeClr val="tx1"/>
                </a:solidFill>
                <a:effectLst/>
                <a:latin typeface="+mn-lt"/>
                <a:ea typeface="+mn-ea"/>
                <a:cs typeface="+mn-cs"/>
              </a:rPr>
              <a:t>mounted</a:t>
            </a:r>
            <a:r>
              <a:rPr lang="de-DE" sz="1200" kern="1200" dirty="0">
                <a:solidFill>
                  <a:schemeClr val="tx1"/>
                </a:solidFill>
                <a:effectLst/>
                <a:latin typeface="+mn-lt"/>
                <a:ea typeface="+mn-ea"/>
                <a:cs typeface="+mn-cs"/>
              </a:rPr>
              <a:t>). Falls es zu einem Fehler kommen sollte, muss der Systemverwalter das System starten können ohne alle Partitionen einzuhängen. Es muss also auf dem Wurzelverzeichnis bereits ein arbeitsfähiges System bereitstehen. Zu einem arbeitsfähigen System gehört aber unbedingt das Home-Verzeichnis. Daher liegt das Home-Verzeichnis von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 direkt auf der Wurzel und in derselben Partition.</a:t>
            </a:r>
          </a:p>
          <a:p>
            <a:r>
              <a:rPr lang="de-DE" sz="1200" kern="1200" dirty="0">
                <a:solidFill>
                  <a:schemeClr val="tx1"/>
                </a:solidFill>
                <a:effectLst/>
                <a:latin typeface="+mn-lt"/>
                <a:ea typeface="+mn-ea"/>
                <a:cs typeface="+mn-cs"/>
              </a:rPr>
              <a:t>In frühen Unix-Systemen war das Home-Verzeichnis von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 tatsächlich das Wurzelverzeichnis (engl.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directory</a:t>
            </a:r>
            <a:r>
              <a:rPr lang="de-DE" sz="1200" kern="1200" dirty="0">
                <a:solidFill>
                  <a:schemeClr val="tx1"/>
                </a:solidFill>
                <a:effectLst/>
                <a:latin typeface="+mn-lt"/>
                <a:ea typeface="+mn-ea"/>
                <a:cs typeface="+mn-cs"/>
              </a:rPr>
              <a:t>), aber da sich in einem Home-Verzeichnis immer eine Menge Dateien ansammeln, wurde das zu unübersichtlich und sein Home-Verzeichnis ins Verzeichnis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 ausgelagert.</a:t>
            </a:r>
          </a:p>
        </p:txBody>
      </p:sp>
      <p:sp>
        <p:nvSpPr>
          <p:cNvPr id="4" name="Foliennummernplatzhalter 3"/>
          <p:cNvSpPr>
            <a:spLocks noGrp="1"/>
          </p:cNvSpPr>
          <p:nvPr>
            <p:ph type="sldNum" sz="quarter" idx="10"/>
          </p:nvPr>
        </p:nvSpPr>
        <p:spPr/>
        <p:txBody>
          <a:bodyPr/>
          <a:lstStyle/>
          <a:p>
            <a:fld id="{927DBD90-B360-417B-B4B3-F05A4AFC1996}" type="slidenum">
              <a:rPr lang="de-DE" smtClean="0"/>
              <a:pPr/>
              <a:t>11</a:t>
            </a:fld>
            <a:endParaRPr lang="de-DE"/>
          </a:p>
        </p:txBody>
      </p:sp>
    </p:spTree>
    <p:extLst>
      <p:ext uri="{BB962C8B-B14F-4D97-AF65-F5344CB8AC3E}">
        <p14:creationId xmlns:p14="http://schemas.microsoft.com/office/powerpoint/2010/main" val="1104405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Hier liegen der Linux-Kernel und alle Dateien, die er zum Starten benötigt. Nur der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-Benutzer hat auf dieses Verzeichnis Zugriff.</a:t>
            </a:r>
          </a:p>
        </p:txBody>
      </p:sp>
      <p:sp>
        <p:nvSpPr>
          <p:cNvPr id="4" name="Foliennummernplatzhalter 3"/>
          <p:cNvSpPr>
            <a:spLocks noGrp="1"/>
          </p:cNvSpPr>
          <p:nvPr>
            <p:ph type="sldNum" sz="quarter" idx="10"/>
          </p:nvPr>
        </p:nvSpPr>
        <p:spPr/>
        <p:txBody>
          <a:bodyPr/>
          <a:lstStyle/>
          <a:p>
            <a:fld id="{927DBD90-B360-417B-B4B3-F05A4AFC1996}" type="slidenum">
              <a:rPr lang="de-DE" smtClean="0"/>
              <a:pPr/>
              <a:t>12</a:t>
            </a:fld>
            <a:endParaRPr lang="de-DE"/>
          </a:p>
        </p:txBody>
      </p:sp>
    </p:spTree>
    <p:extLst>
      <p:ext uri="{BB962C8B-B14F-4D97-AF65-F5344CB8AC3E}">
        <p14:creationId xmlns:p14="http://schemas.microsoft.com/office/powerpoint/2010/main" val="4262158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Hier sind alle systemweit gültigen Konfigurationsdateien (Netzwerk, Bootmanager, </a:t>
            </a:r>
            <a:r>
              <a:rPr lang="de-DE" sz="1200" kern="1200" dirty="0" err="1">
                <a:solidFill>
                  <a:schemeClr val="tx1"/>
                </a:solidFill>
                <a:effectLst/>
                <a:latin typeface="+mn-lt"/>
                <a:ea typeface="+mn-ea"/>
                <a:cs typeface="+mn-cs"/>
              </a:rPr>
              <a:t>Sytemstartscripts</a:t>
            </a:r>
            <a:r>
              <a:rPr lang="de-DE" sz="1200" kern="1200" dirty="0">
                <a:solidFill>
                  <a:schemeClr val="tx1"/>
                </a:solidFill>
                <a:effectLst/>
                <a:latin typeface="+mn-lt"/>
                <a:ea typeface="+mn-ea"/>
                <a:cs typeface="+mn-cs"/>
              </a:rPr>
              <a:t>, ...) abgelegt, sowie die Dateien für die Benutzerverwaltung (z.B. "</a:t>
            </a:r>
            <a:r>
              <a:rPr lang="de-DE" sz="1200" kern="1200" dirty="0" err="1">
                <a:solidFill>
                  <a:schemeClr val="tx1"/>
                </a:solidFill>
                <a:effectLst/>
                <a:latin typeface="+mn-lt"/>
                <a:ea typeface="+mn-ea"/>
                <a:cs typeface="+mn-cs"/>
              </a:rPr>
              <a:t>passwd</a:t>
            </a:r>
            <a:r>
              <a:rPr lang="de-DE" sz="1200" kern="1200" dirty="0">
                <a:solidFill>
                  <a:schemeClr val="tx1"/>
                </a:solidFill>
                <a:effectLst/>
                <a:latin typeface="+mn-lt"/>
                <a:ea typeface="+mn-ea"/>
                <a:cs typeface="+mn-cs"/>
              </a:rPr>
              <a:t>" und "</a:t>
            </a:r>
            <a:r>
              <a:rPr lang="de-DE" sz="1200" kern="1200" dirty="0" err="1">
                <a:solidFill>
                  <a:schemeClr val="tx1"/>
                </a:solidFill>
                <a:effectLst/>
                <a:latin typeface="+mn-lt"/>
                <a:ea typeface="+mn-ea"/>
                <a:cs typeface="+mn-cs"/>
              </a:rPr>
              <a:t>shadow</a:t>
            </a:r>
            <a:r>
              <a:rPr lang="de-DE" sz="1200" kern="1200" dirty="0">
                <a:solidFill>
                  <a:schemeClr val="tx1"/>
                </a:solidFill>
                <a:effectLst/>
                <a:latin typeface="+mn-lt"/>
                <a:ea typeface="+mn-ea"/>
                <a:cs typeface="+mn-cs"/>
              </a:rPr>
              <a:t>" mit den Benutzern und ihren Passwörtern).</a:t>
            </a:r>
          </a:p>
          <a:p>
            <a:r>
              <a:rPr lang="de-DE" sz="1200" kern="1200" dirty="0">
                <a:solidFill>
                  <a:schemeClr val="tx1"/>
                </a:solidFill>
                <a:effectLst/>
                <a:latin typeface="+mn-lt"/>
                <a:ea typeface="+mn-ea"/>
                <a:cs typeface="+mn-cs"/>
              </a:rPr>
              <a:t>Viele Prozesse müssen diese Dateien lesen können, um bestimmte Informationen zu bekommen. Daher muss das Verzeichnis für alle User lesbar sein.</a:t>
            </a:r>
          </a:p>
        </p:txBody>
      </p:sp>
      <p:sp>
        <p:nvSpPr>
          <p:cNvPr id="4" name="Foliennummernplatzhalter 3"/>
          <p:cNvSpPr>
            <a:spLocks noGrp="1"/>
          </p:cNvSpPr>
          <p:nvPr>
            <p:ph type="sldNum" sz="quarter" idx="10"/>
          </p:nvPr>
        </p:nvSpPr>
        <p:spPr/>
        <p:txBody>
          <a:bodyPr/>
          <a:lstStyle/>
          <a:p>
            <a:fld id="{927DBD90-B360-417B-B4B3-F05A4AFC1996}" type="slidenum">
              <a:rPr lang="de-DE" smtClean="0"/>
              <a:pPr/>
              <a:t>13</a:t>
            </a:fld>
            <a:endParaRPr lang="de-DE"/>
          </a:p>
        </p:txBody>
      </p:sp>
    </p:spTree>
    <p:extLst>
      <p:ext uri="{BB962C8B-B14F-4D97-AF65-F5344CB8AC3E}">
        <p14:creationId xmlns:p14="http://schemas.microsoft.com/office/powerpoint/2010/main" val="3263646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In diesem Verzeichnis werden, wie schon der Name vermuten lässt, temporäre Dateien abgelegt, die nach Verwendung nicht mehr benötigt werden. Alle Benutzer müssen hier schreiben können, aber es ist kein guter Ort, um seine Daten sicher zu verwahren. Der gesamte Inhalt wird nämlich normalerweise beim Neustart des Systems gelöscht.</a:t>
            </a:r>
          </a:p>
        </p:txBody>
      </p:sp>
      <p:sp>
        <p:nvSpPr>
          <p:cNvPr id="4" name="Foliennummernplatzhalter 3"/>
          <p:cNvSpPr>
            <a:spLocks noGrp="1"/>
          </p:cNvSpPr>
          <p:nvPr>
            <p:ph type="sldNum" sz="quarter" idx="10"/>
          </p:nvPr>
        </p:nvSpPr>
        <p:spPr/>
        <p:txBody>
          <a:bodyPr/>
          <a:lstStyle/>
          <a:p>
            <a:fld id="{927DBD90-B360-417B-B4B3-F05A4AFC1996}" type="slidenum">
              <a:rPr lang="de-DE" smtClean="0"/>
              <a:pPr/>
              <a:t>14</a:t>
            </a:fld>
            <a:endParaRPr lang="de-DE"/>
          </a:p>
        </p:txBody>
      </p:sp>
    </p:spTree>
    <p:extLst>
      <p:ext uri="{BB962C8B-B14F-4D97-AF65-F5344CB8AC3E}">
        <p14:creationId xmlns:p14="http://schemas.microsoft.com/office/powerpoint/2010/main" val="1551868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Dieses Verzeichnis beinhaltet Daten, die von Programmen häufig neu geschrieben werden müssen. Ursprünglich waren diese Daten auch unter /</a:t>
            </a:r>
            <a:r>
              <a:rPr lang="de-DE" sz="1200" kern="1200" dirty="0" err="1">
                <a:solidFill>
                  <a:schemeClr val="tx1"/>
                </a:solidFill>
                <a:effectLst/>
                <a:latin typeface="+mn-lt"/>
                <a:ea typeface="+mn-ea"/>
                <a:cs typeface="+mn-cs"/>
              </a:rPr>
              <a:t>usr</a:t>
            </a:r>
            <a:r>
              <a:rPr lang="de-DE" sz="1200" kern="1200" dirty="0">
                <a:solidFill>
                  <a:schemeClr val="tx1"/>
                </a:solidFill>
                <a:effectLst/>
                <a:latin typeface="+mn-lt"/>
                <a:ea typeface="+mn-ea"/>
                <a:cs typeface="+mn-cs"/>
              </a:rPr>
              <a:t> zu finden, aber der Wunsch /</a:t>
            </a:r>
            <a:r>
              <a:rPr lang="de-DE" sz="1200" kern="1200" dirty="0" err="1">
                <a:solidFill>
                  <a:schemeClr val="tx1"/>
                </a:solidFill>
                <a:effectLst/>
                <a:latin typeface="+mn-lt"/>
                <a:ea typeface="+mn-ea"/>
                <a:cs typeface="+mn-cs"/>
              </a:rPr>
              <a:t>usr</a:t>
            </a:r>
            <a:r>
              <a:rPr lang="de-DE" sz="1200" kern="1200" dirty="0">
                <a:solidFill>
                  <a:schemeClr val="tx1"/>
                </a:solidFill>
                <a:effectLst/>
                <a:latin typeface="+mn-lt"/>
                <a:ea typeface="+mn-ea"/>
                <a:cs typeface="+mn-cs"/>
              </a:rPr>
              <a:t> auch schreibgeschützt </a:t>
            </a:r>
            <a:r>
              <a:rPr lang="de-DE" sz="1200" kern="1200" dirty="0" err="1">
                <a:solidFill>
                  <a:schemeClr val="tx1"/>
                </a:solidFill>
                <a:effectLst/>
                <a:latin typeface="+mn-lt"/>
                <a:ea typeface="+mn-ea"/>
                <a:cs typeface="+mn-cs"/>
              </a:rPr>
              <a:t>mounten</a:t>
            </a:r>
            <a:r>
              <a:rPr lang="de-DE" sz="1200" kern="1200" dirty="0">
                <a:solidFill>
                  <a:schemeClr val="tx1"/>
                </a:solidFill>
                <a:effectLst/>
                <a:latin typeface="+mn-lt"/>
                <a:ea typeface="+mn-ea"/>
                <a:cs typeface="+mn-cs"/>
              </a:rPr>
              <a:t> zu können machte eine Trennung notwendig. Hier werden auf einem Mailserver Mails zwischengelagert (/</a:t>
            </a:r>
            <a:r>
              <a:rPr lang="de-DE" sz="1200" kern="1200" dirty="0" err="1">
                <a:solidFill>
                  <a:schemeClr val="tx1"/>
                </a:solidFill>
                <a:effectLst/>
                <a:latin typeface="+mn-lt"/>
                <a:ea typeface="+mn-ea"/>
                <a:cs typeface="+mn-cs"/>
              </a:rPr>
              <a:t>var</a:t>
            </a:r>
            <a:r>
              <a:rPr lang="de-DE" sz="1200" kern="1200" dirty="0">
                <a:solidFill>
                  <a:schemeClr val="tx1"/>
                </a:solidFill>
                <a:effectLst/>
                <a:latin typeface="+mn-lt"/>
                <a:ea typeface="+mn-ea"/>
                <a:cs typeface="+mn-cs"/>
              </a:rPr>
              <a:t>/spool) und alle Programme schreiben hierher ihre Log-Dateien (/</a:t>
            </a:r>
            <a:r>
              <a:rPr lang="de-DE" sz="1200" kern="1200" dirty="0" err="1">
                <a:solidFill>
                  <a:schemeClr val="tx1"/>
                </a:solidFill>
                <a:effectLst/>
                <a:latin typeface="+mn-lt"/>
                <a:ea typeface="+mn-ea"/>
                <a:cs typeface="+mn-cs"/>
              </a:rPr>
              <a:t>var</a:t>
            </a:r>
            <a:r>
              <a:rPr lang="de-DE" sz="1200" kern="1200" dirty="0">
                <a:solidFill>
                  <a:schemeClr val="tx1"/>
                </a:solidFill>
                <a:effectLst/>
                <a:latin typeface="+mn-lt"/>
                <a:ea typeface="+mn-ea"/>
                <a:cs typeface="+mn-cs"/>
              </a:rPr>
              <a:t>/log).</a:t>
            </a:r>
          </a:p>
          <a:p>
            <a:r>
              <a:rPr lang="de-DE" sz="1200" kern="1200" dirty="0">
                <a:solidFill>
                  <a:schemeClr val="tx1"/>
                </a:solidFill>
                <a:effectLst/>
                <a:latin typeface="+mn-lt"/>
                <a:ea typeface="+mn-ea"/>
                <a:cs typeface="+mn-cs"/>
              </a:rPr>
              <a:t>Wir werden auch noch einige andere Verzeichnisse und Unterverzeichnisse finden, die teilweise leer sind oder nur symbolische Links in andere Verzeichnisse enthalten und häufig aus Kompatibilitätsgründen existieren. </a:t>
            </a:r>
          </a:p>
        </p:txBody>
      </p:sp>
      <p:sp>
        <p:nvSpPr>
          <p:cNvPr id="4" name="Foliennummernplatzhalter 3"/>
          <p:cNvSpPr>
            <a:spLocks noGrp="1"/>
          </p:cNvSpPr>
          <p:nvPr>
            <p:ph type="sldNum" sz="quarter" idx="10"/>
          </p:nvPr>
        </p:nvSpPr>
        <p:spPr/>
        <p:txBody>
          <a:bodyPr/>
          <a:lstStyle/>
          <a:p>
            <a:fld id="{927DBD90-B360-417B-B4B3-F05A4AFC1996}" type="slidenum">
              <a:rPr lang="de-DE" smtClean="0"/>
              <a:pPr/>
              <a:t>15</a:t>
            </a:fld>
            <a:endParaRPr lang="de-DE"/>
          </a:p>
        </p:txBody>
      </p:sp>
    </p:spTree>
    <p:extLst>
      <p:ext uri="{BB962C8B-B14F-4D97-AF65-F5344CB8AC3E}">
        <p14:creationId xmlns:p14="http://schemas.microsoft.com/office/powerpoint/2010/main" val="1253048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Hier liegen die Gerätedateien. Gerätedateien sind Schnittstellen zum Kernel, die ein bestimmtes Gerät bezeichnen. Unter Unix ist fast jedes Stück Hardware mit einer solchen Gerätedatei ansprechbar. Wichtig ist, dass diese Dateien keinen physikalischen Platz auf der Platte brauchen.</a:t>
            </a:r>
          </a:p>
        </p:txBody>
      </p:sp>
      <p:sp>
        <p:nvSpPr>
          <p:cNvPr id="4" name="Foliennummernplatzhalter 3"/>
          <p:cNvSpPr>
            <a:spLocks noGrp="1"/>
          </p:cNvSpPr>
          <p:nvPr>
            <p:ph type="sldNum" sz="quarter" idx="10"/>
          </p:nvPr>
        </p:nvSpPr>
        <p:spPr/>
        <p:txBody>
          <a:bodyPr/>
          <a:lstStyle/>
          <a:p>
            <a:fld id="{927DBD90-B360-417B-B4B3-F05A4AFC1996}" type="slidenum">
              <a:rPr lang="de-DE" smtClean="0"/>
              <a:pPr/>
              <a:t>16</a:t>
            </a:fld>
            <a:endParaRPr lang="de-DE"/>
          </a:p>
        </p:txBody>
      </p:sp>
    </p:spTree>
    <p:extLst>
      <p:ext uri="{BB962C8B-B14F-4D97-AF65-F5344CB8AC3E}">
        <p14:creationId xmlns:p14="http://schemas.microsoft.com/office/powerpoint/2010/main" val="2135380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Dieses Verzeichnis enthält alle wichtigen Programme, die das System anbietet. "</a:t>
            </a:r>
            <a:r>
              <a:rPr lang="de-DE" sz="1200" kern="1200" dirty="0" err="1">
                <a:solidFill>
                  <a:schemeClr val="tx1"/>
                </a:solidFill>
                <a:effectLst/>
                <a:latin typeface="+mn-lt"/>
                <a:ea typeface="+mn-ea"/>
                <a:cs typeface="+mn-cs"/>
              </a:rPr>
              <a:t>usr</a:t>
            </a:r>
            <a:r>
              <a:rPr lang="de-DE" sz="1200" kern="1200" dirty="0">
                <a:solidFill>
                  <a:schemeClr val="tx1"/>
                </a:solidFill>
                <a:effectLst/>
                <a:latin typeface="+mn-lt"/>
                <a:ea typeface="+mn-ea"/>
                <a:cs typeface="+mn-cs"/>
              </a:rPr>
              <a:t>" steht dabei nicht, wie irrtümlich häufig angenommen für "User", sondern für "Unix System Resources".</a:t>
            </a:r>
          </a:p>
          <a:p>
            <a:r>
              <a:rPr lang="de-DE" sz="1200" kern="1200" dirty="0">
                <a:solidFill>
                  <a:schemeClr val="tx1"/>
                </a:solidFill>
                <a:effectLst/>
                <a:latin typeface="+mn-lt"/>
                <a:ea typeface="+mn-ea"/>
                <a:cs typeface="+mn-cs"/>
              </a:rPr>
              <a:t>Als Unterverzeichnisse finden wir hier analog zur Wurzel /</a:t>
            </a:r>
            <a:r>
              <a:rPr lang="de-DE" sz="1200" kern="1200" dirty="0" err="1">
                <a:solidFill>
                  <a:schemeClr val="tx1"/>
                </a:solidFill>
                <a:effectLst/>
                <a:latin typeface="+mn-lt"/>
                <a:ea typeface="+mn-ea"/>
                <a:cs typeface="+mn-cs"/>
              </a:rPr>
              <a:t>usr</a:t>
            </a:r>
            <a:r>
              <a:rPr lang="de-DE" sz="1200" kern="1200" dirty="0">
                <a:solidFill>
                  <a:schemeClr val="tx1"/>
                </a:solidFill>
                <a:effectLst/>
                <a:latin typeface="+mn-lt"/>
                <a:ea typeface="+mn-ea"/>
                <a:cs typeface="+mn-cs"/>
              </a:rPr>
              <a:t>/bin, /</a:t>
            </a:r>
            <a:r>
              <a:rPr lang="de-DE" sz="1200" kern="1200" dirty="0" err="1">
                <a:solidFill>
                  <a:schemeClr val="tx1"/>
                </a:solidFill>
                <a:effectLst/>
                <a:latin typeface="+mn-lt"/>
                <a:ea typeface="+mn-ea"/>
                <a:cs typeface="+mn-cs"/>
              </a:rPr>
              <a:t>usr</a:t>
            </a:r>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lib</a:t>
            </a:r>
            <a:r>
              <a:rPr lang="de-DE" sz="1200" kern="1200" dirty="0">
                <a:solidFill>
                  <a:schemeClr val="tx1"/>
                </a:solidFill>
                <a:effectLst/>
                <a:latin typeface="+mn-lt"/>
                <a:ea typeface="+mn-ea"/>
                <a:cs typeface="+mn-cs"/>
              </a:rPr>
              <a:t> und /</a:t>
            </a:r>
            <a:r>
              <a:rPr lang="de-DE" sz="1200" kern="1200" dirty="0" err="1">
                <a:solidFill>
                  <a:schemeClr val="tx1"/>
                </a:solidFill>
                <a:effectLst/>
                <a:latin typeface="+mn-lt"/>
                <a:ea typeface="+mn-ea"/>
                <a:cs typeface="+mn-cs"/>
              </a:rPr>
              <a:t>usr</a:t>
            </a:r>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sbin</a:t>
            </a:r>
            <a:r>
              <a:rPr lang="de-DE" sz="1200" kern="1200" dirty="0">
                <a:solidFill>
                  <a:schemeClr val="tx1"/>
                </a:solidFill>
                <a:effectLst/>
                <a:latin typeface="+mn-lt"/>
                <a:ea typeface="+mn-ea"/>
                <a:cs typeface="+mn-cs"/>
              </a:rPr>
              <a:t> und ihre Bedeutung entspricht jeweils denen des Wurzelverzeichnisses.</a:t>
            </a:r>
          </a:p>
          <a:p>
            <a:r>
              <a:rPr lang="de-DE" sz="1200" kern="1200" dirty="0">
                <a:solidFill>
                  <a:schemeClr val="tx1"/>
                </a:solidFill>
                <a:effectLst/>
                <a:latin typeface="+mn-lt"/>
                <a:ea typeface="+mn-ea"/>
                <a:cs typeface="+mn-cs"/>
              </a:rPr>
              <a:t>Einige weitere wichtige Unterverzeichnisse wollen wir noch näher betrachten:</a:t>
            </a:r>
          </a:p>
          <a:p>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usr</a:t>
            </a:r>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local</a:t>
            </a:r>
            <a:r>
              <a:rPr lang="de-DE" sz="1200" kern="1200" dirty="0">
                <a:solidFill>
                  <a:schemeClr val="tx1"/>
                </a:solidFill>
                <a:effectLst/>
                <a:latin typeface="+mn-lt"/>
                <a:ea typeface="+mn-ea"/>
                <a:cs typeface="+mn-cs"/>
              </a:rPr>
              <a:t> dient der Trennung von distributionseigenen und fremden, zusätzlich installierten Programmen. Unter /</a:t>
            </a:r>
            <a:r>
              <a:rPr lang="de-DE" sz="1200" kern="1200" dirty="0" err="1">
                <a:solidFill>
                  <a:schemeClr val="tx1"/>
                </a:solidFill>
                <a:effectLst/>
                <a:latin typeface="+mn-lt"/>
                <a:ea typeface="+mn-ea"/>
                <a:cs typeface="+mn-cs"/>
              </a:rPr>
              <a:t>usr</a:t>
            </a:r>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local</a:t>
            </a:r>
            <a:r>
              <a:rPr lang="de-DE" sz="1200" kern="1200" dirty="0">
                <a:solidFill>
                  <a:schemeClr val="tx1"/>
                </a:solidFill>
                <a:effectLst/>
                <a:latin typeface="+mn-lt"/>
                <a:ea typeface="+mn-ea"/>
                <a:cs typeface="+mn-cs"/>
              </a:rPr>
              <a:t> finden wir nochmals die gleichen Verzeichnisse wie im Verzeichnis /</a:t>
            </a:r>
            <a:r>
              <a:rPr lang="de-DE" sz="1200" kern="1200" dirty="0" err="1">
                <a:solidFill>
                  <a:schemeClr val="tx1"/>
                </a:solidFill>
                <a:effectLst/>
                <a:latin typeface="+mn-lt"/>
                <a:ea typeface="+mn-ea"/>
                <a:cs typeface="+mn-cs"/>
              </a:rPr>
              <a:t>usr</a:t>
            </a:r>
            <a:r>
              <a:rPr lang="de-DE" sz="1200" kern="1200" dirty="0">
                <a:solidFill>
                  <a:schemeClr val="tx1"/>
                </a:solidFill>
                <a:effectLst/>
                <a:latin typeface="+mn-lt"/>
                <a:ea typeface="+mn-ea"/>
                <a:cs typeface="+mn-cs"/>
              </a:rPr>
              <a:t> selbst. Selbst kompilierte Programme sollten immer in /</a:t>
            </a:r>
            <a:r>
              <a:rPr lang="de-DE" sz="1200" kern="1200" dirty="0" err="1">
                <a:solidFill>
                  <a:schemeClr val="tx1"/>
                </a:solidFill>
                <a:effectLst/>
                <a:latin typeface="+mn-lt"/>
                <a:ea typeface="+mn-ea"/>
                <a:cs typeface="+mn-cs"/>
              </a:rPr>
              <a:t>usr</a:t>
            </a:r>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local</a:t>
            </a:r>
            <a:r>
              <a:rPr lang="de-DE" sz="1200" kern="1200" dirty="0">
                <a:solidFill>
                  <a:schemeClr val="tx1"/>
                </a:solidFill>
                <a:effectLst/>
                <a:latin typeface="+mn-lt"/>
                <a:ea typeface="+mn-ea"/>
                <a:cs typeface="+mn-cs"/>
              </a:rPr>
              <a:t> installiert werden und nie direkt in /</a:t>
            </a:r>
            <a:r>
              <a:rPr lang="de-DE" sz="1200" kern="1200" dirty="0" err="1">
                <a:solidFill>
                  <a:schemeClr val="tx1"/>
                </a:solidFill>
                <a:effectLst/>
                <a:latin typeface="+mn-lt"/>
                <a:ea typeface="+mn-ea"/>
                <a:cs typeface="+mn-cs"/>
              </a:rPr>
              <a:t>usr</a:t>
            </a:r>
            <a:r>
              <a:rPr lang="de-DE" sz="1200" kern="1200" dirty="0">
                <a:solidFill>
                  <a:schemeClr val="tx1"/>
                </a:solidFill>
                <a:effectLst/>
                <a:latin typeface="+mn-lt"/>
                <a:ea typeface="+mn-ea"/>
                <a:cs typeface="+mn-cs"/>
              </a:rPr>
              <a:t> und die </a:t>
            </a:r>
            <a:r>
              <a:rPr lang="de-DE" sz="1200" kern="1200" dirty="0" err="1">
                <a:solidFill>
                  <a:schemeClr val="tx1"/>
                </a:solidFill>
                <a:effectLst/>
                <a:latin typeface="+mn-lt"/>
                <a:ea typeface="+mn-ea"/>
                <a:cs typeface="+mn-cs"/>
              </a:rPr>
              <a:t>Konfigurationsscripts</a:t>
            </a:r>
            <a:r>
              <a:rPr lang="de-DE" sz="1200" kern="1200" dirty="0">
                <a:solidFill>
                  <a:schemeClr val="tx1"/>
                </a:solidFill>
                <a:effectLst/>
                <a:latin typeface="+mn-lt"/>
                <a:ea typeface="+mn-ea"/>
                <a:cs typeface="+mn-cs"/>
              </a:rPr>
              <a:t> der Programme sehen dies meist auch als Default vor.</a:t>
            </a:r>
          </a:p>
          <a:p>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usr</a:t>
            </a:r>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share</a:t>
            </a:r>
            <a:r>
              <a:rPr lang="de-DE" sz="1200" kern="1200" dirty="0">
                <a:solidFill>
                  <a:schemeClr val="tx1"/>
                </a:solidFill>
                <a:effectLst/>
                <a:latin typeface="+mn-lt"/>
                <a:ea typeface="+mn-ea"/>
                <a:cs typeface="+mn-cs"/>
              </a:rPr>
              <a:t> beinhaltet architekturunabhängige Daten, die verschiedene Programme zum Betrieb benötigen und die nicht verändert werden.</a:t>
            </a:r>
          </a:p>
          <a:p>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usr</a:t>
            </a:r>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src</a:t>
            </a:r>
            <a:r>
              <a:rPr lang="de-DE" sz="1200" kern="1200" dirty="0">
                <a:solidFill>
                  <a:schemeClr val="tx1"/>
                </a:solidFill>
                <a:effectLst/>
                <a:latin typeface="+mn-lt"/>
                <a:ea typeface="+mn-ea"/>
                <a:cs typeface="+mn-cs"/>
              </a:rPr>
              <a:t> enthält die Quelltexte für alle Programme des Standardsystems.</a:t>
            </a:r>
          </a:p>
        </p:txBody>
      </p:sp>
      <p:sp>
        <p:nvSpPr>
          <p:cNvPr id="4" name="Foliennummernplatzhalter 3"/>
          <p:cNvSpPr>
            <a:spLocks noGrp="1"/>
          </p:cNvSpPr>
          <p:nvPr>
            <p:ph type="sldNum" sz="quarter" idx="10"/>
          </p:nvPr>
        </p:nvSpPr>
        <p:spPr/>
        <p:txBody>
          <a:bodyPr/>
          <a:lstStyle/>
          <a:p>
            <a:fld id="{927DBD90-B360-417B-B4B3-F05A4AFC1996}" type="slidenum">
              <a:rPr lang="de-DE" smtClean="0"/>
              <a:pPr/>
              <a:t>17</a:t>
            </a:fld>
            <a:endParaRPr lang="de-DE"/>
          </a:p>
        </p:txBody>
      </p:sp>
    </p:spTree>
    <p:extLst>
      <p:ext uri="{BB962C8B-B14F-4D97-AF65-F5344CB8AC3E}">
        <p14:creationId xmlns:p14="http://schemas.microsoft.com/office/powerpoint/2010/main" val="42196518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In diesen Verzeichnissen finden sich Unterverzeichnisse, die zunächst eigentlich leer sind. Sie dienen dazu, </a:t>
            </a:r>
            <a:r>
              <a:rPr lang="de-DE" sz="1200" kern="1200" dirty="0" err="1">
                <a:solidFill>
                  <a:schemeClr val="tx1"/>
                </a:solidFill>
                <a:effectLst/>
                <a:latin typeface="+mn-lt"/>
                <a:ea typeface="+mn-ea"/>
                <a:cs typeface="+mn-cs"/>
              </a:rPr>
              <a:t>gemountete</a:t>
            </a:r>
            <a:r>
              <a:rPr lang="de-DE" sz="1200" kern="1200" dirty="0">
                <a:solidFill>
                  <a:schemeClr val="tx1"/>
                </a:solidFill>
                <a:effectLst/>
                <a:latin typeface="+mn-lt"/>
                <a:ea typeface="+mn-ea"/>
                <a:cs typeface="+mn-cs"/>
              </a:rPr>
              <a:t> Laufwerke und Geräte einzubinden.</a:t>
            </a:r>
          </a:p>
          <a:p>
            <a:r>
              <a:rPr lang="de-DE" sz="1200" kern="1200" dirty="0">
                <a:solidFill>
                  <a:schemeClr val="tx1"/>
                </a:solidFill>
                <a:effectLst/>
                <a:latin typeface="+mn-lt"/>
                <a:ea typeface="+mn-ea"/>
                <a:cs typeface="+mn-cs"/>
              </a:rPr>
              <a:t>Ein Beispiel: in /</a:t>
            </a:r>
            <a:r>
              <a:rPr lang="de-DE" sz="1200" kern="1200" dirty="0" err="1">
                <a:solidFill>
                  <a:schemeClr val="tx1"/>
                </a:solidFill>
                <a:effectLst/>
                <a:latin typeface="+mn-lt"/>
                <a:ea typeface="+mn-ea"/>
                <a:cs typeface="+mn-cs"/>
              </a:rPr>
              <a:t>mnt</a:t>
            </a:r>
            <a:r>
              <a:rPr lang="de-DE" sz="1200" kern="1200" dirty="0">
                <a:solidFill>
                  <a:schemeClr val="tx1"/>
                </a:solidFill>
                <a:effectLst/>
                <a:latin typeface="+mn-lt"/>
                <a:ea typeface="+mn-ea"/>
                <a:cs typeface="+mn-cs"/>
              </a:rPr>
              <a:t>/</a:t>
            </a:r>
            <a:r>
              <a:rPr lang="de-DE" sz="1200" kern="1200" dirty="0" err="1">
                <a:solidFill>
                  <a:schemeClr val="tx1"/>
                </a:solidFill>
                <a:effectLst/>
                <a:latin typeface="+mn-lt"/>
                <a:ea typeface="+mn-ea"/>
                <a:cs typeface="+mn-cs"/>
              </a:rPr>
              <a:t>datenarchiv</a:t>
            </a:r>
            <a:r>
              <a:rPr lang="de-DE" sz="1200" kern="1200" dirty="0">
                <a:solidFill>
                  <a:schemeClr val="tx1"/>
                </a:solidFill>
                <a:effectLst/>
                <a:latin typeface="+mn-lt"/>
                <a:ea typeface="+mn-ea"/>
                <a:cs typeface="+mn-cs"/>
              </a:rPr>
              <a:t> könnte eine zweite, im System verbaute Festplatte eingehängt sein und unter /</a:t>
            </a:r>
            <a:r>
              <a:rPr lang="de-DE" sz="1200" kern="1200" dirty="0" err="1">
                <a:solidFill>
                  <a:schemeClr val="tx1"/>
                </a:solidFill>
                <a:effectLst/>
                <a:latin typeface="+mn-lt"/>
                <a:ea typeface="+mn-ea"/>
                <a:cs typeface="+mn-cs"/>
              </a:rPr>
              <a:t>media</a:t>
            </a:r>
            <a:r>
              <a:rPr lang="de-DE" sz="1200" kern="1200" dirty="0">
                <a:solidFill>
                  <a:schemeClr val="tx1"/>
                </a:solidFill>
                <a:effectLst/>
                <a:latin typeface="+mn-lt"/>
                <a:ea typeface="+mn-ea"/>
                <a:cs typeface="+mn-cs"/>
              </a:rPr>
              <a:t>/cdrom0 finden wir sehr wahrscheinlich unser (erstes) CD/DVD-Laufwerk.</a:t>
            </a:r>
          </a:p>
          <a:p>
            <a:r>
              <a:rPr lang="de-DE" sz="1200" kern="1200" dirty="0">
                <a:solidFill>
                  <a:schemeClr val="tx1"/>
                </a:solidFill>
                <a:effectLst/>
                <a:latin typeface="+mn-lt"/>
                <a:ea typeface="+mn-ea"/>
                <a:cs typeface="+mn-cs"/>
              </a:rPr>
              <a:t>Beide Verzeichnisse erfüllen den gleichen Zweck und die Verwendung ist uneinheitlich, aber meist werden in /</a:t>
            </a:r>
            <a:r>
              <a:rPr lang="de-DE" sz="1200" kern="1200" dirty="0" err="1">
                <a:solidFill>
                  <a:schemeClr val="tx1"/>
                </a:solidFill>
                <a:effectLst/>
                <a:latin typeface="+mn-lt"/>
                <a:ea typeface="+mn-ea"/>
                <a:cs typeface="+mn-cs"/>
              </a:rPr>
              <a:t>media</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Wechchseldatenträger</a:t>
            </a:r>
            <a:r>
              <a:rPr lang="de-DE" sz="1200" kern="1200" dirty="0">
                <a:solidFill>
                  <a:schemeClr val="tx1"/>
                </a:solidFill>
                <a:effectLst/>
                <a:latin typeface="+mn-lt"/>
                <a:ea typeface="+mn-ea"/>
                <a:cs typeface="+mn-cs"/>
              </a:rPr>
              <a:t> und alle erst nach Systemstart vom Benutzer eingehängten Dateisysteme (wie externe Festplatten und USB-Sticks) verwaltet.</a:t>
            </a:r>
          </a:p>
          <a:p>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27DBD90-B360-417B-B4B3-F05A4AFC1996}" type="slidenum">
              <a:rPr lang="de-DE" smtClean="0"/>
              <a:pPr/>
              <a:t>18</a:t>
            </a:fld>
            <a:endParaRPr lang="de-DE"/>
          </a:p>
        </p:txBody>
      </p:sp>
    </p:spTree>
    <p:extLst>
      <p:ext uri="{BB962C8B-B14F-4D97-AF65-F5344CB8AC3E}">
        <p14:creationId xmlns:p14="http://schemas.microsoft.com/office/powerpoint/2010/main" val="3570734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pPr/>
              <a:t>19</a:t>
            </a:fld>
            <a:endParaRPr lang="de-DE"/>
          </a:p>
        </p:txBody>
      </p:sp>
    </p:spTree>
    <p:extLst>
      <p:ext uri="{BB962C8B-B14F-4D97-AF65-F5344CB8AC3E}">
        <p14:creationId xmlns:p14="http://schemas.microsoft.com/office/powerpoint/2010/main" val="1924106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pPr/>
              <a:t>2</a:t>
            </a:fld>
            <a:endParaRPr lang="de-DE"/>
          </a:p>
        </p:txBody>
      </p:sp>
    </p:spTree>
    <p:extLst>
      <p:ext uri="{BB962C8B-B14F-4D97-AF65-F5344CB8AC3E}">
        <p14:creationId xmlns:p14="http://schemas.microsoft.com/office/powerpoint/2010/main" val="25025680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pPr/>
              <a:t>20</a:t>
            </a:fld>
            <a:endParaRPr lang="de-DE"/>
          </a:p>
        </p:txBody>
      </p:sp>
    </p:spTree>
    <p:extLst>
      <p:ext uri="{BB962C8B-B14F-4D97-AF65-F5344CB8AC3E}">
        <p14:creationId xmlns:p14="http://schemas.microsoft.com/office/powerpoint/2010/main" val="513762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t>21</a:t>
            </a:fld>
            <a:endParaRPr lang="de-DE"/>
          </a:p>
        </p:txBody>
      </p:sp>
    </p:spTree>
    <p:extLst>
      <p:ext uri="{BB962C8B-B14F-4D97-AF65-F5344CB8AC3E}">
        <p14:creationId xmlns:p14="http://schemas.microsoft.com/office/powerpoint/2010/main" val="1052047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Linux ist ein freies Multiplattform-Mehrbenutzer-Betriebssystem, das den Linux-Kernel enthält. Im praktischen Einsatz werden meist sogenannte Linux-Distributionen genutzt, in denen der Linux-Kernel und verschiedene Software zu einem fertigen Paket zusammengestellt sind.</a:t>
            </a:r>
          </a:p>
        </p:txBody>
      </p:sp>
      <p:sp>
        <p:nvSpPr>
          <p:cNvPr id="4" name="Foliennummernplatzhalter 3"/>
          <p:cNvSpPr>
            <a:spLocks noGrp="1"/>
          </p:cNvSpPr>
          <p:nvPr>
            <p:ph type="sldNum" sz="quarter" idx="10"/>
          </p:nvPr>
        </p:nvSpPr>
        <p:spPr/>
        <p:txBody>
          <a:bodyPr/>
          <a:lstStyle/>
          <a:p>
            <a:fld id="{927DBD90-B360-417B-B4B3-F05A4AFC1996}" type="slidenum">
              <a:rPr lang="de-DE" smtClean="0"/>
              <a:pPr/>
              <a:t>3</a:t>
            </a:fld>
            <a:endParaRPr lang="de-DE"/>
          </a:p>
        </p:txBody>
      </p:sp>
    </p:spTree>
    <p:extLst>
      <p:ext uri="{BB962C8B-B14F-4D97-AF65-F5344CB8AC3E}">
        <p14:creationId xmlns:p14="http://schemas.microsoft.com/office/powerpoint/2010/main" val="3775213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Gnome und KDE sind die Platzhirsche auf Linux-Bildschirmen. Die Frage, welcher Desktop der bessere ist, ist seit je her umstritten und ungeklärt. Beide kommen mit mächtigen Datei-Managern daher und bieten viel Automatisierung. Jeder Versionsupgrade entfacht die Diskussion erneut und, wie auch Windows </a:t>
            </a:r>
            <a:r>
              <a:rPr lang="de-DE" sz="1200" kern="1200" dirty="0" err="1">
                <a:solidFill>
                  <a:schemeClr val="tx1"/>
                </a:solidFill>
                <a:effectLst/>
                <a:latin typeface="+mn-lt"/>
                <a:ea typeface="+mn-ea"/>
                <a:cs typeface="+mn-cs"/>
              </a:rPr>
              <a:t>BenutzerInnen</a:t>
            </a:r>
            <a:r>
              <a:rPr lang="de-DE" sz="1200" kern="1200" dirty="0">
                <a:solidFill>
                  <a:schemeClr val="tx1"/>
                </a:solidFill>
                <a:effectLst/>
                <a:latin typeface="+mn-lt"/>
                <a:ea typeface="+mn-ea"/>
                <a:cs typeface="+mn-cs"/>
              </a:rPr>
              <a:t> wissen, wird nicht jede Neuentwicklung als Verbesserung empfunden.</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Während erstgenannte Desktops mit Features protzen gehen die </a:t>
            </a:r>
            <a:r>
              <a:rPr lang="de-DE" sz="1200" kern="1200" dirty="0" err="1">
                <a:solidFill>
                  <a:schemeClr val="tx1"/>
                </a:solidFill>
                <a:effectLst/>
                <a:latin typeface="+mn-lt"/>
                <a:ea typeface="+mn-ea"/>
                <a:cs typeface="+mn-cs"/>
              </a:rPr>
              <a:t>EntwicklerInnen</a:t>
            </a:r>
            <a:r>
              <a:rPr lang="de-DE" sz="1200" kern="1200" dirty="0">
                <a:solidFill>
                  <a:schemeClr val="tx1"/>
                </a:solidFill>
                <a:effectLst/>
                <a:latin typeface="+mn-lt"/>
                <a:ea typeface="+mn-ea"/>
                <a:cs typeface="+mn-cs"/>
              </a:rPr>
              <a:t> bei XFCE einen anderen Weg. XFCE möchte einen schlanken, performanten Desktop bieten, der auf "unnötige Spielereien" verzichtet und auch auf leistungsschwachen und zum Teil für andere Aufgaben (Multimedia) bestimmten Systemen </a:t>
            </a:r>
            <a:r>
              <a:rPr lang="de-DE" sz="1200" kern="1200" dirty="0" err="1">
                <a:solidFill>
                  <a:schemeClr val="tx1"/>
                </a:solidFill>
                <a:effectLst/>
                <a:latin typeface="+mn-lt"/>
                <a:ea typeface="+mn-ea"/>
                <a:cs typeface="+mn-cs"/>
              </a:rPr>
              <a:t>resourcenschonend</a:t>
            </a:r>
            <a:r>
              <a:rPr lang="de-DE" sz="1200" kern="1200" dirty="0">
                <a:solidFill>
                  <a:schemeClr val="tx1"/>
                </a:solidFill>
                <a:effectLst/>
                <a:latin typeface="+mn-lt"/>
                <a:ea typeface="+mn-ea"/>
                <a:cs typeface="+mn-cs"/>
              </a:rPr>
              <a:t> läuft. Viele heutige Distributionen bieten XFCE als vorkonfigurierte Alternative zum Standarddesktop an.</a:t>
            </a:r>
          </a:p>
          <a:p>
            <a:endParaRPr lang="de-DE" dirty="0"/>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a:t>
            </a:fld>
            <a:endParaRPr lang="de-DE"/>
          </a:p>
        </p:txBody>
      </p:sp>
    </p:spTree>
    <p:extLst>
      <p:ext uri="{BB962C8B-B14F-4D97-AF65-F5344CB8AC3E}">
        <p14:creationId xmlns:p14="http://schemas.microsoft.com/office/powerpoint/2010/main" val="3794137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Das zentrale Kernstück des Betriebssystems, der Linux-Kernel (meist nur Kernel genannt) bildet eine Trennschicht zwischen Hardware und Anwenderprogrammen. Das heißt, wenn ein Programm auf ein Stück Hardware zugreifen will, so kann es niemals direkt darauf zugreifen, sondern nur über das Betriebssystem.</a:t>
            </a:r>
          </a:p>
          <a:p>
            <a:r>
              <a:rPr lang="de-DE" sz="1200" kern="1200" dirty="0">
                <a:solidFill>
                  <a:schemeClr val="tx1"/>
                </a:solidFill>
                <a:effectLst/>
                <a:latin typeface="+mn-lt"/>
                <a:ea typeface="+mn-ea"/>
                <a:cs typeface="+mn-cs"/>
              </a:rPr>
              <a:t>Dazu bedient sich das Programm der Systemaufrufe. Über den Systemaufruf teilt das Anwenderprogramm dem Betriebssystem mit, dass es etwas zu tun gibt. Will etwa ein Programm eine Zeile Text auf dem Bildschirm ausgeben, so wird ein Systemaufruf gestartet, dem der Text übergeben wird. Das Betriebssystem erst schreibt ihn auf den Bildschirm.</a:t>
            </a:r>
          </a:p>
          <a:p>
            <a:r>
              <a:rPr lang="de-DE" sz="1200" kern="1200" dirty="0">
                <a:solidFill>
                  <a:schemeClr val="tx1"/>
                </a:solidFill>
                <a:effectLst/>
                <a:latin typeface="+mn-lt"/>
                <a:ea typeface="+mn-ea"/>
                <a:cs typeface="+mn-cs"/>
              </a:rPr>
              <a:t>Auf der anderen Seite muss das Betriebssystem die Möglichkeit haben, mit den einzelnen Hardware-Komponenten zu sprechen. Mittels seiner Treiberschnittstelle spricht es spezielle Geräte-Treiber an. Erst die Treiber kommunizieren dann direkt mit den Geräten.</a:t>
            </a:r>
          </a:p>
          <a:p>
            <a:r>
              <a:rPr lang="de-DE" sz="1200" kern="1200" dirty="0">
                <a:solidFill>
                  <a:schemeClr val="tx1"/>
                </a:solidFill>
                <a:effectLst/>
                <a:latin typeface="+mn-lt"/>
                <a:ea typeface="+mn-ea"/>
                <a:cs typeface="+mn-cs"/>
              </a:rPr>
              <a:t>Zu den Anwenderprogrammen zählen alle von uns gestarteten Programme (Videoplayer, Webbrowser ...), wie auch die grafische Oberfläche des Betriebssystems, das Desktop-Environment. Letzteres ist nicht ein Programm, sondern eine Sammlung von Programmen, die zusammen die gewohnten Funktionalitäten beisteuern.</a:t>
            </a:r>
          </a:p>
          <a:p>
            <a:r>
              <a:rPr lang="de-DE" sz="1200" kern="1200" dirty="0">
                <a:solidFill>
                  <a:schemeClr val="tx1"/>
                </a:solidFill>
                <a:effectLst/>
                <a:latin typeface="+mn-lt"/>
                <a:ea typeface="+mn-ea"/>
                <a:cs typeface="+mn-cs"/>
              </a:rPr>
              <a:t>Ein ganz spezielles Anwenderprogramm ist die Shell - die "Benutzeroberfläche". Es existieren viele verschiedene Shells - wir werden hier mit der </a:t>
            </a:r>
            <a:r>
              <a:rPr lang="de-DE" sz="1200" kern="1200" dirty="0" err="1">
                <a:solidFill>
                  <a:schemeClr val="tx1"/>
                </a:solidFill>
                <a:effectLst/>
                <a:latin typeface="+mn-lt"/>
                <a:ea typeface="+mn-ea"/>
                <a:cs typeface="+mn-cs"/>
              </a:rPr>
              <a:t>Bash</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Bourne</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again</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shell</a:t>
            </a:r>
            <a:r>
              <a:rPr lang="de-DE" sz="1200" kern="1200" dirty="0">
                <a:solidFill>
                  <a:schemeClr val="tx1"/>
                </a:solidFill>
                <a:effectLst/>
                <a:latin typeface="+mn-lt"/>
                <a:ea typeface="+mn-ea"/>
                <a:cs typeface="+mn-cs"/>
              </a:rPr>
              <a:t>) arbeiten. Diese ist die </a:t>
            </a:r>
            <a:r>
              <a:rPr lang="de-DE" sz="1200" kern="1200" dirty="0" err="1">
                <a:solidFill>
                  <a:schemeClr val="tx1"/>
                </a:solidFill>
                <a:effectLst/>
                <a:latin typeface="+mn-lt"/>
                <a:ea typeface="+mn-ea"/>
                <a:cs typeface="+mn-cs"/>
              </a:rPr>
              <a:t>Standardshell</a:t>
            </a:r>
            <a:r>
              <a:rPr lang="de-DE" sz="1200" kern="1200" dirty="0">
                <a:solidFill>
                  <a:schemeClr val="tx1"/>
                </a:solidFill>
                <a:effectLst/>
                <a:latin typeface="+mn-lt"/>
                <a:ea typeface="+mn-ea"/>
                <a:cs typeface="+mn-cs"/>
              </a:rPr>
              <a:t> auf Linux Systemen. Alle Shells stellen dem Benutzer eine Kommandozeile zur Verfügung, mit der Befehle eingegeben werden können, die direkt als Systemaufrufe an das Betriebssystem weitergeleitet werden.</a:t>
            </a:r>
          </a:p>
          <a:p>
            <a:r>
              <a:rPr lang="de-DE" sz="1200" kern="1200" dirty="0">
                <a:solidFill>
                  <a:schemeClr val="tx1"/>
                </a:solidFill>
                <a:effectLst/>
                <a:latin typeface="+mn-lt"/>
                <a:ea typeface="+mn-ea"/>
                <a:cs typeface="+mn-cs"/>
              </a:rPr>
              <a:t>Linux ist ein Multitasking-Betriebssystem: das heißt, es können mehrere Prozesse - so nennt man Programme, sobald sie in den Speicher geladen sind und laufen - gleichzeitig laufen. Das bedingt, dass das System die verfügbare Rechenzeit des Prozessors in kleine Zeitscheiben aufteilt (im Millisekunden Bereich), die dann den jeweiligen Prozessen zur Verfügung stehen. Diese Aufgabe übernimmt eine übergeordnete Instanz - der Scheduler. Dieser verwaltet die Zuteilung der Zeitscheiben an die verschiedenen Prozesse.</a:t>
            </a:r>
          </a:p>
          <a:p>
            <a:r>
              <a:rPr lang="de-DE" sz="1200" kern="1200" dirty="0">
                <a:solidFill>
                  <a:schemeClr val="tx1"/>
                </a:solidFill>
                <a:effectLst/>
                <a:latin typeface="+mn-lt"/>
                <a:ea typeface="+mn-ea"/>
                <a:cs typeface="+mn-cs"/>
              </a:rPr>
              <a:t>Daher kann kein Prozess die ganze Rechenleistung für sich beanspruchen und auch ein "hängender" Prozess kann nicht das ganze System lahmlegen.</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a:t>
            </a:fld>
            <a:endParaRPr lang="de-DE"/>
          </a:p>
        </p:txBody>
      </p:sp>
    </p:spTree>
    <p:extLst>
      <p:ext uri="{BB962C8B-B14F-4D97-AF65-F5344CB8AC3E}">
        <p14:creationId xmlns:p14="http://schemas.microsoft.com/office/powerpoint/2010/main" val="3648181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Linux ist auch ein Multiuser-System, das heißt, es können mehrere Benutzer an verschieden Terminals auf demselben Rechner arbeiten. Dazu ist es natürlich notwendig, dass jeder Benutzer eindeutig identifiziert ist. Die User (engl., Benutzer) werden zwar mit ihren Namen verwaltet, intern arbeitet ein Unix-System aber mit Usernummern. Jeder Benutzer hat also eine Nummer welche </a:t>
            </a:r>
            <a:r>
              <a:rPr lang="de-DE" sz="1200" kern="1200" dirty="0" err="1">
                <a:solidFill>
                  <a:schemeClr val="tx1"/>
                </a:solidFill>
                <a:effectLst/>
                <a:latin typeface="+mn-lt"/>
                <a:ea typeface="+mn-ea"/>
                <a:cs typeface="+mn-cs"/>
              </a:rPr>
              <a:t>UserID</a:t>
            </a:r>
            <a:r>
              <a:rPr lang="de-DE" sz="1200" kern="1200" dirty="0">
                <a:solidFill>
                  <a:schemeClr val="tx1"/>
                </a:solidFill>
                <a:effectLst/>
                <a:latin typeface="+mn-lt"/>
                <a:ea typeface="+mn-ea"/>
                <a:cs typeface="+mn-cs"/>
              </a:rPr>
              <a:t> oder kurz UID genannt wird. </a:t>
            </a:r>
          </a:p>
          <a:p>
            <a:r>
              <a:rPr lang="de-DE" sz="1200" kern="1200" dirty="0">
                <a:solidFill>
                  <a:schemeClr val="tx1"/>
                </a:solidFill>
                <a:effectLst/>
                <a:latin typeface="+mn-lt"/>
                <a:ea typeface="+mn-ea"/>
                <a:cs typeface="+mn-cs"/>
              </a:rPr>
              <a:t>Jeder Benutzer ist auch Mitglied mindestens einer Gruppe. Es kann beliebig viele Gruppen in einem System geben und auch sie haben intern Nummern (</a:t>
            </a:r>
            <a:r>
              <a:rPr lang="de-DE" sz="1200" kern="1200" dirty="0" err="1">
                <a:solidFill>
                  <a:schemeClr val="tx1"/>
                </a:solidFill>
                <a:effectLst/>
                <a:latin typeface="+mn-lt"/>
                <a:ea typeface="+mn-ea"/>
                <a:cs typeface="+mn-cs"/>
              </a:rPr>
              <a:t>GroupID</a:t>
            </a:r>
            <a:r>
              <a:rPr lang="de-DE" sz="1200" kern="1200" dirty="0">
                <a:solidFill>
                  <a:schemeClr val="tx1"/>
                </a:solidFill>
                <a:effectLst/>
                <a:latin typeface="+mn-lt"/>
                <a:ea typeface="+mn-ea"/>
                <a:cs typeface="+mn-cs"/>
              </a:rPr>
              <a:t> oder GID). Im Prinzip sind Gruppen nur eine Möglichkeit, noch detailliertere Einstellungsmöglichkeiten zu haben, wer was darf.</a:t>
            </a:r>
          </a:p>
          <a:p>
            <a:r>
              <a:rPr lang="de-DE" sz="1200" kern="1200" dirty="0">
                <a:solidFill>
                  <a:schemeClr val="tx1"/>
                </a:solidFill>
                <a:effectLst/>
                <a:latin typeface="+mn-lt"/>
                <a:ea typeface="+mn-ea"/>
                <a:cs typeface="+mn-cs"/>
              </a:rPr>
              <a:t>Eine spezielle Rolle hat der Benutzer mit der </a:t>
            </a:r>
            <a:r>
              <a:rPr lang="de-DE" sz="1200" kern="1200" dirty="0" err="1">
                <a:solidFill>
                  <a:schemeClr val="tx1"/>
                </a:solidFill>
                <a:effectLst/>
                <a:latin typeface="+mn-lt"/>
                <a:ea typeface="+mn-ea"/>
                <a:cs typeface="+mn-cs"/>
              </a:rPr>
              <a:t>UserID</a:t>
            </a:r>
            <a:r>
              <a:rPr lang="de-DE" sz="1200" kern="1200" dirty="0">
                <a:solidFill>
                  <a:schemeClr val="tx1"/>
                </a:solidFill>
                <a:effectLst/>
                <a:latin typeface="+mn-lt"/>
                <a:ea typeface="+mn-ea"/>
                <a:cs typeface="+mn-cs"/>
              </a:rPr>
              <a:t> 0 - er ist Root (engl., Wurzel). Root steht außerhalb aller Sicherheitseinrichtungen des Systems - kurz - er darf alles. Er kann mit einem Befehl das ganze System zerstören, er kann die Arbeit von Wochen und Monaten löschen usw. Aus diesem Grund meldet sich auch der Systemverwalter im Normalfall als normaler Benutzer an - zum Root-Benutzer wird er nur dann, wenn er Systemverwaltungsarbeiten abwickelt, die diese Identität benötigen.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6</a:t>
            </a:fld>
            <a:endParaRPr lang="de-DE"/>
          </a:p>
        </p:txBody>
      </p:sp>
    </p:spTree>
    <p:extLst>
      <p:ext uri="{BB962C8B-B14F-4D97-AF65-F5344CB8AC3E}">
        <p14:creationId xmlns:p14="http://schemas.microsoft.com/office/powerpoint/2010/main" val="2777921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Datei- und Verzeichnisnamen können bis zu 256 Zeichen lang sein. Dabei wird in jedem Fall zwischen Groß- und Kleinschreibung unterschieden. Die Dateinamen</a:t>
            </a:r>
          </a:p>
          <a:p>
            <a:r>
              <a:rPr lang="de-DE" sz="1200" i="1" kern="1200" dirty="0">
                <a:solidFill>
                  <a:schemeClr val="tx1"/>
                </a:solidFill>
                <a:effectLst/>
                <a:latin typeface="+mn-lt"/>
                <a:ea typeface="+mn-ea"/>
                <a:cs typeface="+mn-cs"/>
              </a:rPr>
              <a:t>DATEI </a:t>
            </a:r>
            <a:br>
              <a:rPr lang="de-DE" sz="1200" i="1" kern="1200" dirty="0">
                <a:solidFill>
                  <a:schemeClr val="tx1"/>
                </a:solidFill>
                <a:effectLst/>
                <a:latin typeface="+mn-lt"/>
                <a:ea typeface="+mn-ea"/>
                <a:cs typeface="+mn-cs"/>
              </a:rPr>
            </a:br>
            <a:r>
              <a:rPr lang="de-DE" sz="1200" i="1" kern="1200" dirty="0" err="1">
                <a:solidFill>
                  <a:schemeClr val="tx1"/>
                </a:solidFill>
                <a:effectLst/>
                <a:latin typeface="+mn-lt"/>
                <a:ea typeface="+mn-ea"/>
                <a:cs typeface="+mn-cs"/>
              </a:rPr>
              <a:t>datei</a:t>
            </a:r>
            <a:r>
              <a:rPr lang="de-DE" sz="1200" i="1" kern="1200" dirty="0">
                <a:solidFill>
                  <a:schemeClr val="tx1"/>
                </a:solidFill>
                <a:effectLst/>
                <a:latin typeface="+mn-lt"/>
                <a:ea typeface="+mn-ea"/>
                <a:cs typeface="+mn-cs"/>
              </a:rPr>
              <a:t> </a:t>
            </a:r>
            <a:br>
              <a:rPr lang="de-DE" sz="1200" i="1" kern="1200" dirty="0">
                <a:solidFill>
                  <a:schemeClr val="tx1"/>
                </a:solidFill>
                <a:effectLst/>
                <a:latin typeface="+mn-lt"/>
                <a:ea typeface="+mn-ea"/>
                <a:cs typeface="+mn-cs"/>
              </a:rPr>
            </a:br>
            <a:r>
              <a:rPr lang="de-DE" sz="1200" i="1" kern="1200" dirty="0">
                <a:solidFill>
                  <a:schemeClr val="tx1"/>
                </a:solidFill>
                <a:effectLst/>
                <a:latin typeface="+mn-lt"/>
                <a:ea typeface="+mn-ea"/>
                <a:cs typeface="+mn-cs"/>
              </a:rPr>
              <a:t>Datei</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bezeichnen drei unterschiedliche Dateien. Ein Dateiname darf beliebig viele Punkte enthalten, also zum Beispiel auch Datei.Teil.1.txt. Ein Punkt gilt als normales Zeichen in einem Dateinamen. Dateien, die mit Punkt beginnen, gelten als versteckt und werden normalerweise nicht angezeigt - zum Beispiel .</a:t>
            </a:r>
            <a:r>
              <a:rPr lang="de-DE" sz="1200" kern="1200" dirty="0" err="1">
                <a:solidFill>
                  <a:schemeClr val="tx1"/>
                </a:solidFill>
                <a:effectLst/>
                <a:latin typeface="+mn-lt"/>
                <a:ea typeface="+mn-ea"/>
                <a:cs typeface="+mn-cs"/>
              </a:rPr>
              <a:t>datei</a:t>
            </a:r>
            <a:r>
              <a:rPr lang="de-DE" sz="1200" kern="1200" dirty="0">
                <a:solidFill>
                  <a:schemeClr val="tx1"/>
                </a:solidFill>
                <a:effectLst/>
                <a:latin typeface="+mn-lt"/>
                <a:ea typeface="+mn-ea"/>
                <a:cs typeface="+mn-cs"/>
              </a:rPr>
              <a:t>. Das Zeichen zum Trennen von Verzeichnis- und Dateinamen ist der </a:t>
            </a:r>
            <a:r>
              <a:rPr lang="de-DE" sz="1200" kern="1200" dirty="0" err="1">
                <a:solidFill>
                  <a:schemeClr val="tx1"/>
                </a:solidFill>
                <a:effectLst/>
                <a:latin typeface="+mn-lt"/>
                <a:ea typeface="+mn-ea"/>
                <a:cs typeface="+mn-cs"/>
              </a:rPr>
              <a:t>Slash</a:t>
            </a:r>
            <a:r>
              <a:rPr lang="de-DE" sz="1200" kern="1200" dirty="0">
                <a:solidFill>
                  <a:schemeClr val="tx1"/>
                </a:solidFill>
                <a:effectLst/>
                <a:latin typeface="+mn-lt"/>
                <a:ea typeface="+mn-ea"/>
                <a:cs typeface="+mn-cs"/>
              </a:rPr>
              <a:t> ("/") statt dem </a:t>
            </a:r>
            <a:r>
              <a:rPr lang="de-DE" sz="1200" kern="1200" dirty="0" err="1">
                <a:solidFill>
                  <a:schemeClr val="tx1"/>
                </a:solidFill>
                <a:effectLst/>
                <a:latin typeface="+mn-lt"/>
                <a:ea typeface="+mn-ea"/>
                <a:cs typeface="+mn-cs"/>
              </a:rPr>
              <a:t>Backslash</a:t>
            </a:r>
            <a:r>
              <a:rPr lang="de-DE" sz="1200" kern="1200" dirty="0">
                <a:solidFill>
                  <a:schemeClr val="tx1"/>
                </a:solidFill>
                <a:effectLst/>
                <a:latin typeface="+mn-lt"/>
                <a:ea typeface="+mn-ea"/>
                <a:cs typeface="+mn-cs"/>
              </a:rPr>
              <a:t> ("\") bei Windows.</a:t>
            </a:r>
          </a:p>
        </p:txBody>
      </p:sp>
      <p:sp>
        <p:nvSpPr>
          <p:cNvPr id="4" name="Foliennummernplatzhalter 3"/>
          <p:cNvSpPr>
            <a:spLocks noGrp="1"/>
          </p:cNvSpPr>
          <p:nvPr>
            <p:ph type="sldNum" sz="quarter" idx="10"/>
          </p:nvPr>
        </p:nvSpPr>
        <p:spPr/>
        <p:txBody>
          <a:bodyPr/>
          <a:lstStyle/>
          <a:p>
            <a:fld id="{927DBD90-B360-417B-B4B3-F05A4AFC1996}" type="slidenum">
              <a:rPr lang="de-DE" smtClean="0"/>
              <a:pPr/>
              <a:t>7</a:t>
            </a:fld>
            <a:endParaRPr lang="de-DE"/>
          </a:p>
        </p:txBody>
      </p:sp>
    </p:spTree>
    <p:extLst>
      <p:ext uri="{BB962C8B-B14F-4D97-AF65-F5344CB8AC3E}">
        <p14:creationId xmlns:p14="http://schemas.microsoft.com/office/powerpoint/2010/main" val="4187919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Es gibt verschiedene Dateiarten: </a:t>
            </a:r>
          </a:p>
          <a:p>
            <a:r>
              <a:rPr lang="de-DE" sz="1200" kern="1200" dirty="0">
                <a:solidFill>
                  <a:schemeClr val="tx1"/>
                </a:solidFill>
                <a:effectLst/>
                <a:latin typeface="+mn-lt"/>
                <a:ea typeface="+mn-ea"/>
                <a:cs typeface="+mn-cs"/>
              </a:rPr>
              <a:t>(in Klammer die offizielle Darstellung, wie sie symbolisiert werden)</a:t>
            </a:r>
          </a:p>
          <a:p>
            <a:r>
              <a:rPr lang="de-DE" sz="1200" i="1" kern="1200" dirty="0">
                <a:solidFill>
                  <a:schemeClr val="tx1"/>
                </a:solidFill>
                <a:effectLst/>
                <a:latin typeface="+mn-lt"/>
                <a:ea typeface="+mn-ea"/>
                <a:cs typeface="+mn-cs"/>
              </a:rPr>
              <a:t>Normale Dateien (-)</a:t>
            </a:r>
            <a:br>
              <a:rPr lang="de-DE" sz="1200" i="1" kern="1200" dirty="0">
                <a:solidFill>
                  <a:schemeClr val="tx1"/>
                </a:solidFill>
                <a:effectLst/>
                <a:latin typeface="+mn-lt"/>
                <a:ea typeface="+mn-ea"/>
                <a:cs typeface="+mn-cs"/>
              </a:rPr>
            </a:br>
            <a:r>
              <a:rPr lang="de-DE" sz="1200" i="1" kern="1200" dirty="0">
                <a:solidFill>
                  <a:schemeClr val="tx1"/>
                </a:solidFill>
                <a:effectLst/>
                <a:latin typeface="+mn-lt"/>
                <a:ea typeface="+mn-ea"/>
                <a:cs typeface="+mn-cs"/>
              </a:rPr>
              <a:t>Verzeichnisse (d)</a:t>
            </a:r>
            <a:br>
              <a:rPr lang="de-DE" sz="1200" i="1" kern="1200" dirty="0">
                <a:solidFill>
                  <a:schemeClr val="tx1"/>
                </a:solidFill>
                <a:effectLst/>
                <a:latin typeface="+mn-lt"/>
                <a:ea typeface="+mn-ea"/>
                <a:cs typeface="+mn-cs"/>
              </a:rPr>
            </a:br>
            <a:r>
              <a:rPr lang="de-DE" sz="1200" i="1" kern="1200" dirty="0">
                <a:solidFill>
                  <a:schemeClr val="tx1"/>
                </a:solidFill>
                <a:effectLst/>
                <a:latin typeface="+mn-lt"/>
                <a:ea typeface="+mn-ea"/>
                <a:cs typeface="+mn-cs"/>
              </a:rPr>
              <a:t>Symbolische Links (l)</a:t>
            </a:r>
            <a:br>
              <a:rPr lang="de-DE" sz="1200" i="1" kern="1200" dirty="0">
                <a:solidFill>
                  <a:schemeClr val="tx1"/>
                </a:solidFill>
                <a:effectLst/>
                <a:latin typeface="+mn-lt"/>
                <a:ea typeface="+mn-ea"/>
                <a:cs typeface="+mn-cs"/>
              </a:rPr>
            </a:br>
            <a:r>
              <a:rPr lang="de-DE" sz="1200" i="1" kern="1200" dirty="0">
                <a:solidFill>
                  <a:schemeClr val="tx1"/>
                </a:solidFill>
                <a:effectLst/>
                <a:latin typeface="+mn-lt"/>
                <a:ea typeface="+mn-ea"/>
                <a:cs typeface="+mn-cs"/>
              </a:rPr>
              <a:t>Blockorientierte Geräte (b)</a:t>
            </a:r>
            <a:br>
              <a:rPr lang="de-DE" sz="1200" i="1" kern="1200" dirty="0">
                <a:solidFill>
                  <a:schemeClr val="tx1"/>
                </a:solidFill>
                <a:effectLst/>
                <a:latin typeface="+mn-lt"/>
                <a:ea typeface="+mn-ea"/>
                <a:cs typeface="+mn-cs"/>
              </a:rPr>
            </a:br>
            <a:r>
              <a:rPr lang="de-DE" sz="1200" i="1" kern="1200" dirty="0">
                <a:solidFill>
                  <a:schemeClr val="tx1"/>
                </a:solidFill>
                <a:effectLst/>
                <a:latin typeface="+mn-lt"/>
                <a:ea typeface="+mn-ea"/>
                <a:cs typeface="+mn-cs"/>
              </a:rPr>
              <a:t>Zeichenorientierte Geräte (c)</a:t>
            </a:r>
            <a:br>
              <a:rPr lang="de-DE" sz="1200" i="1" kern="1200" dirty="0">
                <a:solidFill>
                  <a:schemeClr val="tx1"/>
                </a:solidFill>
                <a:effectLst/>
                <a:latin typeface="+mn-lt"/>
                <a:ea typeface="+mn-ea"/>
                <a:cs typeface="+mn-cs"/>
              </a:rPr>
            </a:br>
            <a:r>
              <a:rPr lang="de-DE" sz="1200" i="1" kern="1200" dirty="0" err="1">
                <a:solidFill>
                  <a:schemeClr val="tx1"/>
                </a:solidFill>
                <a:effectLst/>
                <a:latin typeface="+mn-lt"/>
                <a:ea typeface="+mn-ea"/>
                <a:cs typeface="+mn-cs"/>
              </a:rPr>
              <a:t>Named</a:t>
            </a:r>
            <a:r>
              <a:rPr lang="de-DE" sz="1200" i="1" kern="1200" dirty="0">
                <a:solidFill>
                  <a:schemeClr val="tx1"/>
                </a:solidFill>
                <a:effectLst/>
                <a:latin typeface="+mn-lt"/>
                <a:ea typeface="+mn-ea"/>
                <a:cs typeface="+mn-cs"/>
              </a:rPr>
              <a:t> Pipes (p)</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Wir sehen hier schon, dass auch Verzeichnisse bloß eine bestimmte </a:t>
            </a:r>
            <a:r>
              <a:rPr lang="de-DE" sz="1200" kern="1200" dirty="0" err="1">
                <a:solidFill>
                  <a:schemeClr val="tx1"/>
                </a:solidFill>
                <a:effectLst/>
                <a:latin typeface="+mn-lt"/>
                <a:ea typeface="+mn-ea"/>
                <a:cs typeface="+mn-cs"/>
              </a:rPr>
              <a:t>Dateiart</a:t>
            </a:r>
            <a:r>
              <a:rPr lang="de-DE" sz="1200" kern="1200" dirty="0">
                <a:solidFill>
                  <a:schemeClr val="tx1"/>
                </a:solidFill>
                <a:effectLst/>
                <a:latin typeface="+mn-lt"/>
                <a:ea typeface="+mn-ea"/>
                <a:cs typeface="+mn-cs"/>
              </a:rPr>
              <a:t> sind. Eine spezielle nämlich, in der andere Dateien aufgelistet sind. Mit einem Dateibrowser (von Windows kennen wir "Explorer", bei Apple den "Finder") sehen wir uns immer nur genau diese Verzeichnisse an, sofern wir nicht mittels verschiedener </a:t>
            </a:r>
            <a:r>
              <a:rPr lang="de-DE" sz="1200" kern="1200" dirty="0" err="1">
                <a:solidFill>
                  <a:schemeClr val="tx1"/>
                </a:solidFill>
                <a:effectLst/>
                <a:latin typeface="+mn-lt"/>
                <a:ea typeface="+mn-ea"/>
                <a:cs typeface="+mn-cs"/>
              </a:rPr>
              <a:t>Plugins</a:t>
            </a:r>
            <a:r>
              <a:rPr lang="de-DE" sz="1200" kern="1200" dirty="0">
                <a:solidFill>
                  <a:schemeClr val="tx1"/>
                </a:solidFill>
                <a:effectLst/>
                <a:latin typeface="+mn-lt"/>
                <a:ea typeface="+mn-ea"/>
                <a:cs typeface="+mn-cs"/>
              </a:rPr>
              <a:t> die Dateien selbst auswerten und Textdokumente, Bilder anzeigen oder Videos und Musik wiedergeben.</a:t>
            </a:r>
          </a:p>
          <a:p>
            <a:r>
              <a:rPr lang="de-DE" sz="1200" kern="1200" dirty="0">
                <a:solidFill>
                  <a:schemeClr val="tx1"/>
                </a:solidFill>
                <a:effectLst/>
                <a:latin typeface="+mn-lt"/>
                <a:ea typeface="+mn-ea"/>
                <a:cs typeface="+mn-cs"/>
              </a:rPr>
              <a:t>In einem Unix-Dateisystem hat jede einzelne Datei jeweils einen Eigentümer und eine Gruppenzugehörigkeit. Neben diesen beiden Angaben besitzt jede Datei noch einen Satz Attribute, die bestimmen, wer die Datei wie benutzen darf. Diese Attribute werden dargestellt als "</a:t>
            </a:r>
            <a:r>
              <a:rPr lang="de-DE" sz="1200" kern="1200" dirty="0" err="1">
                <a:solidFill>
                  <a:schemeClr val="tx1"/>
                </a:solidFill>
                <a:effectLst/>
                <a:latin typeface="+mn-lt"/>
                <a:ea typeface="+mn-ea"/>
                <a:cs typeface="+mn-cs"/>
              </a:rPr>
              <a:t>rwx</a:t>
            </a:r>
            <a:r>
              <a:rPr lang="de-DE" sz="1200" kern="1200" dirty="0">
                <a:solidFill>
                  <a:schemeClr val="tx1"/>
                </a:solidFill>
                <a:effectLst/>
                <a:latin typeface="+mn-lt"/>
                <a:ea typeface="+mn-ea"/>
                <a:cs typeface="+mn-cs"/>
              </a:rPr>
              <a:t>". Dabei steht r für lesen (</a:t>
            </a:r>
            <a:r>
              <a:rPr lang="de-DE" sz="1200" kern="1200" dirty="0" err="1">
                <a:solidFill>
                  <a:schemeClr val="tx1"/>
                </a:solidFill>
                <a:effectLst/>
                <a:latin typeface="+mn-lt"/>
                <a:ea typeface="+mn-ea"/>
                <a:cs typeface="+mn-cs"/>
              </a:rPr>
              <a:t>read</a:t>
            </a:r>
            <a:r>
              <a:rPr lang="de-DE" sz="1200" kern="1200" dirty="0">
                <a:solidFill>
                  <a:schemeClr val="tx1"/>
                </a:solidFill>
                <a:effectLst/>
                <a:latin typeface="+mn-lt"/>
                <a:ea typeface="+mn-ea"/>
                <a:cs typeface="+mn-cs"/>
              </a:rPr>
              <a:t>), w für schreiben (</a:t>
            </a:r>
            <a:r>
              <a:rPr lang="de-DE" sz="1200" kern="1200" dirty="0" err="1">
                <a:solidFill>
                  <a:schemeClr val="tx1"/>
                </a:solidFill>
                <a:effectLst/>
                <a:latin typeface="+mn-lt"/>
                <a:ea typeface="+mn-ea"/>
                <a:cs typeface="+mn-cs"/>
              </a:rPr>
              <a:t>write</a:t>
            </a:r>
            <a:r>
              <a:rPr lang="de-DE" sz="1200" kern="1200" dirty="0">
                <a:solidFill>
                  <a:schemeClr val="tx1"/>
                </a:solidFill>
                <a:effectLst/>
                <a:latin typeface="+mn-lt"/>
                <a:ea typeface="+mn-ea"/>
                <a:cs typeface="+mn-cs"/>
              </a:rPr>
              <a:t>) und x für ausführen (</a:t>
            </a:r>
            <a:r>
              <a:rPr lang="de-DE" sz="1200" kern="1200" dirty="0" err="1">
                <a:solidFill>
                  <a:schemeClr val="tx1"/>
                </a:solidFill>
                <a:effectLst/>
                <a:latin typeface="+mn-lt"/>
                <a:ea typeface="+mn-ea"/>
                <a:cs typeface="+mn-cs"/>
              </a:rPr>
              <a:t>execute</a:t>
            </a:r>
            <a:r>
              <a:rPr lang="de-DE" sz="1200" kern="1200" dirty="0">
                <a:solidFill>
                  <a:schemeClr val="tx1"/>
                </a:solidFill>
                <a:effectLst/>
                <a:latin typeface="+mn-lt"/>
                <a:ea typeface="+mn-ea"/>
                <a:cs typeface="+mn-cs"/>
              </a:rPr>
              <a:t>).</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8</a:t>
            </a:fld>
            <a:endParaRPr lang="de-DE"/>
          </a:p>
        </p:txBody>
      </p:sp>
    </p:spTree>
    <p:extLst>
      <p:ext uri="{BB962C8B-B14F-4D97-AF65-F5344CB8AC3E}">
        <p14:creationId xmlns:p14="http://schemas.microsoft.com/office/powerpoint/2010/main" val="305412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Linux hat nur einen Dateibaum. Eine Partition (bzw. ein Laufwerk) ist also die sogenannte </a:t>
            </a:r>
            <a:r>
              <a:rPr lang="de-DE" sz="1200" kern="1200" dirty="0" err="1">
                <a:solidFill>
                  <a:schemeClr val="tx1"/>
                </a:solidFill>
                <a:effectLst/>
                <a:latin typeface="+mn-lt"/>
                <a:ea typeface="+mn-ea"/>
                <a:cs typeface="+mn-cs"/>
              </a:rPr>
              <a:t>root</a:t>
            </a:r>
            <a:r>
              <a:rPr lang="de-DE" sz="1200" kern="1200" dirty="0">
                <a:solidFill>
                  <a:schemeClr val="tx1"/>
                </a:solidFill>
                <a:effectLst/>
                <a:latin typeface="+mn-lt"/>
                <a:ea typeface="+mn-ea"/>
                <a:cs typeface="+mn-cs"/>
              </a:rPr>
              <a:t>-partition (Wurzelpartition). Alle anderen Partitionen und Laufwerke (auch CD-Laufwerk, USB-Stick, externe Festplatte) werden an beliebigen Stellen in den Wurzeldateibaum "montiert" (</a:t>
            </a:r>
            <a:r>
              <a:rPr lang="de-DE" sz="1200" kern="1200" dirty="0" err="1">
                <a:solidFill>
                  <a:schemeClr val="tx1"/>
                </a:solidFill>
                <a:effectLst/>
                <a:latin typeface="+mn-lt"/>
                <a:ea typeface="+mn-ea"/>
                <a:cs typeface="+mn-cs"/>
              </a:rPr>
              <a:t>mounted</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In diesem Wurzelverzeichnis darf neben den Verzeichnissen nur eine einzige normale Datei liegen, nämlich der Kernel. Aber auch dies ist auf modernen Systemen nicht mehr der Fall, da der Kernel in das Verzeichnis /</a:t>
            </a:r>
            <a:r>
              <a:rPr lang="de-DE" sz="1200" kern="1200" dirty="0" err="1">
                <a:solidFill>
                  <a:schemeClr val="tx1"/>
                </a:solidFill>
                <a:effectLst/>
                <a:latin typeface="+mn-lt"/>
                <a:ea typeface="+mn-ea"/>
                <a:cs typeface="+mn-cs"/>
              </a:rPr>
              <a:t>boot</a:t>
            </a:r>
            <a:r>
              <a:rPr lang="de-DE" sz="1200" kern="1200" dirty="0">
                <a:solidFill>
                  <a:schemeClr val="tx1"/>
                </a:solidFill>
                <a:effectLst/>
                <a:latin typeface="+mn-lt"/>
                <a:ea typeface="+mn-ea"/>
                <a:cs typeface="+mn-cs"/>
              </a:rPr>
              <a:t> ausgelagert ist. Im Wurzelverzeichnis befindet sich stattdessen ein symbolischer Link auf den Kernel.</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9</a:t>
            </a:fld>
            <a:endParaRPr lang="de-DE"/>
          </a:p>
        </p:txBody>
      </p:sp>
    </p:spTree>
    <p:extLst>
      <p:ext uri="{BB962C8B-B14F-4D97-AF65-F5344CB8AC3E}">
        <p14:creationId xmlns:p14="http://schemas.microsoft.com/office/powerpoint/2010/main" val="4178236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832502" y="1147513"/>
            <a:ext cx="10521297" cy="2387600"/>
          </a:xfrm>
        </p:spPr>
        <p:txBody>
          <a:bodyPr anchor="b"/>
          <a:lstStyle>
            <a:lvl1pPr algn="l">
              <a:defRPr lang="de-DE" dirty="0">
                <a:solidFill>
                  <a:schemeClr val="bg1"/>
                </a:solidFill>
              </a:defRPr>
            </a:lvl1pPr>
          </a:lstStyle>
          <a:p>
            <a:r>
              <a:rPr lang="de-DE"/>
              <a:t>Titelmasterformat durch Klicken bearbeiten</a:t>
            </a:r>
            <a:endParaRPr lang="de-DE" dirty="0"/>
          </a:p>
        </p:txBody>
      </p:sp>
      <p:sp>
        <p:nvSpPr>
          <p:cNvPr id="3" name="Untertitel 2"/>
          <p:cNvSpPr>
            <a:spLocks noGrp="1"/>
          </p:cNvSpPr>
          <p:nvPr>
            <p:ph type="subTitle" idx="1"/>
          </p:nvPr>
        </p:nvSpPr>
        <p:spPr>
          <a:xfrm>
            <a:off x="832503" y="3602038"/>
            <a:ext cx="10521296" cy="65972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de-DE" dirty="0"/>
          </a:p>
        </p:txBody>
      </p:sp>
      <p:sp>
        <p:nvSpPr>
          <p:cNvPr id="4" name="Datumsplatzhalter 3"/>
          <p:cNvSpPr>
            <a:spLocks noGrp="1"/>
          </p:cNvSpPr>
          <p:nvPr>
            <p:ph type="dt" sz="half" idx="10"/>
          </p:nvPr>
        </p:nvSpPr>
        <p:spPr/>
        <p:txBody>
          <a:bodyPr/>
          <a:lstStyle/>
          <a:p>
            <a:fld id="{CFEA6AA4-0991-42E1-BC63-6F4AD90EC29E}" type="datetime1">
              <a:rPr lang="de-DE" smtClean="0"/>
              <a:t>18.02.2020</a:t>
            </a:fld>
            <a:endParaRPr lang="de-DE"/>
          </a:p>
        </p:txBody>
      </p:sp>
      <p:sp>
        <p:nvSpPr>
          <p:cNvPr id="5" name="Fußzeilenplatzhalter 4"/>
          <p:cNvSpPr>
            <a:spLocks noGrp="1"/>
          </p:cNvSpPr>
          <p:nvPr>
            <p:ph type="ftr" sz="quarter" idx="11"/>
          </p:nvPr>
        </p:nvSpPr>
        <p:spPr/>
        <p:txBody>
          <a:bodyPr/>
          <a:lstStyle/>
          <a:p>
            <a:r>
              <a:rPr lang="de-DE"/>
              <a:t>Linux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109619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rag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Fragen</a:t>
            </a:r>
          </a:p>
        </p:txBody>
      </p:sp>
      <p:sp>
        <p:nvSpPr>
          <p:cNvPr id="4" name="Datumsplatzhalter 3"/>
          <p:cNvSpPr>
            <a:spLocks noGrp="1"/>
          </p:cNvSpPr>
          <p:nvPr>
            <p:ph type="dt" sz="half" idx="10"/>
          </p:nvPr>
        </p:nvSpPr>
        <p:spPr/>
        <p:txBody>
          <a:bodyPr/>
          <a:lstStyle/>
          <a:p>
            <a:fld id="{24FEE064-20B6-4FDD-ABE2-6F47996CEAD6}" type="datetime1">
              <a:rPr lang="de-DE" smtClean="0"/>
              <a:t>18.02.2020</a:t>
            </a:fld>
            <a:endParaRPr lang="de-DE"/>
          </a:p>
        </p:txBody>
      </p:sp>
      <p:sp>
        <p:nvSpPr>
          <p:cNvPr id="5" name="Fußzeilenplatzhalter 4"/>
          <p:cNvSpPr>
            <a:spLocks noGrp="1"/>
          </p:cNvSpPr>
          <p:nvPr>
            <p:ph type="ftr" sz="quarter" idx="11"/>
          </p:nvPr>
        </p:nvSpPr>
        <p:spPr/>
        <p:txBody>
          <a:bodyPr/>
          <a:lstStyle/>
          <a:p>
            <a:r>
              <a:rPr lang="de-DE"/>
              <a:t>Linux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8" name="Grafik 7"/>
          <p:cNvPicPr>
            <a:picLocks noChangeAspect="1"/>
          </p:cNvPicPr>
          <p:nvPr userDrawn="1"/>
        </p:nvPicPr>
        <p:blipFill>
          <a:blip r:embed="rId2"/>
          <a:stretch>
            <a:fillRect/>
          </a:stretch>
        </p:blipFill>
        <p:spPr>
          <a:xfrm>
            <a:off x="5219625" y="3047710"/>
            <a:ext cx="1752751" cy="1829964"/>
          </a:xfrm>
          <a:prstGeom prst="rect">
            <a:avLst/>
          </a:prstGeom>
        </p:spPr>
      </p:pic>
    </p:spTree>
    <p:extLst>
      <p:ext uri="{BB962C8B-B14F-4D97-AF65-F5344CB8AC3E}">
        <p14:creationId xmlns:p14="http://schemas.microsoft.com/office/powerpoint/2010/main" val="856851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240E1E18-93F5-4B2E-AEF7-8E48263EBED4}" type="datetime1">
              <a:rPr lang="de-DE" smtClean="0"/>
              <a:t>18.02.2020</a:t>
            </a:fld>
            <a:endParaRPr lang="de-DE"/>
          </a:p>
        </p:txBody>
      </p:sp>
      <p:sp>
        <p:nvSpPr>
          <p:cNvPr id="5" name="Fußzeilenplatzhalter 4"/>
          <p:cNvSpPr>
            <a:spLocks noGrp="1"/>
          </p:cNvSpPr>
          <p:nvPr>
            <p:ph type="ftr" sz="quarter" idx="11"/>
          </p:nvPr>
        </p:nvSpPr>
        <p:spPr/>
        <p:txBody>
          <a:bodyPr/>
          <a:lstStyle/>
          <a:p>
            <a:r>
              <a:rPr lang="de-DE"/>
              <a:t>Linux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18394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Spal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4B4D8602-DAD7-4E23-BFB9-3455C7D4313C}" type="datetime1">
              <a:rPr lang="de-DE" smtClean="0"/>
              <a:t>18.02.2020</a:t>
            </a:fld>
            <a:endParaRPr lang="de-DE"/>
          </a:p>
        </p:txBody>
      </p:sp>
      <p:sp>
        <p:nvSpPr>
          <p:cNvPr id="6" name="Fußzeilenplatzhalter 5"/>
          <p:cNvSpPr>
            <a:spLocks noGrp="1"/>
          </p:cNvSpPr>
          <p:nvPr>
            <p:ph type="ftr" sz="quarter" idx="11"/>
          </p:nvPr>
        </p:nvSpPr>
        <p:spPr/>
        <p:txBody>
          <a:bodyPr/>
          <a:lstStyle/>
          <a:p>
            <a:r>
              <a:rPr lang="de-DE"/>
              <a:t>Linux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305351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E20B9D4E-815C-4111-ABBF-DEE1CACAE6AA}" type="datetime1">
              <a:rPr lang="de-DE" smtClean="0"/>
              <a:t>18.02.2020</a:t>
            </a:fld>
            <a:endParaRPr lang="de-DE"/>
          </a:p>
        </p:txBody>
      </p:sp>
      <p:sp>
        <p:nvSpPr>
          <p:cNvPr id="4" name="Fußzeilenplatzhalter 3"/>
          <p:cNvSpPr>
            <a:spLocks noGrp="1"/>
          </p:cNvSpPr>
          <p:nvPr>
            <p:ph type="ftr" sz="quarter" idx="11"/>
          </p:nvPr>
        </p:nvSpPr>
        <p:spPr/>
        <p:txBody>
          <a:bodyPr/>
          <a:lstStyle/>
          <a:p>
            <a:r>
              <a:rPr lang="de-DE"/>
              <a:t>Linux - Eine Einführung</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3351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126B79D-B5EC-4285-97EC-EF7496402533}" type="datetime1">
              <a:rPr lang="de-DE" smtClean="0"/>
              <a:t>18.02.2020</a:t>
            </a:fld>
            <a:endParaRPr lang="de-DE"/>
          </a:p>
        </p:txBody>
      </p:sp>
      <p:sp>
        <p:nvSpPr>
          <p:cNvPr id="3" name="Fußzeilenplatzhalter 2"/>
          <p:cNvSpPr>
            <a:spLocks noGrp="1"/>
          </p:cNvSpPr>
          <p:nvPr>
            <p:ph type="ftr" sz="quarter" idx="11"/>
          </p:nvPr>
        </p:nvSpPr>
        <p:spPr/>
        <p:txBody>
          <a:bodyPr/>
          <a:lstStyle/>
          <a:p>
            <a:r>
              <a:rPr lang="de-DE"/>
              <a:t>Linux - Eine Einführung</a:t>
            </a:r>
          </a:p>
        </p:txBody>
      </p:sp>
      <p:sp>
        <p:nvSpPr>
          <p:cNvPr id="4" name="Foliennummernplatzhalter 3"/>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204235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ndere Medi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Andere Medien</a:t>
            </a:r>
          </a:p>
        </p:txBody>
      </p:sp>
      <p:sp>
        <p:nvSpPr>
          <p:cNvPr id="3" name="Datumsplatzhalter 2"/>
          <p:cNvSpPr>
            <a:spLocks noGrp="1"/>
          </p:cNvSpPr>
          <p:nvPr>
            <p:ph type="dt" sz="half" idx="10"/>
          </p:nvPr>
        </p:nvSpPr>
        <p:spPr/>
        <p:txBody>
          <a:bodyPr/>
          <a:lstStyle/>
          <a:p>
            <a:fld id="{A64A84C6-4CEF-4075-AEBF-0B18FE64A257}" type="datetime1">
              <a:rPr lang="de-DE" smtClean="0"/>
              <a:t>18.02.2020</a:t>
            </a:fld>
            <a:endParaRPr lang="de-DE"/>
          </a:p>
        </p:txBody>
      </p:sp>
      <p:sp>
        <p:nvSpPr>
          <p:cNvPr id="4" name="Fußzeilenplatzhalter 3"/>
          <p:cNvSpPr>
            <a:spLocks noGrp="1"/>
          </p:cNvSpPr>
          <p:nvPr>
            <p:ph type="ftr" sz="quarter" idx="11"/>
          </p:nvPr>
        </p:nvSpPr>
        <p:spPr/>
        <p:txBody>
          <a:bodyPr/>
          <a:lstStyle/>
          <a:p>
            <a:r>
              <a:rPr lang="de-DE"/>
              <a:t>Linux - Eine Einführung</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6" name="Grafik 5"/>
          <p:cNvPicPr>
            <a:picLocks noChangeAspect="1"/>
          </p:cNvPicPr>
          <p:nvPr userDrawn="1"/>
        </p:nvPicPr>
        <p:blipFill>
          <a:blip r:embed="rId2"/>
          <a:stretch>
            <a:fillRect/>
          </a:stretch>
        </p:blipFill>
        <p:spPr>
          <a:xfrm>
            <a:off x="5055197" y="2190750"/>
            <a:ext cx="2081606" cy="3624866"/>
          </a:xfrm>
          <a:prstGeom prst="rect">
            <a:avLst/>
          </a:prstGeom>
        </p:spPr>
      </p:pic>
    </p:spTree>
    <p:extLst>
      <p:ext uri="{BB962C8B-B14F-4D97-AF65-F5344CB8AC3E}">
        <p14:creationId xmlns:p14="http://schemas.microsoft.com/office/powerpoint/2010/main" val="1589306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Paus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Pause</a:t>
            </a:r>
          </a:p>
        </p:txBody>
      </p:sp>
      <p:sp>
        <p:nvSpPr>
          <p:cNvPr id="3" name="Datumsplatzhalter 2"/>
          <p:cNvSpPr>
            <a:spLocks noGrp="1"/>
          </p:cNvSpPr>
          <p:nvPr>
            <p:ph type="dt" sz="half" idx="10"/>
          </p:nvPr>
        </p:nvSpPr>
        <p:spPr/>
        <p:txBody>
          <a:bodyPr/>
          <a:lstStyle/>
          <a:p>
            <a:fld id="{2285572B-36BB-4553-90AA-CD595DED4796}" type="datetime1">
              <a:rPr lang="de-DE" smtClean="0"/>
              <a:t>18.02.2020</a:t>
            </a:fld>
            <a:endParaRPr lang="de-DE"/>
          </a:p>
        </p:txBody>
      </p:sp>
      <p:sp>
        <p:nvSpPr>
          <p:cNvPr id="4" name="Fußzeilenplatzhalter 3"/>
          <p:cNvSpPr>
            <a:spLocks noGrp="1"/>
          </p:cNvSpPr>
          <p:nvPr>
            <p:ph type="ftr" sz="quarter" idx="11"/>
          </p:nvPr>
        </p:nvSpPr>
        <p:spPr/>
        <p:txBody>
          <a:bodyPr/>
          <a:lstStyle/>
          <a:p>
            <a:r>
              <a:rPr lang="de-DE"/>
              <a:t>Linux - Eine Einführung</a:t>
            </a:r>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5134806" y="2914650"/>
            <a:ext cx="1922388" cy="2210213"/>
          </a:xfrm>
          <a:prstGeom prst="rect">
            <a:avLst/>
          </a:prstGeom>
        </p:spPr>
      </p:pic>
    </p:spTree>
    <p:extLst>
      <p:ext uri="{BB962C8B-B14F-4D97-AF65-F5344CB8AC3E}">
        <p14:creationId xmlns:p14="http://schemas.microsoft.com/office/powerpoint/2010/main" val="2960024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Agenda</a:t>
            </a:r>
          </a:p>
        </p:txBody>
      </p:sp>
      <p:sp>
        <p:nvSpPr>
          <p:cNvPr id="3" name="Inhaltsplatzhalter 2"/>
          <p:cNvSpPr>
            <a:spLocks noGrp="1"/>
          </p:cNvSpPr>
          <p:nvPr>
            <p:ph idx="1"/>
          </p:nvPr>
        </p:nvSpPr>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10"/>
          </p:nvPr>
        </p:nvSpPr>
        <p:spPr/>
        <p:txBody>
          <a:bodyPr/>
          <a:lstStyle/>
          <a:p>
            <a:fld id="{A722451B-EEB8-4260-8735-BD35732E0A47}" type="datetime1">
              <a:rPr lang="de-DE" smtClean="0"/>
              <a:t>18.02.2020</a:t>
            </a:fld>
            <a:endParaRPr lang="de-DE"/>
          </a:p>
        </p:txBody>
      </p:sp>
      <p:sp>
        <p:nvSpPr>
          <p:cNvPr id="5" name="Fußzeilenplatzhalter 4"/>
          <p:cNvSpPr>
            <a:spLocks noGrp="1"/>
          </p:cNvSpPr>
          <p:nvPr>
            <p:ph type="ftr" sz="quarter" idx="11"/>
          </p:nvPr>
        </p:nvSpPr>
        <p:spPr/>
        <p:txBody>
          <a:bodyPr/>
          <a:lstStyle/>
          <a:p>
            <a:r>
              <a:rPr lang="de-DE"/>
              <a:t>Linux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10835931" y="524389"/>
            <a:ext cx="1035738" cy="1007034"/>
          </a:xfrm>
          <a:prstGeom prst="rect">
            <a:avLst/>
          </a:prstGeom>
        </p:spPr>
      </p:pic>
    </p:spTree>
    <p:extLst>
      <p:ext uri="{BB962C8B-B14F-4D97-AF65-F5344CB8AC3E}">
        <p14:creationId xmlns:p14="http://schemas.microsoft.com/office/powerpoint/2010/main" val="1632993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Zusammenfassu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Zusammenfassung</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2D00F25A-6DE8-43FF-8796-5342096261B6}" type="datetime1">
              <a:rPr lang="de-DE" smtClean="0"/>
              <a:t>18.02.2020</a:t>
            </a:fld>
            <a:endParaRPr lang="de-DE"/>
          </a:p>
        </p:txBody>
      </p:sp>
      <p:sp>
        <p:nvSpPr>
          <p:cNvPr id="5" name="Fußzeilenplatzhalter 4"/>
          <p:cNvSpPr>
            <a:spLocks noGrp="1"/>
          </p:cNvSpPr>
          <p:nvPr>
            <p:ph type="ftr" sz="quarter" idx="11"/>
          </p:nvPr>
        </p:nvSpPr>
        <p:spPr/>
        <p:txBody>
          <a:bodyPr/>
          <a:lstStyle/>
          <a:p>
            <a:r>
              <a:rPr lang="de-DE"/>
              <a:t>Linux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11073012" y="503155"/>
            <a:ext cx="561575" cy="1049501"/>
          </a:xfrm>
          <a:prstGeom prst="rect">
            <a:avLst/>
          </a:prstGeom>
        </p:spPr>
      </p:pic>
    </p:spTree>
    <p:extLst>
      <p:ext uri="{BB962C8B-B14F-4D97-AF65-F5344CB8AC3E}">
        <p14:creationId xmlns:p14="http://schemas.microsoft.com/office/powerpoint/2010/main" val="35152865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image" Target="../media/image2.png"/><Relationship Id="rId5" Type="http://schemas.openxmlformats.org/officeDocument/2006/relationships/slideLayout" Target="../slideLayouts/slideLayout6.xml"/><Relationship Id="rId10"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Grafik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9524" y="5098244"/>
            <a:ext cx="2175971" cy="652219"/>
          </a:xfrm>
          <a:prstGeom prst="rect">
            <a:avLst/>
          </a:prstGeom>
        </p:spPr>
      </p:pic>
      <p:sp>
        <p:nvSpPr>
          <p:cNvPr id="10" name="Rectangle 16"/>
          <p:cNvSpPr/>
          <p:nvPr userDrawn="1"/>
        </p:nvSpPr>
        <p:spPr>
          <a:xfrm>
            <a:off x="0" y="0"/>
            <a:ext cx="12192000" cy="3167743"/>
          </a:xfrm>
          <a:prstGeom prst="rect">
            <a:avLst/>
          </a:prstGeom>
          <a:gradFill>
            <a:gsLst>
              <a:gs pos="22000">
                <a:srgbClr val="93B5D3"/>
              </a:gs>
              <a:gs pos="6000">
                <a:srgbClr val="B2CAE0"/>
              </a:gs>
              <a:gs pos="96000">
                <a:srgbClr val="055397">
                  <a:lumMod val="100000"/>
                </a:srgbClr>
              </a:gs>
              <a:gs pos="97000">
                <a:srgbClr val="055397">
                  <a:lumMod val="10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p:cNvSpPr/>
          <p:nvPr userDrawn="1"/>
        </p:nvSpPr>
        <p:spPr>
          <a:xfrm>
            <a:off x="0" y="3167743"/>
            <a:ext cx="12192000" cy="1094015"/>
          </a:xfrm>
          <a:prstGeom prst="rect">
            <a:avLst/>
          </a:prstGeom>
          <a:solidFill>
            <a:srgbClr val="0553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6"/>
          <p:cNvCxnSpPr/>
          <p:nvPr userDrawn="1"/>
        </p:nvCxnSpPr>
        <p:spPr>
          <a:xfrm>
            <a:off x="0" y="4261758"/>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2436133"/>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882F305B-FDA3-4472-8230-F3BD13619FC2}" type="datetime1">
              <a:rPr lang="de-DE" smtClean="0"/>
              <a:t>18.02.2020</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r>
              <a:rPr lang="de-DE"/>
              <a:t>Linux - Eine Einführung</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A1F27E2-D58A-4028-9FF2-B12D897F257E}" type="slidenum">
              <a:rPr lang="de-DE" smtClean="0"/>
              <a:pPr/>
              <a:t>‹Nr.›</a:t>
            </a:fld>
            <a:endParaRPr lang="de-DE"/>
          </a:p>
        </p:txBody>
      </p:sp>
      <p:cxnSp>
        <p:nvCxnSpPr>
          <p:cNvPr id="9" name="Straight Connector 6"/>
          <p:cNvCxnSpPr/>
          <p:nvPr userDrawn="1"/>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566165"/>
      </p:ext>
    </p:extLst>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2016797"/>
            <a:ext cx="10515600" cy="4160165"/>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5C544C3A-D5CB-4D44-A6E2-71AF6B3FA83D}" type="datetime1">
              <a:rPr lang="de-DE" smtClean="0"/>
              <a:t>18.02.2020</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r>
              <a:rPr lang="de-DE"/>
              <a:t>Linux - Eine Einführung</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A1F27E2-D58A-4028-9FF2-B12D897F257E}" type="slidenum">
              <a:rPr lang="de-DE" smtClean="0"/>
              <a:pPr/>
              <a:t>‹Nr.›</a:t>
            </a:fld>
            <a:endParaRPr lang="de-DE"/>
          </a:p>
        </p:txBody>
      </p:sp>
      <p:cxnSp>
        <p:nvCxnSpPr>
          <p:cNvPr id="7" name="Straight Connector 6"/>
          <p:cNvCxnSpPr/>
          <p:nvPr userDrawn="1"/>
        </p:nvCxnSpPr>
        <p:spPr>
          <a:xfrm>
            <a:off x="0" y="1756949"/>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userDrawn="1"/>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userDrawn="1"/>
        </p:nvGrpSpPr>
        <p:grpSpPr>
          <a:xfrm>
            <a:off x="11460199" y="6030240"/>
            <a:ext cx="731801" cy="652219"/>
            <a:chOff x="11460199" y="6030240"/>
            <a:chExt cx="731801" cy="652219"/>
          </a:xfrm>
        </p:grpSpPr>
        <p:pic>
          <p:nvPicPr>
            <p:cNvPr id="10" name="Grafik 9"/>
            <p:cNvPicPr>
              <a:picLocks noChangeAspect="1"/>
            </p:cNvPicPr>
            <p:nvPr userDrawn="1"/>
          </p:nvPicPr>
          <p:blipFill rotWithShape="1">
            <a:blip r:embed="rId11"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8" name="Rechteck 7"/>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443618816"/>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5" r:id="rId5"/>
    <p:sldLayoutId id="2147483666" r:id="rId6"/>
    <p:sldLayoutId id="2147483662" r:id="rId7"/>
    <p:sldLayoutId id="2147483663" r:id="rId8"/>
    <p:sldLayoutId id="2147483664" r:id="rId9"/>
  </p:sldLayoutIdLst>
  <p:hf hdr="0"/>
  <p:txStyles>
    <p:titleStyle>
      <a:lvl1pPr algn="l" defTabSz="914400" rtl="0" eaLnBrk="1" latinLnBrk="0" hangingPunct="1">
        <a:lnSpc>
          <a:spcPct val="90000"/>
        </a:lnSpc>
        <a:spcBef>
          <a:spcPct val="0"/>
        </a:spcBef>
        <a:buNone/>
        <a:defRPr sz="4400" kern="1200">
          <a:solidFill>
            <a:schemeClr val="tx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Linux</a:t>
            </a:r>
          </a:p>
        </p:txBody>
      </p:sp>
      <p:sp>
        <p:nvSpPr>
          <p:cNvPr id="3" name="Untertitel 2"/>
          <p:cNvSpPr>
            <a:spLocks noGrp="1"/>
          </p:cNvSpPr>
          <p:nvPr>
            <p:ph type="subTitle" idx="1"/>
          </p:nvPr>
        </p:nvSpPr>
        <p:spPr/>
        <p:txBody>
          <a:bodyPr/>
          <a:lstStyle/>
          <a:p>
            <a:r>
              <a:rPr lang="de-DE" dirty="0"/>
              <a:t>Eine Einführung</a:t>
            </a:r>
          </a:p>
        </p:txBody>
      </p:sp>
      <p:sp>
        <p:nvSpPr>
          <p:cNvPr id="4" name="Datumsplatzhalter 3"/>
          <p:cNvSpPr>
            <a:spLocks noGrp="1"/>
          </p:cNvSpPr>
          <p:nvPr>
            <p:ph type="dt" sz="half" idx="10"/>
          </p:nvPr>
        </p:nvSpPr>
        <p:spPr/>
        <p:txBody>
          <a:bodyPr/>
          <a:lstStyle/>
          <a:p>
            <a:fld id="{95971638-D81B-47C4-89CA-CC80CE3CA94E}" type="datetime1">
              <a:rPr lang="de-DE" smtClean="0"/>
              <a:t>18.02.2020</a:t>
            </a:fld>
            <a:endParaRPr lang="de-DE"/>
          </a:p>
        </p:txBody>
      </p:sp>
      <p:sp>
        <p:nvSpPr>
          <p:cNvPr id="5" name="Fußzeilenplatzhalter 4"/>
          <p:cNvSpPr>
            <a:spLocks noGrp="1"/>
          </p:cNvSpPr>
          <p:nvPr>
            <p:ph type="ftr" sz="quarter" idx="11"/>
          </p:nvPr>
        </p:nvSpPr>
        <p:spPr/>
        <p:txBody>
          <a:bodyPr/>
          <a:lstStyle/>
          <a:p>
            <a:r>
              <a:rPr lang="de-DE"/>
              <a:t>Linux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1</a:t>
            </a:fld>
            <a:endParaRPr lang="de-DE"/>
          </a:p>
        </p:txBody>
      </p:sp>
    </p:spTree>
    <p:extLst>
      <p:ext uri="{BB962C8B-B14F-4D97-AF65-F5344CB8AC3E}">
        <p14:creationId xmlns:p14="http://schemas.microsoft.com/office/powerpoint/2010/main" val="4002993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Verzeichnisstruktur</a:t>
            </a:r>
          </a:p>
        </p:txBody>
      </p:sp>
      <p:sp>
        <p:nvSpPr>
          <p:cNvPr id="9" name="Inhaltsplatzhalter 8"/>
          <p:cNvSpPr>
            <a:spLocks noGrp="1"/>
          </p:cNvSpPr>
          <p:nvPr>
            <p:ph idx="1"/>
          </p:nvPr>
        </p:nvSpPr>
        <p:spPr>
          <a:xfrm>
            <a:off x="838200" y="1825625"/>
            <a:ext cx="6636488" cy="4351338"/>
          </a:xfrm>
        </p:spPr>
        <p:txBody>
          <a:bodyPr/>
          <a:lstStyle/>
          <a:p>
            <a:r>
              <a:rPr lang="de-DE" dirty="0"/>
              <a:t>/bin: </a:t>
            </a:r>
            <a:r>
              <a:rPr lang="de-DE" dirty="0" err="1"/>
              <a:t>Binaries</a:t>
            </a:r>
            <a:r>
              <a:rPr lang="de-DE" dirty="0"/>
              <a:t> = Programme</a:t>
            </a:r>
          </a:p>
          <a:p>
            <a:r>
              <a:rPr lang="de-DE" dirty="0"/>
              <a:t>/</a:t>
            </a:r>
            <a:r>
              <a:rPr lang="de-DE" dirty="0" err="1"/>
              <a:t>lib</a:t>
            </a:r>
            <a:r>
              <a:rPr lang="de-DE" dirty="0"/>
              <a:t>: Bibliotheken</a:t>
            </a:r>
          </a:p>
        </p:txBody>
      </p:sp>
      <p:sp>
        <p:nvSpPr>
          <p:cNvPr id="5" name="Datumsplatzhalter 4"/>
          <p:cNvSpPr>
            <a:spLocks noGrp="1"/>
          </p:cNvSpPr>
          <p:nvPr>
            <p:ph type="dt" sz="half" idx="10"/>
          </p:nvPr>
        </p:nvSpPr>
        <p:spPr/>
        <p:txBody>
          <a:bodyPr/>
          <a:lstStyle/>
          <a:p>
            <a:fld id="{4B4D8602-DAD7-4E23-BFB9-3455C7D4313C}" type="datetime1">
              <a:rPr lang="de-DE" smtClean="0"/>
              <a:t>18.02.2020</a:t>
            </a:fld>
            <a:endParaRPr lang="de-DE"/>
          </a:p>
        </p:txBody>
      </p:sp>
      <p:sp>
        <p:nvSpPr>
          <p:cNvPr id="6" name="Fußzeilenplatzhalter 5"/>
          <p:cNvSpPr>
            <a:spLocks noGrp="1"/>
          </p:cNvSpPr>
          <p:nvPr>
            <p:ph type="ftr" sz="quarter" idx="11"/>
          </p:nvPr>
        </p:nvSpPr>
        <p:spPr/>
        <p:txBody>
          <a:bodyPr/>
          <a:lstStyle/>
          <a:p>
            <a:r>
              <a:rPr lang="de-DE"/>
              <a:t>Linux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10</a:t>
            </a:fld>
            <a:endParaRPr lang="de-DE"/>
          </a:p>
        </p:txBody>
      </p:sp>
      <p:pic>
        <p:nvPicPr>
          <p:cNvPr id="11" name="Grafik 10"/>
          <p:cNvPicPr>
            <a:picLocks noChangeAspect="1"/>
          </p:cNvPicPr>
          <p:nvPr/>
        </p:nvPicPr>
        <p:blipFill>
          <a:blip r:embed="rId3">
            <a:clrChange>
              <a:clrFrom>
                <a:srgbClr val="FFFFFF"/>
              </a:clrFrom>
              <a:clrTo>
                <a:srgbClr val="FFFFFF">
                  <a:alpha val="0"/>
                </a:srgbClr>
              </a:clrTo>
            </a:clrChange>
          </a:blip>
          <a:stretch>
            <a:fillRect/>
          </a:stretch>
        </p:blipFill>
        <p:spPr>
          <a:xfrm>
            <a:off x="4981629" y="1825625"/>
            <a:ext cx="7106357" cy="2807119"/>
          </a:xfrm>
          <a:prstGeom prst="rect">
            <a:avLst/>
          </a:prstGeom>
        </p:spPr>
      </p:pic>
      <p:sp>
        <p:nvSpPr>
          <p:cNvPr id="2" name="Rechteck 1"/>
          <p:cNvSpPr/>
          <p:nvPr/>
        </p:nvSpPr>
        <p:spPr>
          <a:xfrm>
            <a:off x="5204913" y="2573078"/>
            <a:ext cx="706790" cy="49698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p:cNvSpPr/>
          <p:nvPr/>
        </p:nvSpPr>
        <p:spPr>
          <a:xfrm>
            <a:off x="7761325" y="2568149"/>
            <a:ext cx="706790" cy="49698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05853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Verzeichnisstruktur</a:t>
            </a:r>
          </a:p>
        </p:txBody>
      </p:sp>
      <p:sp>
        <p:nvSpPr>
          <p:cNvPr id="9" name="Inhaltsplatzhalter 8"/>
          <p:cNvSpPr>
            <a:spLocks noGrp="1"/>
          </p:cNvSpPr>
          <p:nvPr>
            <p:ph idx="1"/>
          </p:nvPr>
        </p:nvSpPr>
        <p:spPr>
          <a:xfrm>
            <a:off x="838200" y="1825625"/>
            <a:ext cx="6636488" cy="4351338"/>
          </a:xfrm>
        </p:spPr>
        <p:txBody>
          <a:bodyPr/>
          <a:lstStyle/>
          <a:p>
            <a:r>
              <a:rPr lang="de-DE" dirty="0"/>
              <a:t>/</a:t>
            </a:r>
            <a:r>
              <a:rPr lang="de-DE" dirty="0" err="1"/>
              <a:t>root</a:t>
            </a:r>
            <a:r>
              <a:rPr lang="de-DE" dirty="0"/>
              <a:t>: Dateien von </a:t>
            </a:r>
            <a:r>
              <a:rPr lang="de-DE" dirty="0" err="1"/>
              <a:t>root</a:t>
            </a:r>
            <a:endParaRPr lang="de-DE" dirty="0"/>
          </a:p>
          <a:p>
            <a:r>
              <a:rPr lang="de-DE" dirty="0"/>
              <a:t>/</a:t>
            </a:r>
            <a:r>
              <a:rPr lang="de-DE" dirty="0" err="1"/>
              <a:t>home</a:t>
            </a:r>
            <a:r>
              <a:rPr lang="de-DE" dirty="0"/>
              <a:t>: Benutzerdateien</a:t>
            </a:r>
          </a:p>
          <a:p>
            <a:pPr lvl="1"/>
            <a:r>
              <a:rPr lang="de-DE" dirty="0"/>
              <a:t>auf anderen Partitionen</a:t>
            </a:r>
          </a:p>
        </p:txBody>
      </p:sp>
      <p:sp>
        <p:nvSpPr>
          <p:cNvPr id="5" name="Datumsplatzhalter 4"/>
          <p:cNvSpPr>
            <a:spLocks noGrp="1"/>
          </p:cNvSpPr>
          <p:nvPr>
            <p:ph type="dt" sz="half" idx="10"/>
          </p:nvPr>
        </p:nvSpPr>
        <p:spPr/>
        <p:txBody>
          <a:bodyPr/>
          <a:lstStyle/>
          <a:p>
            <a:fld id="{4B4D8602-DAD7-4E23-BFB9-3455C7D4313C}" type="datetime1">
              <a:rPr lang="de-DE" smtClean="0"/>
              <a:t>18.02.2020</a:t>
            </a:fld>
            <a:endParaRPr lang="de-DE"/>
          </a:p>
        </p:txBody>
      </p:sp>
      <p:sp>
        <p:nvSpPr>
          <p:cNvPr id="6" name="Fußzeilenplatzhalter 5"/>
          <p:cNvSpPr>
            <a:spLocks noGrp="1"/>
          </p:cNvSpPr>
          <p:nvPr>
            <p:ph type="ftr" sz="quarter" idx="11"/>
          </p:nvPr>
        </p:nvSpPr>
        <p:spPr/>
        <p:txBody>
          <a:bodyPr/>
          <a:lstStyle/>
          <a:p>
            <a:r>
              <a:rPr lang="de-DE"/>
              <a:t>Linux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11</a:t>
            </a:fld>
            <a:endParaRPr lang="de-DE"/>
          </a:p>
        </p:txBody>
      </p:sp>
      <p:pic>
        <p:nvPicPr>
          <p:cNvPr id="11" name="Grafik 10"/>
          <p:cNvPicPr>
            <a:picLocks noChangeAspect="1"/>
          </p:cNvPicPr>
          <p:nvPr/>
        </p:nvPicPr>
        <p:blipFill>
          <a:blip r:embed="rId3">
            <a:clrChange>
              <a:clrFrom>
                <a:srgbClr val="FFFFFF"/>
              </a:clrFrom>
              <a:clrTo>
                <a:srgbClr val="FFFFFF">
                  <a:alpha val="0"/>
                </a:srgbClr>
              </a:clrTo>
            </a:clrChange>
          </a:blip>
          <a:stretch>
            <a:fillRect/>
          </a:stretch>
        </p:blipFill>
        <p:spPr>
          <a:xfrm>
            <a:off x="4981629" y="1825625"/>
            <a:ext cx="7106357" cy="2807119"/>
          </a:xfrm>
          <a:prstGeom prst="rect">
            <a:avLst/>
          </a:prstGeom>
        </p:spPr>
      </p:pic>
      <p:sp>
        <p:nvSpPr>
          <p:cNvPr id="12" name="Rechteck 11"/>
          <p:cNvSpPr/>
          <p:nvPr/>
        </p:nvSpPr>
        <p:spPr>
          <a:xfrm>
            <a:off x="8367277" y="2573078"/>
            <a:ext cx="706790" cy="49698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reihandform 13"/>
          <p:cNvSpPr/>
          <p:nvPr/>
        </p:nvSpPr>
        <p:spPr>
          <a:xfrm>
            <a:off x="4904606" y="2579789"/>
            <a:ext cx="2655143" cy="1269197"/>
          </a:xfrm>
          <a:custGeom>
            <a:avLst/>
            <a:gdLst>
              <a:gd name="connsiteX0" fmla="*/ 1067630 w 2655143"/>
              <a:gd name="connsiteY0" fmla="*/ 0 h 1269197"/>
              <a:gd name="connsiteX1" fmla="*/ 1587512 w 2655143"/>
              <a:gd name="connsiteY1" fmla="*/ 0 h 1269197"/>
              <a:gd name="connsiteX2" fmla="*/ 1587512 w 2655143"/>
              <a:gd name="connsiteY2" fmla="*/ 748202 h 1269197"/>
              <a:gd name="connsiteX3" fmla="*/ 2655143 w 2655143"/>
              <a:gd name="connsiteY3" fmla="*/ 748202 h 1269197"/>
              <a:gd name="connsiteX4" fmla="*/ 2655143 w 2655143"/>
              <a:gd name="connsiteY4" fmla="*/ 1269197 h 1269197"/>
              <a:gd name="connsiteX5" fmla="*/ 0 w 2655143"/>
              <a:gd name="connsiteY5" fmla="*/ 1269197 h 1269197"/>
              <a:gd name="connsiteX6" fmla="*/ 0 w 2655143"/>
              <a:gd name="connsiteY6" fmla="*/ 748202 h 1269197"/>
              <a:gd name="connsiteX7" fmla="*/ 1067630 w 2655143"/>
              <a:gd name="connsiteY7" fmla="*/ 748202 h 126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55143" h="1269197">
                <a:moveTo>
                  <a:pt x="1067630" y="0"/>
                </a:moveTo>
                <a:lnTo>
                  <a:pt x="1587512" y="0"/>
                </a:lnTo>
                <a:lnTo>
                  <a:pt x="1587512" y="748202"/>
                </a:lnTo>
                <a:lnTo>
                  <a:pt x="2655143" y="748202"/>
                </a:lnTo>
                <a:lnTo>
                  <a:pt x="2655143" y="1269197"/>
                </a:lnTo>
                <a:lnTo>
                  <a:pt x="0" y="1269197"/>
                </a:lnTo>
                <a:lnTo>
                  <a:pt x="0" y="748202"/>
                </a:lnTo>
                <a:lnTo>
                  <a:pt x="1067630" y="748202"/>
                </a:lnTo>
                <a:close/>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037579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Verzeichnisstruktur</a:t>
            </a:r>
          </a:p>
        </p:txBody>
      </p:sp>
      <p:sp>
        <p:nvSpPr>
          <p:cNvPr id="9" name="Inhaltsplatzhalter 8"/>
          <p:cNvSpPr>
            <a:spLocks noGrp="1"/>
          </p:cNvSpPr>
          <p:nvPr>
            <p:ph idx="1"/>
          </p:nvPr>
        </p:nvSpPr>
        <p:spPr>
          <a:xfrm>
            <a:off x="838200" y="1825625"/>
            <a:ext cx="6636488" cy="4351338"/>
          </a:xfrm>
        </p:spPr>
        <p:txBody>
          <a:bodyPr/>
          <a:lstStyle/>
          <a:p>
            <a:r>
              <a:rPr lang="de-DE" dirty="0"/>
              <a:t>/</a:t>
            </a:r>
            <a:r>
              <a:rPr lang="de-DE" dirty="0" err="1"/>
              <a:t>boot</a:t>
            </a:r>
            <a:r>
              <a:rPr lang="de-DE" dirty="0"/>
              <a:t>: Kernel</a:t>
            </a:r>
          </a:p>
        </p:txBody>
      </p:sp>
      <p:sp>
        <p:nvSpPr>
          <p:cNvPr id="5" name="Datumsplatzhalter 4"/>
          <p:cNvSpPr>
            <a:spLocks noGrp="1"/>
          </p:cNvSpPr>
          <p:nvPr>
            <p:ph type="dt" sz="half" idx="10"/>
          </p:nvPr>
        </p:nvSpPr>
        <p:spPr/>
        <p:txBody>
          <a:bodyPr/>
          <a:lstStyle/>
          <a:p>
            <a:fld id="{4B4D8602-DAD7-4E23-BFB9-3455C7D4313C}" type="datetime1">
              <a:rPr lang="de-DE" smtClean="0"/>
              <a:t>18.02.2020</a:t>
            </a:fld>
            <a:endParaRPr lang="de-DE"/>
          </a:p>
        </p:txBody>
      </p:sp>
      <p:sp>
        <p:nvSpPr>
          <p:cNvPr id="6" name="Fußzeilenplatzhalter 5"/>
          <p:cNvSpPr>
            <a:spLocks noGrp="1"/>
          </p:cNvSpPr>
          <p:nvPr>
            <p:ph type="ftr" sz="quarter" idx="11"/>
          </p:nvPr>
        </p:nvSpPr>
        <p:spPr/>
        <p:txBody>
          <a:bodyPr/>
          <a:lstStyle/>
          <a:p>
            <a:r>
              <a:rPr lang="de-DE"/>
              <a:t>Linux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12</a:t>
            </a:fld>
            <a:endParaRPr lang="de-DE"/>
          </a:p>
        </p:txBody>
      </p:sp>
      <p:pic>
        <p:nvPicPr>
          <p:cNvPr id="11" name="Grafik 10"/>
          <p:cNvPicPr>
            <a:picLocks noChangeAspect="1"/>
          </p:cNvPicPr>
          <p:nvPr/>
        </p:nvPicPr>
        <p:blipFill>
          <a:blip r:embed="rId3">
            <a:clrChange>
              <a:clrFrom>
                <a:srgbClr val="FFFFFF"/>
              </a:clrFrom>
              <a:clrTo>
                <a:srgbClr val="FFFFFF">
                  <a:alpha val="0"/>
                </a:srgbClr>
              </a:clrTo>
            </a:clrChange>
          </a:blip>
          <a:stretch>
            <a:fillRect/>
          </a:stretch>
        </p:blipFill>
        <p:spPr>
          <a:xfrm>
            <a:off x="4981629" y="1825625"/>
            <a:ext cx="7106357" cy="2807119"/>
          </a:xfrm>
          <a:prstGeom prst="rect">
            <a:avLst/>
          </a:prstGeom>
        </p:spPr>
      </p:pic>
      <p:sp>
        <p:nvSpPr>
          <p:cNvPr id="12" name="Rechteck 11"/>
          <p:cNvSpPr/>
          <p:nvPr/>
        </p:nvSpPr>
        <p:spPr>
          <a:xfrm>
            <a:off x="6512718" y="2573078"/>
            <a:ext cx="706790" cy="49698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640684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Verzeichnisstruktur</a:t>
            </a:r>
          </a:p>
        </p:txBody>
      </p:sp>
      <p:sp>
        <p:nvSpPr>
          <p:cNvPr id="9" name="Inhaltsplatzhalter 8"/>
          <p:cNvSpPr>
            <a:spLocks noGrp="1"/>
          </p:cNvSpPr>
          <p:nvPr>
            <p:ph idx="1"/>
          </p:nvPr>
        </p:nvSpPr>
        <p:spPr>
          <a:xfrm>
            <a:off x="838200" y="1825625"/>
            <a:ext cx="6636488" cy="4351338"/>
          </a:xfrm>
        </p:spPr>
        <p:txBody>
          <a:bodyPr/>
          <a:lstStyle/>
          <a:p>
            <a:r>
              <a:rPr lang="de-DE" dirty="0"/>
              <a:t>/</a:t>
            </a:r>
            <a:r>
              <a:rPr lang="de-DE" dirty="0" err="1"/>
              <a:t>etc</a:t>
            </a:r>
            <a:r>
              <a:rPr lang="de-DE" dirty="0"/>
              <a:t>: Konfiguration</a:t>
            </a:r>
          </a:p>
        </p:txBody>
      </p:sp>
      <p:sp>
        <p:nvSpPr>
          <p:cNvPr id="5" name="Datumsplatzhalter 4"/>
          <p:cNvSpPr>
            <a:spLocks noGrp="1"/>
          </p:cNvSpPr>
          <p:nvPr>
            <p:ph type="dt" sz="half" idx="10"/>
          </p:nvPr>
        </p:nvSpPr>
        <p:spPr/>
        <p:txBody>
          <a:bodyPr/>
          <a:lstStyle/>
          <a:p>
            <a:fld id="{4B4D8602-DAD7-4E23-BFB9-3455C7D4313C}" type="datetime1">
              <a:rPr lang="de-DE" smtClean="0"/>
              <a:t>18.02.2020</a:t>
            </a:fld>
            <a:endParaRPr lang="de-DE"/>
          </a:p>
        </p:txBody>
      </p:sp>
      <p:sp>
        <p:nvSpPr>
          <p:cNvPr id="6" name="Fußzeilenplatzhalter 5"/>
          <p:cNvSpPr>
            <a:spLocks noGrp="1"/>
          </p:cNvSpPr>
          <p:nvPr>
            <p:ph type="ftr" sz="quarter" idx="11"/>
          </p:nvPr>
        </p:nvSpPr>
        <p:spPr/>
        <p:txBody>
          <a:bodyPr/>
          <a:lstStyle/>
          <a:p>
            <a:r>
              <a:rPr lang="de-DE"/>
              <a:t>Linux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13</a:t>
            </a:fld>
            <a:endParaRPr lang="de-DE"/>
          </a:p>
        </p:txBody>
      </p:sp>
      <p:pic>
        <p:nvPicPr>
          <p:cNvPr id="11" name="Grafik 10"/>
          <p:cNvPicPr>
            <a:picLocks noChangeAspect="1"/>
          </p:cNvPicPr>
          <p:nvPr/>
        </p:nvPicPr>
        <p:blipFill>
          <a:blip r:embed="rId3">
            <a:clrChange>
              <a:clrFrom>
                <a:srgbClr val="FFFFFF"/>
              </a:clrFrom>
              <a:clrTo>
                <a:srgbClr val="FFFFFF">
                  <a:alpha val="0"/>
                </a:srgbClr>
              </a:clrTo>
            </a:clrChange>
          </a:blip>
          <a:stretch>
            <a:fillRect/>
          </a:stretch>
        </p:blipFill>
        <p:spPr>
          <a:xfrm>
            <a:off x="4981629" y="1825625"/>
            <a:ext cx="7106357" cy="2807119"/>
          </a:xfrm>
          <a:prstGeom prst="rect">
            <a:avLst/>
          </a:prstGeom>
        </p:spPr>
      </p:pic>
      <p:sp>
        <p:nvSpPr>
          <p:cNvPr id="12" name="Rechteck 11"/>
          <p:cNvSpPr/>
          <p:nvPr/>
        </p:nvSpPr>
        <p:spPr>
          <a:xfrm>
            <a:off x="7133905" y="2573078"/>
            <a:ext cx="706790" cy="49698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754882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Verzeichnisstruktur</a:t>
            </a:r>
          </a:p>
        </p:txBody>
      </p:sp>
      <p:sp>
        <p:nvSpPr>
          <p:cNvPr id="9" name="Inhaltsplatzhalter 8"/>
          <p:cNvSpPr>
            <a:spLocks noGrp="1"/>
          </p:cNvSpPr>
          <p:nvPr>
            <p:ph idx="1"/>
          </p:nvPr>
        </p:nvSpPr>
        <p:spPr>
          <a:xfrm>
            <a:off x="838200" y="1825625"/>
            <a:ext cx="4066406" cy="4351338"/>
          </a:xfrm>
        </p:spPr>
        <p:txBody>
          <a:bodyPr/>
          <a:lstStyle/>
          <a:p>
            <a:r>
              <a:rPr lang="de-DE" dirty="0"/>
              <a:t>/</a:t>
            </a:r>
            <a:r>
              <a:rPr lang="de-DE" dirty="0" err="1"/>
              <a:t>tmp</a:t>
            </a:r>
            <a:r>
              <a:rPr lang="de-DE" dirty="0"/>
              <a:t>: temporäre Dateien</a:t>
            </a:r>
          </a:p>
        </p:txBody>
      </p:sp>
      <p:sp>
        <p:nvSpPr>
          <p:cNvPr id="5" name="Datumsplatzhalter 4"/>
          <p:cNvSpPr>
            <a:spLocks noGrp="1"/>
          </p:cNvSpPr>
          <p:nvPr>
            <p:ph type="dt" sz="half" idx="10"/>
          </p:nvPr>
        </p:nvSpPr>
        <p:spPr/>
        <p:txBody>
          <a:bodyPr/>
          <a:lstStyle/>
          <a:p>
            <a:fld id="{4B4D8602-DAD7-4E23-BFB9-3455C7D4313C}" type="datetime1">
              <a:rPr lang="de-DE" smtClean="0"/>
              <a:t>18.02.2020</a:t>
            </a:fld>
            <a:endParaRPr lang="de-DE"/>
          </a:p>
        </p:txBody>
      </p:sp>
      <p:sp>
        <p:nvSpPr>
          <p:cNvPr id="6" name="Fußzeilenplatzhalter 5"/>
          <p:cNvSpPr>
            <a:spLocks noGrp="1"/>
          </p:cNvSpPr>
          <p:nvPr>
            <p:ph type="ftr" sz="quarter" idx="11"/>
          </p:nvPr>
        </p:nvSpPr>
        <p:spPr/>
        <p:txBody>
          <a:bodyPr/>
          <a:lstStyle/>
          <a:p>
            <a:r>
              <a:rPr lang="de-DE"/>
              <a:t>Linux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14</a:t>
            </a:fld>
            <a:endParaRPr lang="de-DE"/>
          </a:p>
        </p:txBody>
      </p:sp>
      <p:pic>
        <p:nvPicPr>
          <p:cNvPr id="11" name="Grafik 10"/>
          <p:cNvPicPr>
            <a:picLocks noChangeAspect="1"/>
          </p:cNvPicPr>
          <p:nvPr/>
        </p:nvPicPr>
        <p:blipFill>
          <a:blip r:embed="rId3">
            <a:clrChange>
              <a:clrFrom>
                <a:srgbClr val="FFFFFF"/>
              </a:clrFrom>
              <a:clrTo>
                <a:srgbClr val="FFFFFF">
                  <a:alpha val="0"/>
                </a:srgbClr>
              </a:clrTo>
            </a:clrChange>
          </a:blip>
          <a:stretch>
            <a:fillRect/>
          </a:stretch>
        </p:blipFill>
        <p:spPr>
          <a:xfrm>
            <a:off x="4981629" y="1825625"/>
            <a:ext cx="7106357" cy="2807119"/>
          </a:xfrm>
          <a:prstGeom prst="rect">
            <a:avLst/>
          </a:prstGeom>
        </p:spPr>
      </p:pic>
      <p:sp>
        <p:nvSpPr>
          <p:cNvPr id="12" name="Rechteck 11"/>
          <p:cNvSpPr/>
          <p:nvPr/>
        </p:nvSpPr>
        <p:spPr>
          <a:xfrm>
            <a:off x="8986402" y="2573078"/>
            <a:ext cx="706790" cy="49698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03103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Verzeichnisstruktur</a:t>
            </a:r>
          </a:p>
        </p:txBody>
      </p:sp>
      <p:sp>
        <p:nvSpPr>
          <p:cNvPr id="9" name="Inhaltsplatzhalter 8"/>
          <p:cNvSpPr>
            <a:spLocks noGrp="1"/>
          </p:cNvSpPr>
          <p:nvPr>
            <p:ph idx="1"/>
          </p:nvPr>
        </p:nvSpPr>
        <p:spPr>
          <a:xfrm>
            <a:off x="838200" y="1825625"/>
            <a:ext cx="4066406" cy="4351338"/>
          </a:xfrm>
        </p:spPr>
        <p:txBody>
          <a:bodyPr/>
          <a:lstStyle/>
          <a:p>
            <a:r>
              <a:rPr lang="de-DE" dirty="0"/>
              <a:t>/</a:t>
            </a:r>
            <a:r>
              <a:rPr lang="de-DE" dirty="0" err="1"/>
              <a:t>var</a:t>
            </a:r>
            <a:r>
              <a:rPr lang="de-DE" dirty="0"/>
              <a:t>: häufig geschriebene Daten</a:t>
            </a:r>
          </a:p>
        </p:txBody>
      </p:sp>
      <p:sp>
        <p:nvSpPr>
          <p:cNvPr id="5" name="Datumsplatzhalter 4"/>
          <p:cNvSpPr>
            <a:spLocks noGrp="1"/>
          </p:cNvSpPr>
          <p:nvPr>
            <p:ph type="dt" sz="half" idx="10"/>
          </p:nvPr>
        </p:nvSpPr>
        <p:spPr/>
        <p:txBody>
          <a:bodyPr/>
          <a:lstStyle/>
          <a:p>
            <a:fld id="{4B4D8602-DAD7-4E23-BFB9-3455C7D4313C}" type="datetime1">
              <a:rPr lang="de-DE" smtClean="0"/>
              <a:t>18.02.2020</a:t>
            </a:fld>
            <a:endParaRPr lang="de-DE"/>
          </a:p>
        </p:txBody>
      </p:sp>
      <p:sp>
        <p:nvSpPr>
          <p:cNvPr id="6" name="Fußzeilenplatzhalter 5"/>
          <p:cNvSpPr>
            <a:spLocks noGrp="1"/>
          </p:cNvSpPr>
          <p:nvPr>
            <p:ph type="ftr" sz="quarter" idx="11"/>
          </p:nvPr>
        </p:nvSpPr>
        <p:spPr/>
        <p:txBody>
          <a:bodyPr/>
          <a:lstStyle/>
          <a:p>
            <a:r>
              <a:rPr lang="de-DE"/>
              <a:t>Linux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15</a:t>
            </a:fld>
            <a:endParaRPr lang="de-DE"/>
          </a:p>
        </p:txBody>
      </p:sp>
      <p:pic>
        <p:nvPicPr>
          <p:cNvPr id="11" name="Grafik 10"/>
          <p:cNvPicPr>
            <a:picLocks noChangeAspect="1"/>
          </p:cNvPicPr>
          <p:nvPr/>
        </p:nvPicPr>
        <p:blipFill>
          <a:blip r:embed="rId3">
            <a:clrChange>
              <a:clrFrom>
                <a:srgbClr val="FFFFFF"/>
              </a:clrFrom>
              <a:clrTo>
                <a:srgbClr val="FFFFFF">
                  <a:alpha val="0"/>
                </a:srgbClr>
              </a:clrTo>
            </a:clrChange>
          </a:blip>
          <a:stretch>
            <a:fillRect/>
          </a:stretch>
        </p:blipFill>
        <p:spPr>
          <a:xfrm>
            <a:off x="4981629" y="1825625"/>
            <a:ext cx="7106357" cy="2807119"/>
          </a:xfrm>
          <a:prstGeom prst="rect">
            <a:avLst/>
          </a:prstGeom>
        </p:spPr>
      </p:pic>
      <p:sp>
        <p:nvSpPr>
          <p:cNvPr id="12" name="Rechteck 11"/>
          <p:cNvSpPr/>
          <p:nvPr/>
        </p:nvSpPr>
        <p:spPr>
          <a:xfrm>
            <a:off x="9603622" y="2573078"/>
            <a:ext cx="706790" cy="49698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5011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Verzeichnisstruktur</a:t>
            </a:r>
          </a:p>
        </p:txBody>
      </p:sp>
      <p:sp>
        <p:nvSpPr>
          <p:cNvPr id="9" name="Inhaltsplatzhalter 8"/>
          <p:cNvSpPr>
            <a:spLocks noGrp="1"/>
          </p:cNvSpPr>
          <p:nvPr>
            <p:ph idx="1"/>
          </p:nvPr>
        </p:nvSpPr>
        <p:spPr>
          <a:xfrm>
            <a:off x="838200" y="1825625"/>
            <a:ext cx="6636488" cy="4351338"/>
          </a:xfrm>
        </p:spPr>
        <p:txBody>
          <a:bodyPr/>
          <a:lstStyle/>
          <a:p>
            <a:r>
              <a:rPr lang="de-DE" dirty="0"/>
              <a:t>/</a:t>
            </a:r>
            <a:r>
              <a:rPr lang="de-DE" dirty="0" err="1"/>
              <a:t>dev</a:t>
            </a:r>
            <a:r>
              <a:rPr lang="de-DE" dirty="0"/>
              <a:t>: Geräte</a:t>
            </a:r>
          </a:p>
        </p:txBody>
      </p:sp>
      <p:sp>
        <p:nvSpPr>
          <p:cNvPr id="5" name="Datumsplatzhalter 4"/>
          <p:cNvSpPr>
            <a:spLocks noGrp="1"/>
          </p:cNvSpPr>
          <p:nvPr>
            <p:ph type="dt" sz="half" idx="10"/>
          </p:nvPr>
        </p:nvSpPr>
        <p:spPr/>
        <p:txBody>
          <a:bodyPr/>
          <a:lstStyle/>
          <a:p>
            <a:fld id="{4B4D8602-DAD7-4E23-BFB9-3455C7D4313C}" type="datetime1">
              <a:rPr lang="de-DE" smtClean="0"/>
              <a:t>18.02.2020</a:t>
            </a:fld>
            <a:endParaRPr lang="de-DE"/>
          </a:p>
        </p:txBody>
      </p:sp>
      <p:sp>
        <p:nvSpPr>
          <p:cNvPr id="6" name="Fußzeilenplatzhalter 5"/>
          <p:cNvSpPr>
            <a:spLocks noGrp="1"/>
          </p:cNvSpPr>
          <p:nvPr>
            <p:ph type="ftr" sz="quarter" idx="11"/>
          </p:nvPr>
        </p:nvSpPr>
        <p:spPr/>
        <p:txBody>
          <a:bodyPr/>
          <a:lstStyle/>
          <a:p>
            <a:r>
              <a:rPr lang="de-DE"/>
              <a:t>Linux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16</a:t>
            </a:fld>
            <a:endParaRPr lang="de-DE"/>
          </a:p>
        </p:txBody>
      </p:sp>
      <p:pic>
        <p:nvPicPr>
          <p:cNvPr id="11" name="Grafik 10"/>
          <p:cNvPicPr>
            <a:picLocks noChangeAspect="1"/>
          </p:cNvPicPr>
          <p:nvPr/>
        </p:nvPicPr>
        <p:blipFill>
          <a:blip r:embed="rId3">
            <a:clrChange>
              <a:clrFrom>
                <a:srgbClr val="FFFFFF"/>
              </a:clrFrom>
              <a:clrTo>
                <a:srgbClr val="FFFFFF">
                  <a:alpha val="0"/>
                </a:srgbClr>
              </a:clrTo>
            </a:clrChange>
          </a:blip>
          <a:stretch>
            <a:fillRect/>
          </a:stretch>
        </p:blipFill>
        <p:spPr>
          <a:xfrm>
            <a:off x="4981629" y="1825625"/>
            <a:ext cx="7106357" cy="2807119"/>
          </a:xfrm>
          <a:prstGeom prst="rect">
            <a:avLst/>
          </a:prstGeom>
        </p:spPr>
      </p:pic>
      <p:sp>
        <p:nvSpPr>
          <p:cNvPr id="12" name="Rechteck 11"/>
          <p:cNvSpPr/>
          <p:nvPr/>
        </p:nvSpPr>
        <p:spPr>
          <a:xfrm>
            <a:off x="10217359" y="2573078"/>
            <a:ext cx="706790" cy="49698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094911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Verzeichnisstruktur</a:t>
            </a:r>
          </a:p>
        </p:txBody>
      </p:sp>
      <p:sp>
        <p:nvSpPr>
          <p:cNvPr id="9" name="Inhaltsplatzhalter 8"/>
          <p:cNvSpPr>
            <a:spLocks noGrp="1"/>
          </p:cNvSpPr>
          <p:nvPr>
            <p:ph idx="1"/>
          </p:nvPr>
        </p:nvSpPr>
        <p:spPr>
          <a:xfrm>
            <a:off x="838200" y="1825625"/>
            <a:ext cx="4066406" cy="4351338"/>
          </a:xfrm>
        </p:spPr>
        <p:txBody>
          <a:bodyPr/>
          <a:lstStyle/>
          <a:p>
            <a:r>
              <a:rPr lang="de-DE" dirty="0"/>
              <a:t>/</a:t>
            </a:r>
            <a:r>
              <a:rPr lang="de-DE" dirty="0" err="1"/>
              <a:t>usr</a:t>
            </a:r>
            <a:r>
              <a:rPr lang="de-DE" dirty="0"/>
              <a:t>: Unix System Resources</a:t>
            </a:r>
          </a:p>
        </p:txBody>
      </p:sp>
      <p:sp>
        <p:nvSpPr>
          <p:cNvPr id="5" name="Datumsplatzhalter 4"/>
          <p:cNvSpPr>
            <a:spLocks noGrp="1"/>
          </p:cNvSpPr>
          <p:nvPr>
            <p:ph type="dt" sz="half" idx="10"/>
          </p:nvPr>
        </p:nvSpPr>
        <p:spPr/>
        <p:txBody>
          <a:bodyPr/>
          <a:lstStyle/>
          <a:p>
            <a:fld id="{4B4D8602-DAD7-4E23-BFB9-3455C7D4313C}" type="datetime1">
              <a:rPr lang="de-DE" smtClean="0"/>
              <a:t>18.02.2020</a:t>
            </a:fld>
            <a:endParaRPr lang="de-DE"/>
          </a:p>
        </p:txBody>
      </p:sp>
      <p:sp>
        <p:nvSpPr>
          <p:cNvPr id="6" name="Fußzeilenplatzhalter 5"/>
          <p:cNvSpPr>
            <a:spLocks noGrp="1"/>
          </p:cNvSpPr>
          <p:nvPr>
            <p:ph type="ftr" sz="quarter" idx="11"/>
          </p:nvPr>
        </p:nvSpPr>
        <p:spPr/>
        <p:txBody>
          <a:bodyPr/>
          <a:lstStyle/>
          <a:p>
            <a:r>
              <a:rPr lang="de-DE"/>
              <a:t>Linux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17</a:t>
            </a:fld>
            <a:endParaRPr lang="de-DE"/>
          </a:p>
        </p:txBody>
      </p:sp>
      <p:pic>
        <p:nvPicPr>
          <p:cNvPr id="11" name="Grafik 10"/>
          <p:cNvPicPr>
            <a:picLocks noChangeAspect="1"/>
          </p:cNvPicPr>
          <p:nvPr/>
        </p:nvPicPr>
        <p:blipFill>
          <a:blip r:embed="rId3">
            <a:clrChange>
              <a:clrFrom>
                <a:srgbClr val="FFFFFF"/>
              </a:clrFrom>
              <a:clrTo>
                <a:srgbClr val="FFFFFF">
                  <a:alpha val="0"/>
                </a:srgbClr>
              </a:clrTo>
            </a:clrChange>
          </a:blip>
          <a:stretch>
            <a:fillRect/>
          </a:stretch>
        </p:blipFill>
        <p:spPr>
          <a:xfrm>
            <a:off x="4981629" y="1825625"/>
            <a:ext cx="7106357" cy="2807119"/>
          </a:xfrm>
          <a:prstGeom prst="rect">
            <a:avLst/>
          </a:prstGeom>
        </p:spPr>
      </p:pic>
      <p:sp>
        <p:nvSpPr>
          <p:cNvPr id="15" name="Freihandform 14"/>
          <p:cNvSpPr/>
          <p:nvPr/>
        </p:nvSpPr>
        <p:spPr>
          <a:xfrm>
            <a:off x="9959340" y="2573078"/>
            <a:ext cx="2128646" cy="2081729"/>
          </a:xfrm>
          <a:custGeom>
            <a:avLst/>
            <a:gdLst>
              <a:gd name="connsiteX0" fmla="*/ 884437 w 2128646"/>
              <a:gd name="connsiteY0" fmla="*/ 0 h 2081729"/>
              <a:gd name="connsiteX1" fmla="*/ 1591227 w 2128646"/>
              <a:gd name="connsiteY1" fmla="*/ 0 h 2081729"/>
              <a:gd name="connsiteX2" fmla="*/ 1591227 w 2128646"/>
              <a:gd name="connsiteY2" fmla="*/ 642561 h 2081729"/>
              <a:gd name="connsiteX3" fmla="*/ 2128646 w 2128646"/>
              <a:gd name="connsiteY3" fmla="*/ 642561 h 2081729"/>
              <a:gd name="connsiteX4" fmla="*/ 2128646 w 2128646"/>
              <a:gd name="connsiteY4" fmla="*/ 1294388 h 2081729"/>
              <a:gd name="connsiteX5" fmla="*/ 1257300 w 2128646"/>
              <a:gd name="connsiteY5" fmla="*/ 1294388 h 2081729"/>
              <a:gd name="connsiteX6" fmla="*/ 1257300 w 2128646"/>
              <a:gd name="connsiteY6" fmla="*/ 1429902 h 2081729"/>
              <a:gd name="connsiteX7" fmla="*/ 1257300 w 2128646"/>
              <a:gd name="connsiteY7" fmla="*/ 2081729 h 2081729"/>
              <a:gd name="connsiteX8" fmla="*/ 304800 w 2128646"/>
              <a:gd name="connsiteY8" fmla="*/ 2081729 h 2081729"/>
              <a:gd name="connsiteX9" fmla="*/ 0 w 2128646"/>
              <a:gd name="connsiteY9" fmla="*/ 2081729 h 2081729"/>
              <a:gd name="connsiteX10" fmla="*/ 0 w 2128646"/>
              <a:gd name="connsiteY10" fmla="*/ 1429902 h 2081729"/>
              <a:gd name="connsiteX11" fmla="*/ 304800 w 2128646"/>
              <a:gd name="connsiteY11" fmla="*/ 1429902 h 2081729"/>
              <a:gd name="connsiteX12" fmla="*/ 304800 w 2128646"/>
              <a:gd name="connsiteY12" fmla="*/ 1294388 h 2081729"/>
              <a:gd name="connsiteX13" fmla="*/ 304800 w 2128646"/>
              <a:gd name="connsiteY13" fmla="*/ 1092142 h 2081729"/>
              <a:gd name="connsiteX14" fmla="*/ 304800 w 2128646"/>
              <a:gd name="connsiteY14" fmla="*/ 642561 h 2081729"/>
              <a:gd name="connsiteX15" fmla="*/ 884437 w 2128646"/>
              <a:gd name="connsiteY15" fmla="*/ 642561 h 208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28646" h="2081729">
                <a:moveTo>
                  <a:pt x="884437" y="0"/>
                </a:moveTo>
                <a:lnTo>
                  <a:pt x="1591227" y="0"/>
                </a:lnTo>
                <a:lnTo>
                  <a:pt x="1591227" y="642561"/>
                </a:lnTo>
                <a:lnTo>
                  <a:pt x="2128646" y="642561"/>
                </a:lnTo>
                <a:lnTo>
                  <a:pt x="2128646" y="1294388"/>
                </a:lnTo>
                <a:lnTo>
                  <a:pt x="1257300" y="1294388"/>
                </a:lnTo>
                <a:lnTo>
                  <a:pt x="1257300" y="1429902"/>
                </a:lnTo>
                <a:lnTo>
                  <a:pt x="1257300" y="2081729"/>
                </a:lnTo>
                <a:lnTo>
                  <a:pt x="304800" y="2081729"/>
                </a:lnTo>
                <a:lnTo>
                  <a:pt x="0" y="2081729"/>
                </a:lnTo>
                <a:lnTo>
                  <a:pt x="0" y="1429902"/>
                </a:lnTo>
                <a:lnTo>
                  <a:pt x="304800" y="1429902"/>
                </a:lnTo>
                <a:lnTo>
                  <a:pt x="304800" y="1294388"/>
                </a:lnTo>
                <a:lnTo>
                  <a:pt x="304800" y="1092142"/>
                </a:lnTo>
                <a:lnTo>
                  <a:pt x="304800" y="642561"/>
                </a:lnTo>
                <a:lnTo>
                  <a:pt x="884437" y="642561"/>
                </a:lnTo>
                <a:close/>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875452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Verzeichnisstruktur</a:t>
            </a:r>
          </a:p>
        </p:txBody>
      </p:sp>
      <p:sp>
        <p:nvSpPr>
          <p:cNvPr id="9" name="Inhaltsplatzhalter 8"/>
          <p:cNvSpPr>
            <a:spLocks noGrp="1"/>
          </p:cNvSpPr>
          <p:nvPr>
            <p:ph idx="1"/>
          </p:nvPr>
        </p:nvSpPr>
        <p:spPr>
          <a:xfrm>
            <a:off x="838199" y="1825625"/>
            <a:ext cx="4309153" cy="4351338"/>
          </a:xfrm>
        </p:spPr>
        <p:txBody>
          <a:bodyPr/>
          <a:lstStyle/>
          <a:p>
            <a:r>
              <a:rPr lang="de-DE" dirty="0"/>
              <a:t>/</a:t>
            </a:r>
            <a:r>
              <a:rPr lang="de-DE" dirty="0" err="1"/>
              <a:t>mnt</a:t>
            </a:r>
            <a:r>
              <a:rPr lang="de-DE" dirty="0"/>
              <a:t>: Festplatten</a:t>
            </a:r>
          </a:p>
          <a:p>
            <a:r>
              <a:rPr lang="de-DE" dirty="0"/>
              <a:t>/</a:t>
            </a:r>
            <a:r>
              <a:rPr lang="de-DE" dirty="0" err="1"/>
              <a:t>media</a:t>
            </a:r>
            <a:r>
              <a:rPr lang="de-DE" dirty="0"/>
              <a:t>: Wechseldatenträger</a:t>
            </a:r>
          </a:p>
        </p:txBody>
      </p:sp>
      <p:sp>
        <p:nvSpPr>
          <p:cNvPr id="5" name="Datumsplatzhalter 4"/>
          <p:cNvSpPr>
            <a:spLocks noGrp="1"/>
          </p:cNvSpPr>
          <p:nvPr>
            <p:ph type="dt" sz="half" idx="10"/>
          </p:nvPr>
        </p:nvSpPr>
        <p:spPr/>
        <p:txBody>
          <a:bodyPr/>
          <a:lstStyle/>
          <a:p>
            <a:fld id="{4B4D8602-DAD7-4E23-BFB9-3455C7D4313C}" type="datetime1">
              <a:rPr lang="de-DE" smtClean="0"/>
              <a:t>18.02.2020</a:t>
            </a:fld>
            <a:endParaRPr lang="de-DE"/>
          </a:p>
        </p:txBody>
      </p:sp>
      <p:sp>
        <p:nvSpPr>
          <p:cNvPr id="6" name="Fußzeilenplatzhalter 5"/>
          <p:cNvSpPr>
            <a:spLocks noGrp="1"/>
          </p:cNvSpPr>
          <p:nvPr>
            <p:ph type="ftr" sz="quarter" idx="11"/>
          </p:nvPr>
        </p:nvSpPr>
        <p:spPr/>
        <p:txBody>
          <a:bodyPr/>
          <a:lstStyle/>
          <a:p>
            <a:r>
              <a:rPr lang="de-DE"/>
              <a:t>Linux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18</a:t>
            </a:fld>
            <a:endParaRPr lang="de-DE"/>
          </a:p>
        </p:txBody>
      </p:sp>
      <p:pic>
        <p:nvPicPr>
          <p:cNvPr id="11" name="Grafik 10"/>
          <p:cNvPicPr>
            <a:picLocks noChangeAspect="1"/>
          </p:cNvPicPr>
          <p:nvPr/>
        </p:nvPicPr>
        <p:blipFill>
          <a:blip r:embed="rId3">
            <a:clrChange>
              <a:clrFrom>
                <a:srgbClr val="FFFFFF"/>
              </a:clrFrom>
              <a:clrTo>
                <a:srgbClr val="FFFFFF">
                  <a:alpha val="0"/>
                </a:srgbClr>
              </a:clrTo>
            </a:clrChange>
          </a:blip>
          <a:stretch>
            <a:fillRect/>
          </a:stretch>
        </p:blipFill>
        <p:spPr>
          <a:xfrm>
            <a:off x="4981629" y="1825625"/>
            <a:ext cx="7106357" cy="2807119"/>
          </a:xfrm>
          <a:prstGeom prst="rect">
            <a:avLst/>
          </a:prstGeom>
        </p:spPr>
      </p:pic>
      <p:sp>
        <p:nvSpPr>
          <p:cNvPr id="12" name="Rechteck 11"/>
          <p:cNvSpPr/>
          <p:nvPr/>
        </p:nvSpPr>
        <p:spPr>
          <a:xfrm>
            <a:off x="11453377" y="2573078"/>
            <a:ext cx="706790" cy="49698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144337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7" name="Inhaltsplatzhalter 6"/>
          <p:cNvSpPr>
            <a:spLocks noGrp="1"/>
          </p:cNvSpPr>
          <p:nvPr>
            <p:ph idx="1"/>
          </p:nvPr>
        </p:nvSpPr>
        <p:spPr/>
        <p:txBody>
          <a:bodyPr>
            <a:normAutofit/>
          </a:bodyPr>
          <a:lstStyle/>
          <a:p>
            <a:r>
              <a:rPr lang="de-DE" dirty="0"/>
              <a:t>Begriffe</a:t>
            </a:r>
          </a:p>
          <a:p>
            <a:pPr lvl="1"/>
            <a:r>
              <a:rPr lang="de-DE" dirty="0"/>
              <a:t>Linux Kernel</a:t>
            </a:r>
          </a:p>
          <a:p>
            <a:pPr lvl="1"/>
            <a:r>
              <a:rPr lang="de-DE" dirty="0"/>
              <a:t>Linux Distribution</a:t>
            </a:r>
          </a:p>
          <a:p>
            <a:r>
              <a:rPr lang="de-DE" dirty="0"/>
              <a:t>Desktops</a:t>
            </a:r>
          </a:p>
          <a:p>
            <a:pPr lvl="1"/>
            <a:r>
              <a:rPr lang="de-DE" dirty="0"/>
              <a:t>Grafische Oberflächen</a:t>
            </a:r>
          </a:p>
          <a:p>
            <a:r>
              <a:rPr lang="de-DE" dirty="0"/>
              <a:t>Aufbau</a:t>
            </a:r>
          </a:p>
          <a:p>
            <a:pPr lvl="1"/>
            <a:r>
              <a:rPr lang="de-DE" dirty="0"/>
              <a:t>Trennung zur Hardware</a:t>
            </a:r>
          </a:p>
          <a:p>
            <a:pPr lvl="1"/>
            <a:r>
              <a:rPr lang="de-DE" dirty="0"/>
              <a:t>Umsetzung von Rechten</a:t>
            </a:r>
          </a:p>
        </p:txBody>
      </p:sp>
      <p:sp>
        <p:nvSpPr>
          <p:cNvPr id="2" name="Datumsplatzhalter 1"/>
          <p:cNvSpPr>
            <a:spLocks noGrp="1"/>
          </p:cNvSpPr>
          <p:nvPr>
            <p:ph type="dt" sz="half" idx="10"/>
          </p:nvPr>
        </p:nvSpPr>
        <p:spPr/>
        <p:txBody>
          <a:bodyPr/>
          <a:lstStyle/>
          <a:p>
            <a:fld id="{1A5EA4EC-F8D0-4358-A248-2054A6A25072}" type="datetime1">
              <a:rPr lang="de-DE" smtClean="0"/>
              <a:t>18.02.2020</a:t>
            </a:fld>
            <a:endParaRPr lang="de-DE"/>
          </a:p>
        </p:txBody>
      </p:sp>
      <p:sp>
        <p:nvSpPr>
          <p:cNvPr id="3" name="Fußzeilenplatzhalter 2"/>
          <p:cNvSpPr>
            <a:spLocks noGrp="1"/>
          </p:cNvSpPr>
          <p:nvPr>
            <p:ph type="ftr" sz="quarter" idx="11"/>
          </p:nvPr>
        </p:nvSpPr>
        <p:spPr/>
        <p:txBody>
          <a:bodyPr/>
          <a:lstStyle/>
          <a:p>
            <a:r>
              <a:rPr lang="de-DE"/>
              <a:t>Linux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19</a:t>
            </a:fld>
            <a:endParaRPr lang="de-DE"/>
          </a:p>
        </p:txBody>
      </p:sp>
    </p:spTree>
    <p:extLst>
      <p:ext uri="{BB962C8B-B14F-4D97-AF65-F5344CB8AC3E}">
        <p14:creationId xmlns:p14="http://schemas.microsoft.com/office/powerpoint/2010/main" val="2637983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Agenda</a:t>
            </a:r>
          </a:p>
        </p:txBody>
      </p:sp>
      <p:sp>
        <p:nvSpPr>
          <p:cNvPr id="9" name="Inhaltsplatzhalter 8"/>
          <p:cNvSpPr>
            <a:spLocks noGrp="1"/>
          </p:cNvSpPr>
          <p:nvPr>
            <p:ph idx="1"/>
          </p:nvPr>
        </p:nvSpPr>
        <p:spPr/>
        <p:txBody>
          <a:bodyPr/>
          <a:lstStyle/>
          <a:p>
            <a:r>
              <a:rPr lang="de-DE" dirty="0"/>
              <a:t>Begriffe</a:t>
            </a:r>
          </a:p>
          <a:p>
            <a:r>
              <a:rPr lang="de-DE" dirty="0"/>
              <a:t>Desktops</a:t>
            </a:r>
          </a:p>
          <a:p>
            <a:r>
              <a:rPr lang="de-DE" dirty="0"/>
              <a:t>Aufbau</a:t>
            </a:r>
          </a:p>
          <a:p>
            <a:r>
              <a:rPr lang="de-DE" dirty="0"/>
              <a:t>Benutzer</a:t>
            </a:r>
          </a:p>
          <a:p>
            <a:r>
              <a:rPr lang="de-DE" dirty="0"/>
              <a:t>Dateien</a:t>
            </a:r>
          </a:p>
          <a:p>
            <a:r>
              <a:rPr lang="de-DE" dirty="0"/>
              <a:t>Verzeichnisstruktur</a:t>
            </a:r>
          </a:p>
        </p:txBody>
      </p:sp>
      <p:sp>
        <p:nvSpPr>
          <p:cNvPr id="6" name="Datumsplatzhalter 5"/>
          <p:cNvSpPr>
            <a:spLocks noGrp="1"/>
          </p:cNvSpPr>
          <p:nvPr>
            <p:ph type="dt" sz="half" idx="10"/>
          </p:nvPr>
        </p:nvSpPr>
        <p:spPr/>
        <p:txBody>
          <a:bodyPr/>
          <a:lstStyle/>
          <a:p>
            <a:fld id="{1E1724F2-4207-4DD1-AE31-489D49A6C7DE}" type="datetime1">
              <a:rPr lang="de-DE" smtClean="0"/>
              <a:t>18.02.2020</a:t>
            </a:fld>
            <a:endParaRPr lang="de-DE"/>
          </a:p>
        </p:txBody>
      </p:sp>
      <p:sp>
        <p:nvSpPr>
          <p:cNvPr id="7" name="Fußzeilenplatzhalter 6"/>
          <p:cNvSpPr>
            <a:spLocks noGrp="1"/>
          </p:cNvSpPr>
          <p:nvPr>
            <p:ph type="ftr" sz="quarter" idx="11"/>
          </p:nvPr>
        </p:nvSpPr>
        <p:spPr/>
        <p:txBody>
          <a:bodyPr/>
          <a:lstStyle/>
          <a:p>
            <a:r>
              <a:rPr lang="de-DE"/>
              <a:t>Linux - Eine Einführung</a:t>
            </a:r>
          </a:p>
        </p:txBody>
      </p:sp>
      <p:sp>
        <p:nvSpPr>
          <p:cNvPr id="8" name="Foliennummernplatzhalter 7"/>
          <p:cNvSpPr>
            <a:spLocks noGrp="1"/>
          </p:cNvSpPr>
          <p:nvPr>
            <p:ph type="sldNum" sz="quarter" idx="12"/>
          </p:nvPr>
        </p:nvSpPr>
        <p:spPr/>
        <p:txBody>
          <a:bodyPr/>
          <a:lstStyle/>
          <a:p>
            <a:fld id="{3A1F27E2-D58A-4028-9FF2-B12D897F257E}" type="slidenum">
              <a:rPr lang="de-DE" smtClean="0"/>
              <a:t>2</a:t>
            </a:fld>
            <a:endParaRPr lang="de-DE"/>
          </a:p>
        </p:txBody>
      </p:sp>
    </p:spTree>
    <p:extLst>
      <p:ext uri="{BB962C8B-B14F-4D97-AF65-F5344CB8AC3E}">
        <p14:creationId xmlns:p14="http://schemas.microsoft.com/office/powerpoint/2010/main" val="86787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Zusammenfassung</a:t>
            </a:r>
          </a:p>
        </p:txBody>
      </p:sp>
      <p:sp>
        <p:nvSpPr>
          <p:cNvPr id="7" name="Inhaltsplatzhalter 6"/>
          <p:cNvSpPr>
            <a:spLocks noGrp="1"/>
          </p:cNvSpPr>
          <p:nvPr>
            <p:ph idx="1"/>
          </p:nvPr>
        </p:nvSpPr>
        <p:spPr/>
        <p:txBody>
          <a:bodyPr>
            <a:normAutofit/>
          </a:bodyPr>
          <a:lstStyle/>
          <a:p>
            <a:r>
              <a:rPr lang="de-DE" dirty="0"/>
              <a:t>Benutzer</a:t>
            </a:r>
          </a:p>
          <a:p>
            <a:pPr lvl="1"/>
            <a:r>
              <a:rPr lang="de-DE" dirty="0" err="1"/>
              <a:t>root</a:t>
            </a:r>
            <a:endParaRPr lang="de-DE" dirty="0"/>
          </a:p>
          <a:p>
            <a:pPr lvl="1"/>
            <a:r>
              <a:rPr lang="de-DE" dirty="0"/>
              <a:t>andere</a:t>
            </a:r>
          </a:p>
          <a:p>
            <a:r>
              <a:rPr lang="de-DE" dirty="0"/>
              <a:t>Dateien</a:t>
            </a:r>
          </a:p>
          <a:p>
            <a:pPr lvl="1"/>
            <a:r>
              <a:rPr lang="de-DE" dirty="0"/>
              <a:t>„alles ist eine Datei“</a:t>
            </a:r>
          </a:p>
          <a:p>
            <a:pPr lvl="1"/>
            <a:r>
              <a:rPr lang="de-DE" dirty="0"/>
              <a:t>256 Zeichen</a:t>
            </a:r>
          </a:p>
          <a:p>
            <a:pPr lvl="1"/>
            <a:r>
              <a:rPr lang="de-DE" dirty="0"/>
              <a:t>Groß- und Kleinschreibung</a:t>
            </a:r>
          </a:p>
          <a:p>
            <a:r>
              <a:rPr lang="de-DE" dirty="0"/>
              <a:t>Verzeichnisstruktur</a:t>
            </a:r>
          </a:p>
          <a:p>
            <a:pPr lvl="1"/>
            <a:r>
              <a:rPr lang="de-DE" dirty="0"/>
              <a:t>in diesem Projekt nicht so wichtig</a:t>
            </a:r>
          </a:p>
          <a:p>
            <a:pPr lvl="1"/>
            <a:endParaRPr lang="de-DE" dirty="0"/>
          </a:p>
        </p:txBody>
      </p:sp>
      <p:sp>
        <p:nvSpPr>
          <p:cNvPr id="2" name="Datumsplatzhalter 1"/>
          <p:cNvSpPr>
            <a:spLocks noGrp="1"/>
          </p:cNvSpPr>
          <p:nvPr>
            <p:ph type="dt" sz="half" idx="10"/>
          </p:nvPr>
        </p:nvSpPr>
        <p:spPr/>
        <p:txBody>
          <a:bodyPr/>
          <a:lstStyle/>
          <a:p>
            <a:fld id="{1A5EA4EC-F8D0-4358-A248-2054A6A25072}" type="datetime1">
              <a:rPr lang="de-DE" smtClean="0"/>
              <a:t>18.02.2020</a:t>
            </a:fld>
            <a:endParaRPr lang="de-DE"/>
          </a:p>
        </p:txBody>
      </p:sp>
      <p:sp>
        <p:nvSpPr>
          <p:cNvPr id="3" name="Fußzeilenplatzhalter 2"/>
          <p:cNvSpPr>
            <a:spLocks noGrp="1"/>
          </p:cNvSpPr>
          <p:nvPr>
            <p:ph type="ftr" sz="quarter" idx="11"/>
          </p:nvPr>
        </p:nvSpPr>
        <p:spPr/>
        <p:txBody>
          <a:bodyPr/>
          <a:lstStyle/>
          <a:p>
            <a:r>
              <a:rPr lang="de-DE"/>
              <a:t>Linux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20</a:t>
            </a:fld>
            <a:endParaRPr lang="de-DE"/>
          </a:p>
        </p:txBody>
      </p:sp>
    </p:spTree>
    <p:extLst>
      <p:ext uri="{BB962C8B-B14F-4D97-AF65-F5344CB8AC3E}">
        <p14:creationId xmlns:p14="http://schemas.microsoft.com/office/powerpoint/2010/main" val="2410549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Fragen</a:t>
            </a:r>
          </a:p>
        </p:txBody>
      </p:sp>
      <p:sp>
        <p:nvSpPr>
          <p:cNvPr id="7" name="Inhaltsplatzhalter 6"/>
          <p:cNvSpPr>
            <a:spLocks noGrp="1"/>
          </p:cNvSpPr>
          <p:nvPr>
            <p:ph idx="4294967295"/>
          </p:nvPr>
        </p:nvSpPr>
        <p:spPr>
          <a:xfrm>
            <a:off x="838200" y="1825625"/>
            <a:ext cx="10515600" cy="4351338"/>
          </a:xfrm>
        </p:spPr>
        <p:txBody>
          <a:bodyPr/>
          <a:lstStyle/>
          <a:p>
            <a:endParaRPr lang="de-DE"/>
          </a:p>
        </p:txBody>
      </p:sp>
      <p:sp>
        <p:nvSpPr>
          <p:cNvPr id="2" name="Datumsplatzhalter 1"/>
          <p:cNvSpPr>
            <a:spLocks noGrp="1"/>
          </p:cNvSpPr>
          <p:nvPr>
            <p:ph type="dt" sz="half" idx="10"/>
          </p:nvPr>
        </p:nvSpPr>
        <p:spPr/>
        <p:txBody>
          <a:bodyPr/>
          <a:lstStyle/>
          <a:p>
            <a:fld id="{B315B82D-E9CA-47F1-9EAF-27BD449E20A8}" type="datetime1">
              <a:rPr lang="de-DE" smtClean="0"/>
              <a:t>18.02.2020</a:t>
            </a:fld>
            <a:endParaRPr lang="de-DE"/>
          </a:p>
        </p:txBody>
      </p:sp>
      <p:sp>
        <p:nvSpPr>
          <p:cNvPr id="3" name="Fußzeilenplatzhalter 2"/>
          <p:cNvSpPr>
            <a:spLocks noGrp="1"/>
          </p:cNvSpPr>
          <p:nvPr>
            <p:ph type="ftr" sz="quarter" idx="11"/>
          </p:nvPr>
        </p:nvSpPr>
        <p:spPr/>
        <p:txBody>
          <a:bodyPr/>
          <a:lstStyle/>
          <a:p>
            <a:r>
              <a:rPr lang="de-DE"/>
              <a:t>Linux - Eine Einführung</a:t>
            </a:r>
          </a:p>
        </p:txBody>
      </p:sp>
      <p:sp>
        <p:nvSpPr>
          <p:cNvPr id="6" name="Foliennummernplatzhalter 5"/>
          <p:cNvSpPr>
            <a:spLocks noGrp="1"/>
          </p:cNvSpPr>
          <p:nvPr>
            <p:ph type="sldNum" sz="quarter" idx="12"/>
          </p:nvPr>
        </p:nvSpPr>
        <p:spPr/>
        <p:txBody>
          <a:bodyPr/>
          <a:lstStyle/>
          <a:p>
            <a:fld id="{3A1F27E2-D58A-4028-9FF2-B12D897F257E}" type="slidenum">
              <a:rPr lang="de-DE" smtClean="0"/>
              <a:t>21</a:t>
            </a:fld>
            <a:endParaRPr lang="de-DE"/>
          </a:p>
        </p:txBody>
      </p:sp>
    </p:spTree>
    <p:extLst>
      <p:ext uri="{BB962C8B-B14F-4D97-AF65-F5344CB8AC3E}">
        <p14:creationId xmlns:p14="http://schemas.microsoft.com/office/powerpoint/2010/main" val="302911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86910" y="3748261"/>
            <a:ext cx="1791575" cy="1187628"/>
          </a:xfrm>
          <a:prstGeom prst="rect">
            <a:avLst/>
          </a:prstGeom>
        </p:spPr>
      </p:pic>
      <p:sp>
        <p:nvSpPr>
          <p:cNvPr id="11" name="Titel 10"/>
          <p:cNvSpPr>
            <a:spLocks noGrp="1"/>
          </p:cNvSpPr>
          <p:nvPr>
            <p:ph type="title"/>
          </p:nvPr>
        </p:nvSpPr>
        <p:spPr/>
        <p:txBody>
          <a:bodyPr/>
          <a:lstStyle/>
          <a:p>
            <a:r>
              <a:rPr lang="de-DE" dirty="0"/>
              <a:t>Begriffe</a:t>
            </a:r>
          </a:p>
        </p:txBody>
      </p:sp>
      <p:sp>
        <p:nvSpPr>
          <p:cNvPr id="12" name="Inhaltsplatzhalter 11"/>
          <p:cNvSpPr>
            <a:spLocks noGrp="1"/>
          </p:cNvSpPr>
          <p:nvPr>
            <p:ph idx="1"/>
          </p:nvPr>
        </p:nvSpPr>
        <p:spPr>
          <a:xfrm>
            <a:off x="838201" y="2052349"/>
            <a:ext cx="5048250" cy="4124614"/>
          </a:xfrm>
        </p:spPr>
        <p:txBody>
          <a:bodyPr/>
          <a:lstStyle/>
          <a:p>
            <a:r>
              <a:rPr lang="de-DE" dirty="0"/>
              <a:t>Linux – der Kernel</a:t>
            </a:r>
          </a:p>
          <a:p>
            <a:pPr lvl="1"/>
            <a:r>
              <a:rPr lang="de-DE" dirty="0"/>
              <a:t>Das eigentliche OS</a:t>
            </a:r>
          </a:p>
          <a:p>
            <a:pPr lvl="1"/>
            <a:r>
              <a:rPr lang="de-DE" dirty="0"/>
              <a:t>Von Linus </a:t>
            </a:r>
            <a:r>
              <a:rPr lang="de-DE" dirty="0" err="1"/>
              <a:t>Torvalds</a:t>
            </a:r>
            <a:endParaRPr lang="de-DE" dirty="0"/>
          </a:p>
          <a:p>
            <a:r>
              <a:rPr lang="de-DE" dirty="0"/>
              <a:t>Linux – die Distribution</a:t>
            </a:r>
          </a:p>
          <a:p>
            <a:pPr lvl="1"/>
            <a:r>
              <a:rPr lang="de-DE" dirty="0"/>
              <a:t>OS + Programme</a:t>
            </a:r>
          </a:p>
          <a:p>
            <a:pPr lvl="1"/>
            <a:r>
              <a:rPr lang="de-DE" dirty="0"/>
              <a:t>Debian, </a:t>
            </a:r>
            <a:r>
              <a:rPr lang="de-DE" dirty="0" err="1"/>
              <a:t>SuSE</a:t>
            </a:r>
            <a:r>
              <a:rPr lang="de-DE" dirty="0"/>
              <a:t>, Ubuntu, </a:t>
            </a:r>
            <a:r>
              <a:rPr lang="de-DE" dirty="0" err="1"/>
              <a:t>RedHat</a:t>
            </a:r>
            <a:r>
              <a:rPr lang="de-DE" dirty="0"/>
              <a:t>, Fedora …</a:t>
            </a:r>
          </a:p>
          <a:p>
            <a:pPr lvl="1"/>
            <a:r>
              <a:rPr lang="de-DE" dirty="0" err="1"/>
              <a:t>Raspberry</a:t>
            </a:r>
            <a:r>
              <a:rPr lang="de-DE" dirty="0"/>
              <a:t>: </a:t>
            </a:r>
            <a:r>
              <a:rPr lang="de-DE" dirty="0" err="1"/>
              <a:t>Raspbian</a:t>
            </a:r>
            <a:endParaRPr lang="de-DE" dirty="0"/>
          </a:p>
        </p:txBody>
      </p:sp>
      <p:sp>
        <p:nvSpPr>
          <p:cNvPr id="7" name="Datumsplatzhalter 6"/>
          <p:cNvSpPr>
            <a:spLocks noGrp="1"/>
          </p:cNvSpPr>
          <p:nvPr>
            <p:ph type="dt" sz="half" idx="10"/>
          </p:nvPr>
        </p:nvSpPr>
        <p:spPr/>
        <p:txBody>
          <a:bodyPr/>
          <a:lstStyle/>
          <a:p>
            <a:fld id="{382A8303-5F2E-4856-A721-416BD35A2F60}" type="datetime1">
              <a:rPr lang="de-DE" smtClean="0"/>
              <a:t>18.02.2020</a:t>
            </a:fld>
            <a:endParaRPr lang="de-DE"/>
          </a:p>
        </p:txBody>
      </p:sp>
      <p:sp>
        <p:nvSpPr>
          <p:cNvPr id="8" name="Fußzeilenplatzhalter 7"/>
          <p:cNvSpPr>
            <a:spLocks noGrp="1"/>
          </p:cNvSpPr>
          <p:nvPr>
            <p:ph type="ftr" sz="quarter" idx="11"/>
          </p:nvPr>
        </p:nvSpPr>
        <p:spPr/>
        <p:txBody>
          <a:bodyPr/>
          <a:lstStyle/>
          <a:p>
            <a:r>
              <a:rPr lang="de-DE"/>
              <a:t>Linux - Eine Einführung</a:t>
            </a:r>
          </a:p>
        </p:txBody>
      </p:sp>
      <p:sp>
        <p:nvSpPr>
          <p:cNvPr id="9" name="Foliennummernplatzhalter 8"/>
          <p:cNvSpPr>
            <a:spLocks noGrp="1"/>
          </p:cNvSpPr>
          <p:nvPr>
            <p:ph type="sldNum" sz="quarter" idx="12"/>
          </p:nvPr>
        </p:nvSpPr>
        <p:spPr/>
        <p:txBody>
          <a:bodyPr/>
          <a:lstStyle/>
          <a:p>
            <a:fld id="{3A1F27E2-D58A-4028-9FF2-B12D897F257E}" type="slidenum">
              <a:rPr lang="de-DE" smtClean="0"/>
              <a:t>3</a:t>
            </a:fld>
            <a:endParaRPr lang="de-DE"/>
          </a:p>
        </p:txBody>
      </p:sp>
      <p:pic>
        <p:nvPicPr>
          <p:cNvPr id="2" name="Grafik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51248" y="627056"/>
            <a:ext cx="2054378" cy="2859274"/>
          </a:xfrm>
          <a:prstGeom prst="rect">
            <a:avLst/>
          </a:prstGeom>
        </p:spPr>
      </p:pic>
      <p:pic>
        <p:nvPicPr>
          <p:cNvPr id="3" name="Grafik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63477" y="2274094"/>
            <a:ext cx="1307495" cy="1727200"/>
          </a:xfrm>
          <a:prstGeom prst="rect">
            <a:avLst/>
          </a:prstGeom>
        </p:spPr>
      </p:pic>
      <p:pic>
        <p:nvPicPr>
          <p:cNvPr id="4" name="Grafik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53363" y="4447291"/>
            <a:ext cx="2148306" cy="1539261"/>
          </a:xfrm>
          <a:prstGeom prst="rect">
            <a:avLst/>
          </a:prstGeom>
        </p:spPr>
      </p:pic>
      <p:pic>
        <p:nvPicPr>
          <p:cNvPr id="5" name="Grafik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78485" y="4924424"/>
            <a:ext cx="1146465" cy="1146465"/>
          </a:xfrm>
          <a:prstGeom prst="rect">
            <a:avLst/>
          </a:prstGeom>
        </p:spPr>
      </p:pic>
      <p:pic>
        <p:nvPicPr>
          <p:cNvPr id="14" name="Grafik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64842" y="2666598"/>
            <a:ext cx="1069314" cy="1069314"/>
          </a:xfrm>
          <a:prstGeom prst="rect">
            <a:avLst/>
          </a:prstGeom>
        </p:spPr>
      </p:pic>
      <p:pic>
        <p:nvPicPr>
          <p:cNvPr id="15" name="Grafik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33651" y="5075228"/>
            <a:ext cx="1460875" cy="1233377"/>
          </a:xfrm>
          <a:prstGeom prst="rect">
            <a:avLst/>
          </a:prstGeom>
        </p:spPr>
      </p:pic>
    </p:spTree>
    <p:extLst>
      <p:ext uri="{BB962C8B-B14F-4D97-AF65-F5344CB8AC3E}">
        <p14:creationId xmlns:p14="http://schemas.microsoft.com/office/powerpoint/2010/main" val="2041278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Desktops</a:t>
            </a:r>
          </a:p>
        </p:txBody>
      </p:sp>
      <p:sp>
        <p:nvSpPr>
          <p:cNvPr id="9" name="Inhaltsplatzhalter 8"/>
          <p:cNvSpPr>
            <a:spLocks noGrp="1"/>
          </p:cNvSpPr>
          <p:nvPr>
            <p:ph idx="1"/>
          </p:nvPr>
        </p:nvSpPr>
        <p:spPr>
          <a:xfrm>
            <a:off x="838200" y="1993187"/>
            <a:ext cx="5953125" cy="4183776"/>
          </a:xfrm>
        </p:spPr>
        <p:txBody>
          <a:bodyPr/>
          <a:lstStyle/>
          <a:p>
            <a:r>
              <a:rPr lang="de-DE" dirty="0"/>
              <a:t>Gnome</a:t>
            </a:r>
          </a:p>
          <a:p>
            <a:r>
              <a:rPr lang="de-DE" dirty="0"/>
              <a:t>K Desktop Environment (KDE)</a:t>
            </a:r>
          </a:p>
          <a:p>
            <a:r>
              <a:rPr lang="de-DE" dirty="0"/>
              <a:t>XFCE: performant, keine Spielerei</a:t>
            </a:r>
          </a:p>
          <a:p>
            <a:r>
              <a:rPr lang="de-DE" dirty="0"/>
              <a:t>MATE, </a:t>
            </a:r>
            <a:r>
              <a:rPr lang="de-DE" dirty="0" err="1"/>
              <a:t>Cinnamon</a:t>
            </a:r>
            <a:r>
              <a:rPr lang="de-DE" dirty="0"/>
              <a:t>, LXDE, …</a:t>
            </a:r>
          </a:p>
          <a:p>
            <a:r>
              <a:rPr lang="de-DE" dirty="0" err="1"/>
              <a:t>Raspberry</a:t>
            </a:r>
            <a:r>
              <a:rPr lang="de-DE" dirty="0"/>
              <a:t>: Pixel</a:t>
            </a:r>
          </a:p>
        </p:txBody>
      </p:sp>
      <p:sp>
        <p:nvSpPr>
          <p:cNvPr id="5" name="Datumsplatzhalter 4"/>
          <p:cNvSpPr>
            <a:spLocks noGrp="1"/>
          </p:cNvSpPr>
          <p:nvPr>
            <p:ph type="dt" sz="half" idx="10"/>
          </p:nvPr>
        </p:nvSpPr>
        <p:spPr/>
        <p:txBody>
          <a:bodyPr/>
          <a:lstStyle/>
          <a:p>
            <a:fld id="{4B4D8602-DAD7-4E23-BFB9-3455C7D4313C}" type="datetime1">
              <a:rPr lang="de-DE" smtClean="0"/>
              <a:t>18.02.2020</a:t>
            </a:fld>
            <a:endParaRPr lang="de-DE"/>
          </a:p>
        </p:txBody>
      </p:sp>
      <p:sp>
        <p:nvSpPr>
          <p:cNvPr id="6" name="Fußzeilenplatzhalter 5"/>
          <p:cNvSpPr>
            <a:spLocks noGrp="1"/>
          </p:cNvSpPr>
          <p:nvPr>
            <p:ph type="ftr" sz="quarter" idx="11"/>
          </p:nvPr>
        </p:nvSpPr>
        <p:spPr/>
        <p:txBody>
          <a:bodyPr/>
          <a:lstStyle/>
          <a:p>
            <a:r>
              <a:rPr lang="de-DE"/>
              <a:t>Linux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4</a:t>
            </a:fld>
            <a:endParaRPr lang="de-DE"/>
          </a:p>
        </p:txBody>
      </p:sp>
      <p:pic>
        <p:nvPicPr>
          <p:cNvPr id="10" name="Grafik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49735" y="2111808"/>
            <a:ext cx="2142649" cy="1299874"/>
          </a:xfrm>
          <a:prstGeom prst="rect">
            <a:avLst/>
          </a:prstGeom>
        </p:spPr>
      </p:pic>
      <p:pic>
        <p:nvPicPr>
          <p:cNvPr id="11" name="Grafik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11668" y="3933825"/>
            <a:ext cx="1257300" cy="1257300"/>
          </a:xfrm>
          <a:prstGeom prst="rect">
            <a:avLst/>
          </a:prstGeom>
        </p:spPr>
      </p:pic>
      <p:pic>
        <p:nvPicPr>
          <p:cNvPr id="12" name="Grafik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01868" y="4512210"/>
            <a:ext cx="1299628" cy="1299628"/>
          </a:xfrm>
          <a:prstGeom prst="rect">
            <a:avLst/>
          </a:prstGeom>
        </p:spPr>
      </p:pic>
    </p:spTree>
    <p:extLst>
      <p:ext uri="{BB962C8B-B14F-4D97-AF65-F5344CB8AC3E}">
        <p14:creationId xmlns:p14="http://schemas.microsoft.com/office/powerpoint/2010/main" val="520999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Aufbau</a:t>
            </a:r>
          </a:p>
        </p:txBody>
      </p:sp>
      <p:sp>
        <p:nvSpPr>
          <p:cNvPr id="9" name="Inhaltsplatzhalter 8"/>
          <p:cNvSpPr>
            <a:spLocks noGrp="1"/>
          </p:cNvSpPr>
          <p:nvPr>
            <p:ph idx="1"/>
          </p:nvPr>
        </p:nvSpPr>
        <p:spPr>
          <a:xfrm>
            <a:off x="838200" y="2029105"/>
            <a:ext cx="5959415" cy="4147857"/>
          </a:xfrm>
        </p:spPr>
        <p:txBody>
          <a:bodyPr/>
          <a:lstStyle/>
          <a:p>
            <a:r>
              <a:rPr lang="de-DE" dirty="0"/>
              <a:t>Kernel trennt Hardware von Programmen</a:t>
            </a:r>
          </a:p>
          <a:p>
            <a:r>
              <a:rPr lang="de-DE" dirty="0"/>
              <a:t>Kernel prüft Rechte</a:t>
            </a:r>
          </a:p>
          <a:p>
            <a:r>
              <a:rPr lang="de-DE" dirty="0"/>
              <a:t>Multitasking</a:t>
            </a:r>
          </a:p>
        </p:txBody>
      </p:sp>
      <p:sp>
        <p:nvSpPr>
          <p:cNvPr id="5" name="Datumsplatzhalter 4"/>
          <p:cNvSpPr>
            <a:spLocks noGrp="1"/>
          </p:cNvSpPr>
          <p:nvPr>
            <p:ph type="dt" sz="half" idx="10"/>
          </p:nvPr>
        </p:nvSpPr>
        <p:spPr/>
        <p:txBody>
          <a:bodyPr/>
          <a:lstStyle/>
          <a:p>
            <a:fld id="{4B4D8602-DAD7-4E23-BFB9-3455C7D4313C}" type="datetime1">
              <a:rPr lang="de-DE" smtClean="0"/>
              <a:t>18.02.2020</a:t>
            </a:fld>
            <a:endParaRPr lang="de-DE"/>
          </a:p>
        </p:txBody>
      </p:sp>
      <p:sp>
        <p:nvSpPr>
          <p:cNvPr id="6" name="Fußzeilenplatzhalter 5"/>
          <p:cNvSpPr>
            <a:spLocks noGrp="1"/>
          </p:cNvSpPr>
          <p:nvPr>
            <p:ph type="ftr" sz="quarter" idx="11"/>
          </p:nvPr>
        </p:nvSpPr>
        <p:spPr/>
        <p:txBody>
          <a:bodyPr/>
          <a:lstStyle/>
          <a:p>
            <a:r>
              <a:rPr lang="de-DE"/>
              <a:t>Linux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5</a:t>
            </a:fld>
            <a:endParaRPr lang="de-DE"/>
          </a:p>
        </p:txBody>
      </p:sp>
      <p:pic>
        <p:nvPicPr>
          <p:cNvPr id="10" name="Grafik 9" descr="Grafik1"/>
          <p:cNvPicPr/>
          <p:nvPr/>
        </p:nvPicPr>
        <p:blipFill>
          <a:blip r:embed="rId3">
            <a:extLst>
              <a:ext uri="{28A0092B-C50C-407E-A947-70E740481C1C}">
                <a14:useLocalDpi xmlns:a14="http://schemas.microsoft.com/office/drawing/2010/main" val="0"/>
              </a:ext>
            </a:extLst>
          </a:blip>
          <a:srcRect/>
          <a:stretch>
            <a:fillRect/>
          </a:stretch>
        </p:blipFill>
        <p:spPr bwMode="auto">
          <a:xfrm>
            <a:off x="7118230" y="2029106"/>
            <a:ext cx="4235570" cy="3944375"/>
          </a:xfrm>
          <a:prstGeom prst="rect">
            <a:avLst/>
          </a:prstGeom>
          <a:noFill/>
          <a:ln>
            <a:noFill/>
          </a:ln>
        </p:spPr>
      </p:pic>
    </p:spTree>
    <p:extLst>
      <p:ext uri="{BB962C8B-B14F-4D97-AF65-F5344CB8AC3E}">
        <p14:creationId xmlns:p14="http://schemas.microsoft.com/office/powerpoint/2010/main" val="4224780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Benutzer</a:t>
            </a:r>
          </a:p>
        </p:txBody>
      </p:sp>
      <p:sp>
        <p:nvSpPr>
          <p:cNvPr id="9" name="Inhaltsplatzhalter 8"/>
          <p:cNvSpPr>
            <a:spLocks noGrp="1"/>
          </p:cNvSpPr>
          <p:nvPr>
            <p:ph idx="1"/>
          </p:nvPr>
        </p:nvSpPr>
        <p:spPr/>
        <p:txBody>
          <a:bodyPr/>
          <a:lstStyle/>
          <a:p>
            <a:r>
              <a:rPr lang="de-DE" dirty="0"/>
              <a:t>Mehrbenutzersystem</a:t>
            </a:r>
          </a:p>
          <a:p>
            <a:r>
              <a:rPr lang="de-DE" dirty="0"/>
              <a:t>Gleichzeitiges Arbeiten möglich</a:t>
            </a:r>
          </a:p>
          <a:p>
            <a:endParaRPr lang="de-DE" dirty="0"/>
          </a:p>
          <a:p>
            <a:r>
              <a:rPr lang="de-DE" dirty="0"/>
              <a:t>Benutzer ID (UID)</a:t>
            </a:r>
          </a:p>
          <a:p>
            <a:r>
              <a:rPr lang="de-DE" dirty="0"/>
              <a:t>Gruppen ID (GID)</a:t>
            </a:r>
          </a:p>
          <a:p>
            <a:endParaRPr lang="de-DE" dirty="0"/>
          </a:p>
          <a:p>
            <a:r>
              <a:rPr lang="de-DE" dirty="0" err="1"/>
              <a:t>root</a:t>
            </a:r>
            <a:r>
              <a:rPr lang="de-DE" dirty="0"/>
              <a:t> (0)</a:t>
            </a:r>
          </a:p>
        </p:txBody>
      </p:sp>
      <p:sp>
        <p:nvSpPr>
          <p:cNvPr id="5" name="Datumsplatzhalter 4"/>
          <p:cNvSpPr>
            <a:spLocks noGrp="1"/>
          </p:cNvSpPr>
          <p:nvPr>
            <p:ph type="dt" sz="half" idx="10"/>
          </p:nvPr>
        </p:nvSpPr>
        <p:spPr/>
        <p:txBody>
          <a:bodyPr/>
          <a:lstStyle/>
          <a:p>
            <a:fld id="{4B4D8602-DAD7-4E23-BFB9-3455C7D4313C}" type="datetime1">
              <a:rPr lang="de-DE" smtClean="0"/>
              <a:t>18.02.2020</a:t>
            </a:fld>
            <a:endParaRPr lang="de-DE"/>
          </a:p>
        </p:txBody>
      </p:sp>
      <p:sp>
        <p:nvSpPr>
          <p:cNvPr id="6" name="Fußzeilenplatzhalter 5"/>
          <p:cNvSpPr>
            <a:spLocks noGrp="1"/>
          </p:cNvSpPr>
          <p:nvPr>
            <p:ph type="ftr" sz="quarter" idx="11"/>
          </p:nvPr>
        </p:nvSpPr>
        <p:spPr/>
        <p:txBody>
          <a:bodyPr/>
          <a:lstStyle/>
          <a:p>
            <a:r>
              <a:rPr lang="de-DE"/>
              <a:t>Linux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6</a:t>
            </a:fld>
            <a:endParaRPr lang="de-DE"/>
          </a:p>
        </p:txBody>
      </p:sp>
      <p:pic>
        <p:nvPicPr>
          <p:cNvPr id="12" name="Grafik 11"/>
          <p:cNvPicPr>
            <a:picLocks noChangeAspect="1"/>
          </p:cNvPicPr>
          <p:nvPr/>
        </p:nvPicPr>
        <p:blipFill>
          <a:blip r:embed="rId3"/>
          <a:stretch>
            <a:fillRect/>
          </a:stretch>
        </p:blipFill>
        <p:spPr>
          <a:xfrm>
            <a:off x="9001125" y="2914650"/>
            <a:ext cx="2352675" cy="1943100"/>
          </a:xfrm>
          <a:prstGeom prst="rect">
            <a:avLst/>
          </a:prstGeom>
        </p:spPr>
      </p:pic>
    </p:spTree>
    <p:extLst>
      <p:ext uri="{BB962C8B-B14F-4D97-AF65-F5344CB8AC3E}">
        <p14:creationId xmlns:p14="http://schemas.microsoft.com/office/powerpoint/2010/main" val="385597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Dateien</a:t>
            </a:r>
          </a:p>
        </p:txBody>
      </p:sp>
      <p:sp>
        <p:nvSpPr>
          <p:cNvPr id="9" name="Inhaltsplatzhalter 8"/>
          <p:cNvSpPr>
            <a:spLocks noGrp="1"/>
          </p:cNvSpPr>
          <p:nvPr>
            <p:ph idx="1"/>
          </p:nvPr>
        </p:nvSpPr>
        <p:spPr/>
        <p:txBody>
          <a:bodyPr/>
          <a:lstStyle/>
          <a:p>
            <a:r>
              <a:rPr lang="de-DE" dirty="0"/>
              <a:t>„alles ist eine Datei“</a:t>
            </a:r>
          </a:p>
          <a:p>
            <a:endParaRPr lang="de-DE" dirty="0"/>
          </a:p>
          <a:p>
            <a:r>
              <a:rPr lang="de-DE" dirty="0"/>
              <a:t>Name: 256 Zeichen</a:t>
            </a:r>
          </a:p>
          <a:p>
            <a:r>
              <a:rPr lang="de-DE" dirty="0"/>
              <a:t>Groß-/Kleinschreibung</a:t>
            </a:r>
          </a:p>
          <a:p>
            <a:r>
              <a:rPr lang="de-DE" dirty="0"/>
              <a:t>Verzeichnisse: / anstatt \</a:t>
            </a:r>
          </a:p>
          <a:p>
            <a:pPr marL="0" indent="0">
              <a:buNone/>
            </a:pPr>
            <a:endParaRPr lang="de-DE" dirty="0"/>
          </a:p>
        </p:txBody>
      </p:sp>
      <p:sp>
        <p:nvSpPr>
          <p:cNvPr id="5" name="Datumsplatzhalter 4"/>
          <p:cNvSpPr>
            <a:spLocks noGrp="1"/>
          </p:cNvSpPr>
          <p:nvPr>
            <p:ph type="dt" sz="half" idx="10"/>
          </p:nvPr>
        </p:nvSpPr>
        <p:spPr/>
        <p:txBody>
          <a:bodyPr/>
          <a:lstStyle/>
          <a:p>
            <a:fld id="{4B4D8602-DAD7-4E23-BFB9-3455C7D4313C}" type="datetime1">
              <a:rPr lang="de-DE" smtClean="0"/>
              <a:t>18.02.2020</a:t>
            </a:fld>
            <a:endParaRPr lang="de-DE"/>
          </a:p>
        </p:txBody>
      </p:sp>
      <p:sp>
        <p:nvSpPr>
          <p:cNvPr id="6" name="Fußzeilenplatzhalter 5"/>
          <p:cNvSpPr>
            <a:spLocks noGrp="1"/>
          </p:cNvSpPr>
          <p:nvPr>
            <p:ph type="ftr" sz="quarter" idx="11"/>
          </p:nvPr>
        </p:nvSpPr>
        <p:spPr/>
        <p:txBody>
          <a:bodyPr/>
          <a:lstStyle/>
          <a:p>
            <a:r>
              <a:rPr lang="de-DE"/>
              <a:t>Linux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7</a:t>
            </a:fld>
            <a:endParaRPr lang="de-DE"/>
          </a:p>
        </p:txBody>
      </p:sp>
      <p:pic>
        <p:nvPicPr>
          <p:cNvPr id="10" name="Grafik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87452" y="2735874"/>
            <a:ext cx="2766348" cy="2530839"/>
          </a:xfrm>
          <a:prstGeom prst="rect">
            <a:avLst/>
          </a:prstGeom>
        </p:spPr>
      </p:pic>
    </p:spTree>
    <p:extLst>
      <p:ext uri="{BB962C8B-B14F-4D97-AF65-F5344CB8AC3E}">
        <p14:creationId xmlns:p14="http://schemas.microsoft.com/office/powerpoint/2010/main" val="1431571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Dateien</a:t>
            </a:r>
          </a:p>
        </p:txBody>
      </p:sp>
      <p:sp>
        <p:nvSpPr>
          <p:cNvPr id="9" name="Inhaltsplatzhalter 8"/>
          <p:cNvSpPr>
            <a:spLocks noGrp="1"/>
          </p:cNvSpPr>
          <p:nvPr>
            <p:ph idx="1"/>
          </p:nvPr>
        </p:nvSpPr>
        <p:spPr/>
        <p:txBody>
          <a:bodyPr/>
          <a:lstStyle/>
          <a:p>
            <a:r>
              <a:rPr lang="de-DE" dirty="0"/>
              <a:t>Dateiarten</a:t>
            </a:r>
          </a:p>
          <a:p>
            <a:pPr lvl="1"/>
            <a:r>
              <a:rPr lang="de-DE" dirty="0"/>
              <a:t>Normale Datei</a:t>
            </a:r>
          </a:p>
          <a:p>
            <a:pPr lvl="1"/>
            <a:r>
              <a:rPr lang="de-DE" dirty="0"/>
              <a:t>Verzeichnis</a:t>
            </a:r>
          </a:p>
          <a:p>
            <a:pPr lvl="1"/>
            <a:r>
              <a:rPr lang="de-DE" dirty="0">
                <a:solidFill>
                  <a:schemeClr val="bg1">
                    <a:lumMod val="50000"/>
                  </a:schemeClr>
                </a:solidFill>
              </a:rPr>
              <a:t>Symbolischer Link</a:t>
            </a:r>
          </a:p>
          <a:p>
            <a:pPr lvl="1"/>
            <a:r>
              <a:rPr lang="de-DE" dirty="0">
                <a:solidFill>
                  <a:schemeClr val="bg1">
                    <a:lumMod val="50000"/>
                  </a:schemeClr>
                </a:solidFill>
              </a:rPr>
              <a:t>Geräte</a:t>
            </a:r>
          </a:p>
          <a:p>
            <a:pPr lvl="1"/>
            <a:r>
              <a:rPr lang="de-DE" dirty="0">
                <a:solidFill>
                  <a:schemeClr val="bg1">
                    <a:lumMod val="50000"/>
                  </a:schemeClr>
                </a:solidFill>
              </a:rPr>
              <a:t>Pipes</a:t>
            </a:r>
          </a:p>
          <a:p>
            <a:pPr marL="0" indent="0">
              <a:buNone/>
            </a:pPr>
            <a:endParaRPr lang="de-DE" dirty="0"/>
          </a:p>
        </p:txBody>
      </p:sp>
      <p:sp>
        <p:nvSpPr>
          <p:cNvPr id="5" name="Datumsplatzhalter 4"/>
          <p:cNvSpPr>
            <a:spLocks noGrp="1"/>
          </p:cNvSpPr>
          <p:nvPr>
            <p:ph type="dt" sz="half" idx="10"/>
          </p:nvPr>
        </p:nvSpPr>
        <p:spPr/>
        <p:txBody>
          <a:bodyPr/>
          <a:lstStyle/>
          <a:p>
            <a:fld id="{4B4D8602-DAD7-4E23-BFB9-3455C7D4313C}" type="datetime1">
              <a:rPr lang="de-DE" smtClean="0"/>
              <a:t>18.02.2020</a:t>
            </a:fld>
            <a:endParaRPr lang="de-DE"/>
          </a:p>
        </p:txBody>
      </p:sp>
      <p:sp>
        <p:nvSpPr>
          <p:cNvPr id="6" name="Fußzeilenplatzhalter 5"/>
          <p:cNvSpPr>
            <a:spLocks noGrp="1"/>
          </p:cNvSpPr>
          <p:nvPr>
            <p:ph type="ftr" sz="quarter" idx="11"/>
          </p:nvPr>
        </p:nvSpPr>
        <p:spPr/>
        <p:txBody>
          <a:bodyPr/>
          <a:lstStyle/>
          <a:p>
            <a:r>
              <a:rPr lang="de-DE"/>
              <a:t>Linux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8</a:t>
            </a:fld>
            <a:endParaRPr lang="de-DE"/>
          </a:p>
        </p:txBody>
      </p:sp>
      <p:pic>
        <p:nvPicPr>
          <p:cNvPr id="10" name="Grafik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87452" y="2735874"/>
            <a:ext cx="2766348" cy="2530839"/>
          </a:xfrm>
          <a:prstGeom prst="rect">
            <a:avLst/>
          </a:prstGeom>
        </p:spPr>
      </p:pic>
    </p:spTree>
    <p:extLst>
      <p:ext uri="{BB962C8B-B14F-4D97-AF65-F5344CB8AC3E}">
        <p14:creationId xmlns:p14="http://schemas.microsoft.com/office/powerpoint/2010/main" val="4139133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a:t>Verzeichnisstruktur</a:t>
            </a:r>
          </a:p>
        </p:txBody>
      </p:sp>
      <p:sp>
        <p:nvSpPr>
          <p:cNvPr id="9" name="Inhaltsplatzhalter 8"/>
          <p:cNvSpPr>
            <a:spLocks noGrp="1"/>
          </p:cNvSpPr>
          <p:nvPr>
            <p:ph idx="1"/>
          </p:nvPr>
        </p:nvSpPr>
        <p:spPr>
          <a:xfrm>
            <a:off x="838200" y="1825625"/>
            <a:ext cx="4143429" cy="4351338"/>
          </a:xfrm>
        </p:spPr>
        <p:txBody>
          <a:bodyPr/>
          <a:lstStyle/>
          <a:p>
            <a:r>
              <a:rPr lang="de-DE" dirty="0"/>
              <a:t>Nur eine Wurzel</a:t>
            </a:r>
          </a:p>
          <a:p>
            <a:r>
              <a:rPr lang="de-DE" dirty="0"/>
              <a:t>Windows: mehrere Laufwerke</a:t>
            </a:r>
          </a:p>
        </p:txBody>
      </p:sp>
      <p:sp>
        <p:nvSpPr>
          <p:cNvPr id="5" name="Datumsplatzhalter 4"/>
          <p:cNvSpPr>
            <a:spLocks noGrp="1"/>
          </p:cNvSpPr>
          <p:nvPr>
            <p:ph type="dt" sz="half" idx="10"/>
          </p:nvPr>
        </p:nvSpPr>
        <p:spPr/>
        <p:txBody>
          <a:bodyPr/>
          <a:lstStyle/>
          <a:p>
            <a:fld id="{4B4D8602-DAD7-4E23-BFB9-3455C7D4313C}" type="datetime1">
              <a:rPr lang="de-DE" smtClean="0"/>
              <a:t>18.02.2020</a:t>
            </a:fld>
            <a:endParaRPr lang="de-DE"/>
          </a:p>
        </p:txBody>
      </p:sp>
      <p:sp>
        <p:nvSpPr>
          <p:cNvPr id="6" name="Fußzeilenplatzhalter 5"/>
          <p:cNvSpPr>
            <a:spLocks noGrp="1"/>
          </p:cNvSpPr>
          <p:nvPr>
            <p:ph type="ftr" sz="quarter" idx="11"/>
          </p:nvPr>
        </p:nvSpPr>
        <p:spPr/>
        <p:txBody>
          <a:bodyPr/>
          <a:lstStyle/>
          <a:p>
            <a:r>
              <a:rPr lang="de-DE"/>
              <a:t>Linux - Eine Einführung</a:t>
            </a:r>
          </a:p>
        </p:txBody>
      </p:sp>
      <p:sp>
        <p:nvSpPr>
          <p:cNvPr id="7" name="Foliennummernplatzhalter 6"/>
          <p:cNvSpPr>
            <a:spLocks noGrp="1"/>
          </p:cNvSpPr>
          <p:nvPr>
            <p:ph type="sldNum" sz="quarter" idx="12"/>
          </p:nvPr>
        </p:nvSpPr>
        <p:spPr/>
        <p:txBody>
          <a:bodyPr/>
          <a:lstStyle/>
          <a:p>
            <a:fld id="{3A1F27E2-D58A-4028-9FF2-B12D897F257E}" type="slidenum">
              <a:rPr lang="de-DE" smtClean="0"/>
              <a:t>9</a:t>
            </a:fld>
            <a:endParaRPr lang="de-DE"/>
          </a:p>
        </p:txBody>
      </p:sp>
      <p:pic>
        <p:nvPicPr>
          <p:cNvPr id="3" name="Grafik 2"/>
          <p:cNvPicPr>
            <a:picLocks noChangeAspect="1"/>
          </p:cNvPicPr>
          <p:nvPr/>
        </p:nvPicPr>
        <p:blipFill>
          <a:blip r:embed="rId3">
            <a:clrChange>
              <a:clrFrom>
                <a:srgbClr val="FFFFFF"/>
              </a:clrFrom>
              <a:clrTo>
                <a:srgbClr val="FFFFFF">
                  <a:alpha val="0"/>
                </a:srgbClr>
              </a:clrTo>
            </a:clrChange>
          </a:blip>
          <a:stretch>
            <a:fillRect/>
          </a:stretch>
        </p:blipFill>
        <p:spPr>
          <a:xfrm>
            <a:off x="4981629" y="1825625"/>
            <a:ext cx="7106357" cy="2807119"/>
          </a:xfrm>
          <a:prstGeom prst="rect">
            <a:avLst/>
          </a:prstGeom>
        </p:spPr>
      </p:pic>
      <p:sp>
        <p:nvSpPr>
          <p:cNvPr id="11" name="Rechteck 10"/>
          <p:cNvSpPr/>
          <p:nvPr/>
        </p:nvSpPr>
        <p:spPr>
          <a:xfrm>
            <a:off x="8365103" y="1793726"/>
            <a:ext cx="706790" cy="49698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521910942"/>
      </p:ext>
    </p:extLst>
  </p:cSld>
  <p:clrMapOvr>
    <a:masterClrMapping/>
  </p:clrMapOvr>
</p:sld>
</file>

<file path=ppt/theme/theme1.xml><?xml version="1.0" encoding="utf-8"?>
<a:theme xmlns:a="http://schemas.openxmlformats.org/drawingml/2006/main" name="Titel">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ptx" id="{051C714A-F62F-40F4-8970-C1AD3FEF8B0B}" vid="{2846C080-E331-49AC-A5D9-3DC1BADC5ED5}"/>
    </a:ext>
  </a:extLst>
</a:theme>
</file>

<file path=ppt/theme/theme2.xml><?xml version="1.0" encoding="utf-8"?>
<a:theme xmlns:a="http://schemas.openxmlformats.org/drawingml/2006/main" name="Inhalt">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ptx" id="{051C714A-F62F-40F4-8970-C1AD3FEF8B0B}" vid="{AC3DFA67-6AA7-4AE2-869C-63F50128302C}"/>
    </a:ext>
  </a:extLst>
</a:theme>
</file>

<file path=ppt/theme/theme3.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CTL Presentation 16x9</Template>
  <TotalTime>0</TotalTime>
  <Words>2379</Words>
  <Application>Microsoft Office PowerPoint</Application>
  <PresentationFormat>Breitbild</PresentationFormat>
  <Paragraphs>225</Paragraphs>
  <Slides>21</Slides>
  <Notes>21</Notes>
  <HiddenSlides>6</HiddenSlides>
  <MMClips>0</MMClips>
  <ScaleCrop>false</ScaleCrop>
  <HeadingPairs>
    <vt:vector size="6" baseType="variant">
      <vt:variant>
        <vt:lpstr>Verwendete Schriftarten</vt:lpstr>
      </vt:variant>
      <vt:variant>
        <vt:i4>2</vt:i4>
      </vt:variant>
      <vt:variant>
        <vt:lpstr>Design</vt:lpstr>
      </vt:variant>
      <vt:variant>
        <vt:i4>2</vt:i4>
      </vt:variant>
      <vt:variant>
        <vt:lpstr>Folientitel</vt:lpstr>
      </vt:variant>
      <vt:variant>
        <vt:i4>21</vt:i4>
      </vt:variant>
    </vt:vector>
  </HeadingPairs>
  <TitlesOfParts>
    <vt:vector size="25" baseType="lpstr">
      <vt:lpstr>Arial</vt:lpstr>
      <vt:lpstr>Calibri</vt:lpstr>
      <vt:lpstr>Titel</vt:lpstr>
      <vt:lpstr>Inhalt</vt:lpstr>
      <vt:lpstr>Linux</vt:lpstr>
      <vt:lpstr>Agenda</vt:lpstr>
      <vt:lpstr>Begriffe</vt:lpstr>
      <vt:lpstr>Desktops</vt:lpstr>
      <vt:lpstr>Aufbau</vt:lpstr>
      <vt:lpstr>Benutzer</vt:lpstr>
      <vt:lpstr>Dateien</vt:lpstr>
      <vt:lpstr>Dateien</vt:lpstr>
      <vt:lpstr>Verzeichnisstruktur</vt:lpstr>
      <vt:lpstr>Verzeichnisstruktur</vt:lpstr>
      <vt:lpstr>Verzeichnisstruktur</vt:lpstr>
      <vt:lpstr>Verzeichnisstruktur</vt:lpstr>
      <vt:lpstr>Verzeichnisstruktur</vt:lpstr>
      <vt:lpstr>Verzeichnisstruktur</vt:lpstr>
      <vt:lpstr>Verzeichnisstruktur</vt:lpstr>
      <vt:lpstr>Verzeichnisstruktur</vt:lpstr>
      <vt:lpstr>Verzeichnisstruktur</vt:lpstr>
      <vt:lpstr>Verzeichnisstruktur</vt:lpstr>
      <vt:lpstr>Zusammenfassung</vt:lpstr>
      <vt:lpstr>Zusammenfassung</vt:lpstr>
      <vt:lpstr>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dc:title>
  <dc:creator>Thomas Weller</dc:creator>
  <cp:lastModifiedBy>Thomas Weller</cp:lastModifiedBy>
  <cp:revision>17</cp:revision>
  <dcterms:created xsi:type="dcterms:W3CDTF">2018-01-31T10:27:38Z</dcterms:created>
  <dcterms:modified xsi:type="dcterms:W3CDTF">2020-02-18T12:40:03Z</dcterms:modified>
</cp:coreProperties>
</file>