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60" r:id="rId5"/>
    <p:sldId id="261" r:id="rId6"/>
    <p:sldId id="262" r:id="rId7"/>
    <p:sldId id="288" r:id="rId8"/>
    <p:sldId id="264" r:id="rId9"/>
    <p:sldId id="265" r:id="rId10"/>
    <p:sldId id="266" r:id="rId11"/>
    <p:sldId id="289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90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87" r:id="rId33"/>
    <p:sldId id="258" r:id="rId34"/>
    <p:sldId id="292" r:id="rId35"/>
    <p:sldId id="25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Zuletzt behandelt" id="{EB7416D2-FE43-421A-A82D-DCCB9519097D}">
          <p14:sldIdLst>
            <p14:sldId id="260"/>
          </p14:sldIdLst>
        </p14:section>
        <p14:section name="Objekte" id="{DE265C2E-15BB-492C-8DE0-60D2A714EA43}">
          <p14:sldIdLst>
            <p14:sldId id="261"/>
            <p14:sldId id="262"/>
            <p14:sldId id="288"/>
            <p14:sldId id="264"/>
            <p14:sldId id="265"/>
            <p14:sldId id="266"/>
            <p14:sldId id="289"/>
            <p14:sldId id="268"/>
          </p14:sldIdLst>
        </p14:section>
        <p14:section name="Klassen" id="{A7C5A08A-AB46-4C7A-A44D-9C1D426B7001}">
          <p14:sldIdLst>
            <p14:sldId id="269"/>
            <p14:sldId id="270"/>
            <p14:sldId id="271"/>
          </p14:sldIdLst>
        </p14:section>
        <p14:section name="Klassen und Objekte in Python" id="{6BA0C24A-5404-4850-A420-30405F0679BF}">
          <p14:sldIdLst>
            <p14:sldId id="272"/>
            <p14:sldId id="273"/>
            <p14:sldId id="274"/>
            <p14:sldId id="275"/>
            <p14:sldId id="276"/>
            <p14:sldId id="290"/>
            <p14:sldId id="278"/>
          </p14:sldIdLst>
        </p14:section>
        <p14:section name="Bibliotheken" id="{5D4E934F-444B-4EC8-A89E-69882E9C36FA}">
          <p14:sldIdLst>
            <p14:sldId id="279"/>
            <p14:sldId id="280"/>
            <p14:sldId id="281"/>
            <p14:sldId id="282"/>
          </p14:sldIdLst>
        </p14:section>
        <p14:section name="Sonderobjekte" id="{75C9CF30-F77C-44AB-94B7-C083555259EF}">
          <p14:sldIdLst>
            <p14:sldId id="283"/>
            <p14:sldId id="284"/>
            <p14:sldId id="285"/>
            <p14:sldId id="286"/>
            <p14:sldId id="291"/>
            <p14:sldId id="287"/>
          </p14:sldIdLst>
        </p14:section>
        <p14:section name="Zusammenfassung" id="{3935168F-CA97-4DBE-AA4D-CD6487E81BA7}">
          <p14:sldIdLst>
            <p14:sldId id="258"/>
            <p14:sldId id="29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4302" autoAdjust="0"/>
  </p:normalViewPr>
  <p:slideViewPr>
    <p:cSldViewPr snapToGrid="0">
      <p:cViewPr varScale="1">
        <p:scale>
          <a:sx n="82" d="100"/>
          <a:sy n="82" d="100"/>
        </p:scale>
        <p:origin x="154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28.02.2018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28.02.2018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Wenn wir das Konzept eines Objekts auf den Computer übertragen möchten, müssen wir nur ein paar Begriffe austauschen.</a:t>
            </a:r>
          </a:p>
          <a:p>
            <a:r>
              <a:rPr lang="de-DE" dirty="0" smtClean="0"/>
              <a:t>Anstelle von Atomen bestehen Objekte im Computer aus Ladungen, also aus Elektronen, die irgendwo</a:t>
            </a:r>
            <a:r>
              <a:rPr lang="de-DE" baseline="0" dirty="0" smtClean="0"/>
              <a:t> hingeschoben wurden.</a:t>
            </a:r>
          </a:p>
          <a:p>
            <a:r>
              <a:rPr lang="de-DE" baseline="0" dirty="0" smtClean="0"/>
              <a:t>Die Position im Computer nennt sich Speicheradresse und der Speicherort ist nicht der 3D Raum, sondern der Arbeitsspeicher (RAM, </a:t>
            </a:r>
            <a:r>
              <a:rPr lang="de-DE" baseline="0" dirty="0" err="1" smtClean="0"/>
              <a:t>random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access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memory</a:t>
            </a:r>
            <a:r>
              <a:rPr lang="de-DE" baseline="0" dirty="0" smtClean="0"/>
              <a:t>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25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 nach Aufbau der Bibliothek muss auf die bereitgestellten Funktionen unterschiedlich</a:t>
            </a:r>
            <a:r>
              <a:rPr lang="de-DE" baseline="0" dirty="0" smtClean="0"/>
              <a:t> zugegriffen werden.</a:t>
            </a:r>
          </a:p>
          <a:p>
            <a:r>
              <a:rPr lang="de-DE" baseline="0" dirty="0" smtClean="0"/>
              <a:t>Wurde die Bibliothek nach dem prozeduralen Ansatz geschrieben, so gibt es keine Klassen und Objekte. Funktionen werden dann direkt aufgerufen.</a:t>
            </a:r>
          </a:p>
          <a:p>
            <a:r>
              <a:rPr lang="de-DE" baseline="0" dirty="0" smtClean="0"/>
              <a:t>Vorteile: kürzere Schreibweise, keine Denkarbeit bezüglich „dasselbe“ und „das gleiche“ Objekt</a:t>
            </a:r>
          </a:p>
          <a:p>
            <a:r>
              <a:rPr lang="de-DE" baseline="0" dirty="0" smtClean="0"/>
              <a:t>Nachteile: Funktionen können in der falschen Reihenfolge o.ä. ausgeführt werden, weil der Bezug unklar ist.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Wurde hingegen der objektorientierte Ansatz gewählt, muss zuerst ein Objekt erstellt werden und das Objekt bietet dann die dazu passenden Möglichkeiten.</a:t>
            </a:r>
          </a:p>
          <a:p>
            <a:r>
              <a:rPr lang="de-DE" baseline="0" dirty="0" smtClean="0"/>
              <a:t>Vorteile: über das Objekt wird der Bezug der Funktionen zueinander klarer</a:t>
            </a:r>
          </a:p>
          <a:p>
            <a:r>
              <a:rPr lang="de-DE" baseline="0" dirty="0" smtClean="0"/>
              <a:t>Nachteile: mehr Schreibarbeit, Unterscheidung zwischen „dasselbe“ und „das gleiche“ Objekt nötig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1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27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81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30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Unterscheidung zwischen demselben</a:t>
            </a:r>
            <a:r>
              <a:rPr lang="de-DE" baseline="0" dirty="0" smtClean="0"/>
              <a:t> Baum und einem gleichen Baum ist deshalb so wichtig, weil sich Änderungen ggf. nur auf einen Beobachter auswirken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Falls man das Original noch benötigt und eine Kopie verändern möchte, muss sich der Programmierer darum kümmern, dass die Kopie erstellt wird.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36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Beispiel</a:t>
            </a:r>
            <a:r>
              <a:rPr lang="de-DE" baseline="0" dirty="0" smtClean="0"/>
              <a:t> des Objekts „Holztisch“ haben wir zuvor schon kennengelernt.</a:t>
            </a:r>
          </a:p>
          <a:p>
            <a:r>
              <a:rPr lang="de-DE" baseline="0" dirty="0" smtClean="0"/>
              <a:t>Die Klasse „Tisch“ liefert die Definition aller möglichen Tische. Sie beschreibt in allgemeiner Form, wie ein Tisch aussieht, ohne konkrete Angaben zu einem bestimmten Tisch zu machen.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Ein anderes Beispiel:</a:t>
            </a:r>
          </a:p>
          <a:p>
            <a:r>
              <a:rPr lang="de-DE" baseline="0" dirty="0" smtClean="0"/>
              <a:t>Klasse „Hund“: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Objekt „Hund meiner Nachbarin“: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Name des Hundes: Jenny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Geburtsdatum: 3.6.2017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Fellfarbe: schwarz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Eigentümer: Andrea 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86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smtClean="0"/>
              <a:t>Objekte („der Hund meiner Nachbarin“) werden klein</a:t>
            </a:r>
            <a:r>
              <a:rPr lang="de-DE" baseline="0" dirty="0" smtClean="0"/>
              <a:t> geschrieben, obwohl es sich um Substantive handelt.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Beispiel: </a:t>
            </a:r>
            <a:r>
              <a:rPr lang="de-DE" baseline="0" dirty="0" err="1" smtClean="0"/>
              <a:t>jenny</a:t>
            </a:r>
            <a:r>
              <a:rPr lang="de-DE" baseline="0" dirty="0" smtClean="0"/>
              <a:t> = Hund(„Jenny“, „3.6.2017“, „schwarz“, „Andrea G.“)</a:t>
            </a:r>
          </a:p>
          <a:p>
            <a:pPr marL="0" indent="0">
              <a:buFontTx/>
              <a:buNone/>
            </a:pPr>
            <a:endParaRPr lang="de-DE" baseline="0" dirty="0" smtClean="0"/>
          </a:p>
          <a:p>
            <a:r>
              <a:rPr lang="de-DE" baseline="0" dirty="0" smtClean="0"/>
              <a:t>Ebenso Eigenschaften („Farbe des Hundes“), obwohl es sich auch um Substantive handelt.</a:t>
            </a:r>
          </a:p>
          <a:p>
            <a:r>
              <a:rPr lang="de-DE" baseline="0" dirty="0" smtClean="0"/>
              <a:t>Beispiel: </a:t>
            </a:r>
            <a:r>
              <a:rPr lang="de-DE" baseline="0" dirty="0" err="1" smtClean="0"/>
              <a:t>jenny.farbe</a:t>
            </a:r>
            <a:r>
              <a:rPr lang="de-DE" baseline="0" dirty="0" smtClean="0"/>
              <a:t>=„schwarz“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70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Operationen (auch: Funktionen, Methoden),</a:t>
            </a:r>
            <a:r>
              <a:rPr lang="de-DE" baseline="0" dirty="0" smtClean="0"/>
              <a:t> die spezifisch für eine Klasse oder ein Objekt sind, </a:t>
            </a:r>
            <a:r>
              <a:rPr lang="de-DE" dirty="0" smtClean="0"/>
              <a:t>werden der Klasse untergeordnet,</a:t>
            </a:r>
            <a:r>
              <a:rPr lang="de-DE" baseline="0" dirty="0" smtClean="0"/>
              <a:t> d.h. eingerückt.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5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Eigenschaften von Objekten werden in der speziellen</a:t>
            </a:r>
            <a:r>
              <a:rPr lang="de-DE" baseline="0" dirty="0" smtClean="0"/>
              <a:t> Methode namens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 gesetzt.</a:t>
            </a:r>
          </a:p>
          <a:p>
            <a:r>
              <a:rPr lang="de-DE" baseline="0" dirty="0" smtClean="0"/>
              <a:t>Gesprochen wird __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__: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init</a:t>
            </a:r>
            <a:r>
              <a:rPr lang="de-DE" baseline="0" dirty="0" smtClean="0"/>
              <a:t>“, wobei „</a:t>
            </a:r>
            <a:r>
              <a:rPr lang="de-DE" baseline="0" dirty="0" err="1" smtClean="0"/>
              <a:t>dunder</a:t>
            </a:r>
            <a:r>
              <a:rPr lang="de-DE" baseline="0" dirty="0" smtClean="0"/>
              <a:t>“ für „double </a:t>
            </a:r>
            <a:r>
              <a:rPr lang="de-DE" baseline="0" dirty="0" err="1" smtClean="0"/>
              <a:t>underscore</a:t>
            </a:r>
            <a:r>
              <a:rPr lang="de-DE" baseline="0" dirty="0" smtClean="0"/>
              <a:t>“ steht.</a:t>
            </a:r>
          </a:p>
          <a:p>
            <a:r>
              <a:rPr lang="de-DE" baseline="0" dirty="0" smtClean="0"/>
              <a:t>Das Schlüsselwort </a:t>
            </a:r>
            <a:r>
              <a:rPr lang="de-DE" baseline="0" dirty="0" err="1" smtClean="0"/>
              <a:t>self</a:t>
            </a:r>
            <a:r>
              <a:rPr lang="de-DE" baseline="0" dirty="0" smtClean="0"/>
              <a:t> sagt, dass es sich um eine Eigenschaft des Objekts selbst handelt.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60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639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bereits bei der Präsentation zu </a:t>
            </a:r>
            <a:r>
              <a:rPr lang="de-DE" dirty="0" err="1" smtClean="0"/>
              <a:t>PyCharm</a:t>
            </a:r>
            <a:r>
              <a:rPr lang="de-DE" dirty="0" smtClean="0"/>
              <a:t> erwähnt,</a:t>
            </a:r>
            <a:r>
              <a:rPr lang="de-DE" baseline="0" dirty="0" smtClean="0"/>
              <a:t> gibt es die Möglichkeit auf das Wissen und Können von schlauen Leuten zuzugreifen, sofern diese ihre Arbeit in Form einer Bibliothek zur Verfügung stellen.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91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8DB08-6D5D-4358-AE5C-396FD458C01C}" type="datetime1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601556"/>
            <a:ext cx="4799936" cy="553998"/>
          </a:xfrm>
          <a:prstGeom prst="rect">
            <a:avLst/>
          </a:prstGeom>
          <a:solidFill>
            <a:srgbClr val="EAEAEB"/>
          </a:solidFill>
        </p:spPr>
        <p:txBody>
          <a:bodyPr wrap="square" lIns="0" tIns="0" rIns="0" bIns="0" anchor="b" anchorCtr="0">
            <a:spAutoFit/>
          </a:bodyPr>
          <a:lstStyle>
            <a:lvl1pPr marL="0" indent="0">
              <a:buNone/>
              <a:defRPr sz="4000" b="1" baseline="0">
                <a:solidFill>
                  <a:srgbClr val="F37637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Group </a:t>
            </a:r>
            <a:r>
              <a:rPr lang="de-DE" dirty="0" err="1" smtClean="0"/>
              <a:t>Slides</a:t>
            </a:r>
            <a:endParaRPr lang="en-GB" dirty="0"/>
          </a:p>
        </p:txBody>
      </p:sp>
      <p:sp>
        <p:nvSpPr>
          <p:cNvPr id="9" name="Inhaltsplatzhalter 2"/>
          <p:cNvSpPr>
            <a:spLocks noGrp="1"/>
          </p:cNvSpPr>
          <p:nvPr>
            <p:ph sz="quarter" idx="12" hasCustomPrompt="1"/>
          </p:nvPr>
        </p:nvSpPr>
        <p:spPr>
          <a:xfrm>
            <a:off x="4262400" y="576000"/>
            <a:ext cx="7646400" cy="46080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3000" b="1" baseline="0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This Slide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19666" y="1620000"/>
            <a:ext cx="11232985" cy="54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1">
                <a:solidFill>
                  <a:srgbClr val="00498F"/>
                </a:solidFill>
                <a:latin typeface="Helvetica Narrow" panose="020B0506020203020204" pitchFamily="34" charset="0"/>
              </a:defRPr>
            </a:lvl1pPr>
          </a:lstStyle>
          <a:p>
            <a:pPr lvl="0"/>
            <a:r>
              <a:rPr lang="de-DE" dirty="0" smtClean="0"/>
              <a:t>Title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720000" y="2160000"/>
            <a:ext cx="11232651" cy="46533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Font typeface="Arial" panose="020B0604020202020204" pitchFamily="34" charset="0"/>
              <a:buChar char="•"/>
              <a:defRPr sz="2500">
                <a:solidFill>
                  <a:srgbClr val="57575A"/>
                </a:solidFill>
                <a:latin typeface="Helvetica Narrow" panose="020B0506020203020204" pitchFamily="34" charset="0"/>
              </a:defRPr>
            </a:lvl1pPr>
            <a:lvl2pPr>
              <a:defRPr sz="2400">
                <a:solidFill>
                  <a:srgbClr val="57575A"/>
                </a:solidFill>
                <a:latin typeface="Helvetica Narrow" panose="020B0506020203020204" pitchFamily="34" charset="0"/>
              </a:defRPr>
            </a:lvl2pPr>
            <a:lvl3pPr>
              <a:defRPr sz="2000">
                <a:solidFill>
                  <a:srgbClr val="57575A"/>
                </a:solidFill>
                <a:latin typeface="Helvetica Narrow" panose="020B0506020203020204" pitchFamily="34" charset="0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Ebene 2</a:t>
            </a:r>
          </a:p>
          <a:p>
            <a:pPr lvl="2"/>
            <a:r>
              <a:rPr lang="de-DE" dirty="0" smtClean="0"/>
              <a:t>Ebene 3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2845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F3C0-B30A-4C1B-8D77-1643351BA654}" type="datetime1">
              <a:rPr lang="de-DE" smtClean="0"/>
              <a:t>28.02.2018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58-0BE0-4BA6-ACD2-EEBFB8271CB2}" type="datetime1">
              <a:rPr lang="de-DE" smtClean="0"/>
              <a:t>28.02.2018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2AB36-A5A8-4D1A-9D03-02AEA6BC62BE}" type="datetime1">
              <a:rPr lang="de-DE" smtClean="0"/>
              <a:t>28.02.2018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58-0BE0-4BA6-ACD2-EEBFB8271CB2}" type="datetime1">
              <a:rPr lang="de-DE" smtClean="0"/>
              <a:t>28.02.2018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62358-0BE0-4BA6-ACD2-EEBFB8271CB2}" type="datetime1">
              <a:rPr lang="de-DE" smtClean="0"/>
              <a:t>28.02.2018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AE11-6847-4A98-9145-2F7B754CAADC}" type="datetime1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1B3E432-A8CC-4748-A6DA-9139F488DEFA}" type="datetime1">
              <a:rPr lang="de-DE" smtClean="0"/>
              <a:t>28.02.2018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0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31349"/>
            <a:ext cx="10515600" cy="424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33AAB3-7E43-4D18-9687-C9B86796928A}" type="datetime1">
              <a:rPr lang="de-DE" smtClean="0"/>
              <a:t>28.02.2018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  <p:sldLayoutId id="2147483667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Python (erweitert)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2ABC-DB64-4C92-ABD6-EA2277CE154E}" type="datetime1">
              <a:rPr lang="de-DE" smtClean="0"/>
              <a:t>28.02.2018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047535" y="422515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 gleiches </a:t>
            </a:r>
            <a:r>
              <a:rPr lang="de-DE" dirty="0"/>
              <a:t>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73766" y="2701342"/>
            <a:ext cx="1110402" cy="1729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729309"/>
            <a:ext cx="394449" cy="448921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70" y="2049347"/>
            <a:ext cx="394449" cy="4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5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ist das so wichtig?</a:t>
            </a:r>
          </a:p>
          <a:p>
            <a:pPr lvl="1"/>
            <a:r>
              <a:rPr lang="de-DE" dirty="0"/>
              <a:t>Vorhersage, wie sich Änderungen </a:t>
            </a:r>
            <a:r>
              <a:rPr lang="de-DE" dirty="0" smtClean="0"/>
              <a:t>auswirken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094405" y="562164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  gleicher   Baum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571" y="2950836"/>
            <a:ext cx="2705478" cy="22005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18" y="2950836"/>
            <a:ext cx="2705478" cy="22005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3841150"/>
            <a:ext cx="1224136" cy="1697469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H="1" flipV="1">
            <a:off x="8571135" y="4398525"/>
            <a:ext cx="670303" cy="162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3636736"/>
            <a:ext cx="1544960" cy="210629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993166" y="4561229"/>
            <a:ext cx="615795" cy="145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9419" y="4706506"/>
            <a:ext cx="484355" cy="484355"/>
          </a:xfrm>
          <a:prstGeom prst="rect">
            <a:avLst/>
          </a:prstGeom>
        </p:spPr>
      </p:pic>
      <p:cxnSp>
        <p:nvCxnSpPr>
          <p:cNvPr id="18" name="Gerader Verbinder 17"/>
          <p:cNvCxnSpPr/>
          <p:nvPr/>
        </p:nvCxnSpPr>
        <p:spPr>
          <a:xfrm flipV="1">
            <a:off x="5555847" y="5691418"/>
            <a:ext cx="822897" cy="273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41080" y="5287202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Helvetica Narrow" panose="020B0506020203020204" pitchFamily="34" charset="0"/>
              </a:rPr>
              <a:t>nicht mehr gleicher</a:t>
            </a:r>
          </a:p>
        </p:txBody>
      </p:sp>
    </p:spTree>
    <p:extLst>
      <p:ext uri="{BB962C8B-B14F-4D97-AF65-F5344CB8AC3E}">
        <p14:creationId xmlns:p14="http://schemas.microsoft.com/office/powerpoint/2010/main" val="28383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definieren die Eigenschaften, die Objekte haben können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Objekt: </a:t>
            </a:r>
            <a:br>
              <a:rPr lang="de-DE" dirty="0"/>
            </a:br>
            <a:r>
              <a:rPr lang="de-DE" dirty="0"/>
              <a:t>"der Tisch mit 4 Beinen und hölzerner Tischplatte […]"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Klasse: </a:t>
            </a:r>
            <a:br>
              <a:rPr lang="de-DE" dirty="0"/>
            </a:br>
            <a:r>
              <a:rPr lang="de-DE" dirty="0"/>
              <a:t>ein Tisch hat eine Menge an Beinen</a:t>
            </a:r>
            <a:br>
              <a:rPr lang="de-DE" dirty="0"/>
            </a:br>
            <a:r>
              <a:rPr lang="de-DE" dirty="0"/>
              <a:t>ein Tisch hat eine Tischplatte</a:t>
            </a:r>
            <a:br>
              <a:rPr lang="de-DE" dirty="0"/>
            </a:br>
            <a:r>
              <a:rPr lang="de-DE" dirty="0"/>
              <a:t>eine Tischplatte besteht aus einem Material</a:t>
            </a:r>
            <a:br>
              <a:rPr lang="de-DE" dirty="0"/>
            </a:br>
            <a:r>
              <a:rPr lang="de-DE" dirty="0"/>
              <a:t>[…]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83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aus Klassen Instanzen (Objekte) erzeugen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Legoauto-Bauplan = Klasse</a:t>
            </a:r>
            <a:br>
              <a:rPr lang="de-DE" dirty="0"/>
            </a:br>
            <a:r>
              <a:rPr lang="de-DE" dirty="0"/>
              <a:t>Hände, Finger, Werkzeug = Programmcode</a:t>
            </a:r>
            <a:br>
              <a:rPr lang="de-DE" dirty="0"/>
            </a:br>
            <a:r>
              <a:rPr lang="de-DE" dirty="0"/>
              <a:t>Aufgebautes Spielzeug = Objekt</a:t>
            </a:r>
          </a:p>
          <a:p>
            <a:endParaRPr lang="de-DE" dirty="0"/>
          </a:p>
          <a:p>
            <a:r>
              <a:rPr lang="de-DE" dirty="0"/>
              <a:t>Man sagt, ein Objekt sei vom Typ seiner Klasse</a:t>
            </a:r>
          </a:p>
          <a:p>
            <a:pPr lvl="1"/>
            <a:r>
              <a:rPr lang="de-DE" dirty="0"/>
              <a:t>"Dieses Spielzeug ist vom Typ </a:t>
            </a:r>
            <a:r>
              <a:rPr lang="de-DE" dirty="0" err="1"/>
              <a:t>Legoauto</a:t>
            </a:r>
            <a:r>
              <a:rPr lang="de-DE" dirty="0" smtClean="0"/>
              <a:t>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9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 können Methoden/Prozeduren definieren, um mit Objekten etwas zu tun</a:t>
            </a:r>
          </a:p>
          <a:p>
            <a:pPr lvl="1"/>
            <a:r>
              <a:rPr lang="de-DE" dirty="0"/>
              <a:t>Beispiel:</a:t>
            </a:r>
            <a:br>
              <a:rPr lang="de-DE" dirty="0"/>
            </a:br>
            <a:r>
              <a:rPr lang="de-DE" dirty="0"/>
              <a:t>Berechne Verkaufspreis (Tisch)</a:t>
            </a:r>
            <a:br>
              <a:rPr lang="de-DE" dirty="0"/>
            </a:br>
            <a:r>
              <a:rPr lang="de-DE" dirty="0"/>
              <a:t>Drucke Liste benötigter Klötze (</a:t>
            </a:r>
            <a:r>
              <a:rPr lang="de-DE" dirty="0" err="1"/>
              <a:t>Legoauto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Zeige CO</a:t>
            </a:r>
            <a:r>
              <a:rPr lang="de-DE" baseline="-25000" dirty="0"/>
              <a:t>2</a:t>
            </a:r>
            <a:r>
              <a:rPr lang="de-DE" dirty="0"/>
              <a:t> Auswirkung aufs Klima (Baum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09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838200" y="1931349"/>
            <a:ext cx="7508631" cy="4245613"/>
          </a:xfrm>
        </p:spPr>
        <p:txBody>
          <a:bodyPr/>
          <a:lstStyle/>
          <a:p>
            <a:r>
              <a:rPr lang="de-DE" dirty="0"/>
              <a:t>Klassen werden mit </a:t>
            </a:r>
            <a:r>
              <a:rPr lang="de-DE" dirty="0" err="1">
                <a:solidFill>
                  <a:srgbClr val="F37637"/>
                </a:solidFill>
              </a:rPr>
              <a:t>class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: </a:t>
            </a:r>
            <a:r>
              <a:rPr lang="de-DE" dirty="0"/>
              <a:t>definiert</a:t>
            </a:r>
          </a:p>
          <a:p>
            <a:r>
              <a:rPr lang="de-DE" dirty="0"/>
              <a:t>Objekt erzeugen: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Typname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4367264" y="3077850"/>
            <a:ext cx="72712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130201" y="2754685"/>
            <a:ext cx="5623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Python </a:t>
            </a:r>
            <a:r>
              <a:rPr lang="de-DE" dirty="0" smtClean="0"/>
              <a:t>ist nicht </a:t>
            </a:r>
            <a:r>
              <a:rPr lang="de-DE" dirty="0"/>
              <a:t>direkt ersichtlich,</a:t>
            </a:r>
          </a:p>
          <a:p>
            <a:r>
              <a:rPr lang="de-DE" dirty="0"/>
              <a:t>ob es sich um eine Methode oder </a:t>
            </a:r>
          </a:p>
          <a:p>
            <a:r>
              <a:rPr lang="de-DE" dirty="0"/>
              <a:t>eine Klasse handelt.</a:t>
            </a:r>
          </a:p>
          <a:p>
            <a:endParaRPr lang="de-DE" dirty="0"/>
          </a:p>
          <a:p>
            <a:r>
              <a:rPr lang="de-DE" dirty="0"/>
              <a:t>Konvention: </a:t>
            </a:r>
            <a:br>
              <a:rPr lang="de-DE" dirty="0"/>
            </a:br>
            <a:r>
              <a:rPr lang="de-DE" dirty="0" smtClean="0"/>
              <a:t>Klassen </a:t>
            </a:r>
            <a:r>
              <a:rPr lang="de-DE" dirty="0"/>
              <a:t>= Substantiv (Hauptwort)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Großschreibung</a:t>
            </a:r>
            <a:br>
              <a:rPr lang="de-DE" dirty="0"/>
            </a:br>
            <a:r>
              <a:rPr lang="de-DE" dirty="0"/>
              <a:t>Methoden = Verben (</a:t>
            </a:r>
            <a:r>
              <a:rPr lang="de-DE" dirty="0" err="1"/>
              <a:t>Tunwort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Kleinschreibung</a:t>
            </a:r>
          </a:p>
          <a:p>
            <a:endParaRPr lang="de-DE" dirty="0"/>
          </a:p>
          <a:p>
            <a:r>
              <a:rPr lang="de-DE" dirty="0"/>
              <a:t>Andere Programmiersprachen</a:t>
            </a:r>
          </a:p>
          <a:p>
            <a:r>
              <a:rPr lang="de-DE" dirty="0"/>
              <a:t>verwenden oft</a:t>
            </a:r>
          </a:p>
          <a:p>
            <a:r>
              <a:rPr lang="de-DE" dirty="0" err="1"/>
              <a:t>objekt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= </a:t>
            </a:r>
            <a:r>
              <a:rPr lang="de-DE" dirty="0" err="1">
                <a:solidFill>
                  <a:srgbClr val="F37637"/>
                </a:solidFill>
              </a:rPr>
              <a:t>new</a:t>
            </a:r>
            <a:r>
              <a:rPr lang="de-DE" dirty="0"/>
              <a:t> </a:t>
            </a:r>
            <a:r>
              <a:rPr lang="de-DE" dirty="0" err="1"/>
              <a:t>Typname</a:t>
            </a:r>
            <a:r>
              <a:rPr lang="de-DE" dirty="0">
                <a:solidFill>
                  <a:srgbClr val="F37637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6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Operationen, die mit einem Objekt einer Klasse durchgeführt werden können: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# hier irgendwas </a:t>
            </a:r>
            <a:r>
              <a:rPr lang="de-DE" i="1" dirty="0" smtClean="0"/>
              <a:t>tun</a:t>
            </a:r>
            <a:endParaRPr lang="de-DE" i="1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1492426" y="3576355"/>
            <a:ext cx="0" cy="7107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74796" y="4287144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 Vergleich zu "normalen" </a:t>
            </a:r>
            <a:br>
              <a:rPr lang="de-DE" dirty="0"/>
            </a:br>
            <a:r>
              <a:rPr lang="de-DE" dirty="0"/>
              <a:t>Methoden wird hier eingerückt</a:t>
            </a:r>
          </a:p>
        </p:txBody>
      </p:sp>
    </p:spTree>
    <p:extLst>
      <p:ext uri="{BB962C8B-B14F-4D97-AF65-F5344CB8AC3E}">
        <p14:creationId xmlns:p14="http://schemas.microsoft.com/office/powerpoint/2010/main" val="283302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werden in der speziellen Methode __</a:t>
            </a:r>
            <a:r>
              <a:rPr lang="de-DE" dirty="0" err="1"/>
              <a:t>init</a:t>
            </a:r>
            <a:r>
              <a:rPr lang="de-DE" dirty="0"/>
              <a:t>__ angegeben: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class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</a:t>
            </a:r>
            <a:r>
              <a:rPr lang="de-DE" i="1" dirty="0" err="1">
                <a:solidFill>
                  <a:srgbClr val="F37637"/>
                </a:solidFill>
              </a:rPr>
              <a:t>def</a:t>
            </a:r>
            <a:r>
              <a:rPr lang="de-DE" i="1" dirty="0">
                <a:solidFill>
                  <a:srgbClr val="F37637"/>
                </a:solidFill>
              </a:rPr>
              <a:t> __</a:t>
            </a:r>
            <a:r>
              <a:rPr lang="de-DE" i="1" dirty="0" err="1">
                <a:solidFill>
                  <a:srgbClr val="F37637"/>
                </a:solidFill>
              </a:rPr>
              <a:t>init</a:t>
            </a:r>
            <a:r>
              <a:rPr lang="de-DE" i="1" dirty="0">
                <a:solidFill>
                  <a:srgbClr val="F37637"/>
                </a:solidFill>
              </a:rPr>
              <a:t>__(</a:t>
            </a:r>
            <a:r>
              <a:rPr lang="de-DE" i="1" dirty="0" err="1">
                <a:solidFill>
                  <a:srgbClr val="F37637"/>
                </a:solidFill>
              </a:rPr>
              <a:t>self</a:t>
            </a:r>
            <a:r>
              <a:rPr lang="de-DE" i="1" dirty="0">
                <a:solidFill>
                  <a:srgbClr val="F37637"/>
                </a:solidFill>
              </a:rPr>
              <a:t>, </a:t>
            </a:r>
            <a:r>
              <a:rPr lang="de-DE" i="1" dirty="0" smtClean="0"/>
              <a:t>wert, </a:t>
            </a:r>
            <a:r>
              <a:rPr lang="de-DE" i="1" dirty="0"/>
              <a:t>…</a:t>
            </a:r>
            <a:r>
              <a:rPr lang="de-DE" i="1" dirty="0">
                <a:solidFill>
                  <a:srgbClr val="F37637"/>
                </a:solidFill>
              </a:rPr>
              <a:t>):</a:t>
            </a:r>
            <a:r>
              <a:rPr lang="de-DE" i="1" dirty="0"/>
              <a:t/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 err="1">
                <a:solidFill>
                  <a:srgbClr val="F37637"/>
                </a:solidFill>
              </a:rPr>
              <a:t>self.</a:t>
            </a:r>
            <a:r>
              <a:rPr lang="de-DE" i="1" dirty="0" err="1"/>
              <a:t>eigenschaft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</a:t>
            </a:r>
            <a:br>
              <a:rPr lang="de-DE" i="1" dirty="0"/>
            </a:br>
            <a:r>
              <a:rPr lang="de-DE" i="1" dirty="0"/>
              <a:t>		</a:t>
            </a:r>
            <a:r>
              <a:rPr lang="de-DE" i="1" dirty="0">
                <a:solidFill>
                  <a:srgbClr val="F37637"/>
                </a:solidFill>
              </a:rPr>
              <a:t>self.</a:t>
            </a:r>
            <a:r>
              <a:rPr lang="de-DE" i="1" dirty="0"/>
              <a:t>eigenschaft2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wert2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3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Klassen und Objekte in Python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Eigenschaften abfragen:</a:t>
            </a:r>
            <a:br>
              <a:rPr lang="de-DE" dirty="0"/>
            </a:br>
            <a:r>
              <a:rPr lang="de-DE" i="1" dirty="0"/>
              <a:t>wert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eigenschaft</a:t>
            </a:r>
            <a:endParaRPr lang="de-DE" i="1" dirty="0"/>
          </a:p>
          <a:p>
            <a:r>
              <a:rPr lang="de-DE" dirty="0"/>
              <a:t>Operation (Methode) durchführen: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Berechnung (Funktion) ausführen:</a:t>
            </a:r>
            <a:br>
              <a:rPr lang="de-DE" dirty="0"/>
            </a:br>
            <a:r>
              <a:rPr lang="de-DE" i="1" dirty="0" err="1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methodenname</a:t>
            </a:r>
            <a:r>
              <a:rPr lang="de-DE" i="1" dirty="0">
                <a:solidFill>
                  <a:srgbClr val="F37637"/>
                </a:solidFill>
              </a:rPr>
              <a:t>(</a:t>
            </a:r>
            <a:r>
              <a:rPr lang="de-DE" i="1" dirty="0"/>
              <a:t>argument1, …</a:t>
            </a:r>
            <a:r>
              <a:rPr lang="de-DE" i="1" dirty="0">
                <a:solidFill>
                  <a:srgbClr val="F37637"/>
                </a:solidFill>
              </a:rPr>
              <a:t>)</a:t>
            </a:r>
            <a:endParaRPr lang="de-DE" dirty="0"/>
          </a:p>
          <a:p>
            <a:r>
              <a:rPr lang="de-DE" dirty="0"/>
              <a:t>Objekte löschen:</a:t>
            </a:r>
            <a:r>
              <a:rPr lang="de-DE" i="1" dirty="0">
                <a:solidFill>
                  <a:srgbClr val="F37637"/>
                </a:solidFill>
              </a:rPr>
              <a:t/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>
                <a:solidFill>
                  <a:srgbClr val="F37637"/>
                </a:solidFill>
              </a:rPr>
              <a:t>del </a:t>
            </a:r>
            <a:r>
              <a:rPr lang="de-DE" i="1" dirty="0" err="1" smtClean="0"/>
              <a:t>objekt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4440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Definiere eine Klasse Quader und gib ihr ein paar Eigenschaften, die ein Quader haben könnte</a:t>
            </a:r>
          </a:p>
          <a:p>
            <a:r>
              <a:rPr lang="de-DE" dirty="0"/>
              <a:t>Erzeuge einen Quader a</a:t>
            </a:r>
          </a:p>
          <a:p>
            <a:r>
              <a:rPr lang="de-DE" dirty="0"/>
              <a:t>Erzeuge einen anderen Quader b</a:t>
            </a:r>
          </a:p>
          <a:p>
            <a:r>
              <a:rPr lang="de-DE" dirty="0"/>
              <a:t>Erzeuge einen Quader c, der genau gleich aussieht wie Quader b</a:t>
            </a:r>
          </a:p>
          <a:p>
            <a:r>
              <a:rPr lang="de-DE" dirty="0"/>
              <a:t>Definiere einen Quader d, der identisch ist mit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Zuletzt behandelt</a:t>
            </a:r>
          </a:p>
          <a:p>
            <a:r>
              <a:rPr lang="de-DE" dirty="0" smtClean="0"/>
              <a:t>Objekte</a:t>
            </a:r>
            <a:endParaRPr lang="de-DE" dirty="0"/>
          </a:p>
          <a:p>
            <a:r>
              <a:rPr lang="de-DE" dirty="0"/>
              <a:t>Klassen</a:t>
            </a:r>
          </a:p>
          <a:p>
            <a:r>
              <a:rPr lang="de-DE" dirty="0"/>
              <a:t>Klassen und Objekte in Python</a:t>
            </a:r>
          </a:p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4CF4-35CC-4668-96ED-1D8C985AD6DE}" type="datetime1">
              <a:rPr lang="de-DE" smtClean="0"/>
              <a:t>28.02.2018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6793523" cy="4245613"/>
          </a:xfrm>
        </p:spPr>
        <p:txBody>
          <a:bodyPr>
            <a:normAutofit/>
          </a:bodyPr>
          <a:lstStyle/>
          <a:p>
            <a:r>
              <a:rPr lang="de-DE" dirty="0"/>
              <a:t>Ändere eine Eigenschaft an Quader b</a:t>
            </a:r>
          </a:p>
          <a:p>
            <a:r>
              <a:rPr lang="de-DE" dirty="0"/>
              <a:t>Überprüfe die gleiche Eigenschaft an Quader c</a:t>
            </a:r>
          </a:p>
          <a:p>
            <a:r>
              <a:rPr lang="de-DE" dirty="0"/>
              <a:t>Ändere eine Eigenschaft an Quader d</a:t>
            </a:r>
          </a:p>
          <a:p>
            <a:r>
              <a:rPr lang="de-DE" dirty="0"/>
              <a:t>Überprüfe die Eigenschaft an Quader </a:t>
            </a:r>
            <a:r>
              <a:rPr lang="de-DE" dirty="0" smtClean="0"/>
              <a:t>c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Klassen und Objekte in </a:t>
            </a:r>
            <a:r>
              <a:rPr lang="de-DE" dirty="0" smtClean="0"/>
              <a:t>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931349"/>
            <a:ext cx="6523892" cy="4245613"/>
          </a:xfrm>
        </p:spPr>
        <p:txBody>
          <a:bodyPr/>
          <a:lstStyle/>
          <a:p>
            <a:r>
              <a:rPr lang="de-DE" dirty="0"/>
              <a:t>Füge eine Methode zur Klasse hinzu, die den Quader in einer Richtung dreht</a:t>
            </a:r>
          </a:p>
          <a:p>
            <a:r>
              <a:rPr lang="de-DE" dirty="0"/>
              <a:t>Füge eine Funktion zur Klasse hinzu, die das Volumen des Quaders ausrechnet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78" y="2489556"/>
            <a:ext cx="399326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Rad nicht neu erfinden: wiederverwenden von fremdem Code</a:t>
            </a:r>
          </a:p>
          <a:p>
            <a:r>
              <a:rPr lang="de-DE" dirty="0"/>
              <a:t>Bibliotheken müssen ggf. installiert werden</a:t>
            </a:r>
            <a:br>
              <a:rPr lang="de-DE" dirty="0"/>
            </a:br>
            <a:r>
              <a:rPr lang="de-DE" i="1" dirty="0"/>
              <a:t>pip3 </a:t>
            </a:r>
            <a:r>
              <a:rPr lang="de-DE" i="1" dirty="0" err="1"/>
              <a:t>install</a:t>
            </a:r>
            <a:r>
              <a:rPr lang="de-DE" i="1" dirty="0"/>
              <a:t> </a:t>
            </a:r>
            <a:r>
              <a:rPr lang="de-DE" i="1" dirty="0" err="1" smtClean="0"/>
              <a:t>bibliothekname</a:t>
            </a:r>
            <a:r>
              <a:rPr lang="de-DE" i="1" dirty="0" smtClean="0"/>
              <a:t/>
            </a:r>
            <a:br>
              <a:rPr lang="de-DE" i="1" dirty="0" smtClean="0"/>
            </a:br>
            <a:r>
              <a:rPr lang="de-DE" dirty="0" smtClean="0"/>
              <a:t>oder über </a:t>
            </a:r>
            <a:r>
              <a:rPr lang="de-DE" dirty="0" err="1" smtClean="0"/>
              <a:t>PyCharm</a:t>
            </a:r>
            <a:endParaRPr lang="de-DE" dirty="0"/>
          </a:p>
          <a:p>
            <a:r>
              <a:rPr lang="de-DE" dirty="0"/>
              <a:t>Ganze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endParaRPr lang="de-DE" i="1" dirty="0"/>
          </a:p>
          <a:p>
            <a:r>
              <a:rPr lang="de-DE" dirty="0"/>
              <a:t>Teile einer Bibliothek einbinden:</a:t>
            </a:r>
            <a:br>
              <a:rPr lang="de-DE" dirty="0"/>
            </a:br>
            <a:r>
              <a:rPr lang="de-DE" i="1" dirty="0" err="1">
                <a:solidFill>
                  <a:srgbClr val="F37637"/>
                </a:solidFill>
              </a:rPr>
              <a:t>from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bibliothekname</a:t>
            </a:r>
            <a:r>
              <a:rPr lang="de-DE" i="1" dirty="0"/>
              <a:t> </a:t>
            </a:r>
            <a:r>
              <a:rPr lang="de-DE" i="1" dirty="0" err="1">
                <a:solidFill>
                  <a:srgbClr val="F37637"/>
                </a:solidFill>
              </a:rPr>
              <a:t>import</a:t>
            </a:r>
            <a:r>
              <a:rPr lang="de-DE" i="1" dirty="0">
                <a:solidFill>
                  <a:srgbClr val="F37637"/>
                </a:solidFill>
              </a:rPr>
              <a:t> </a:t>
            </a:r>
            <a:r>
              <a:rPr lang="de-DE" i="1" dirty="0"/>
              <a:t>teil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Funktionen abhängig vom Paradigma</a:t>
            </a:r>
          </a:p>
          <a:p>
            <a:pPr lvl="1"/>
            <a:r>
              <a:rPr lang="de-DE" dirty="0"/>
              <a:t>Prozedural: </a:t>
            </a:r>
            <a:br>
              <a:rPr lang="de-DE" dirty="0"/>
            </a:br>
            <a:r>
              <a:rPr lang="de-DE" i="1" dirty="0" err="1" smtClean="0"/>
              <a:t>ergebnis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 smtClean="0"/>
              <a:t>bibliothekname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funktion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</a:p>
          <a:p>
            <a:pPr lvl="1"/>
            <a:r>
              <a:rPr lang="de-DE" dirty="0"/>
              <a:t>Objektorientiert: </a:t>
            </a:r>
            <a:br>
              <a:rPr lang="de-DE" dirty="0"/>
            </a:br>
            <a:r>
              <a:rPr lang="de-DE" i="1" dirty="0" err="1"/>
              <a:t>objekt</a:t>
            </a:r>
            <a:r>
              <a:rPr lang="de-DE" i="1" dirty="0"/>
              <a:t> </a:t>
            </a:r>
            <a:r>
              <a:rPr lang="de-DE" i="1" dirty="0">
                <a:solidFill>
                  <a:srgbClr val="F37637"/>
                </a:solidFill>
              </a:rPr>
              <a:t>=</a:t>
            </a:r>
            <a:r>
              <a:rPr lang="de-DE" i="1" dirty="0"/>
              <a:t> </a:t>
            </a:r>
            <a:r>
              <a:rPr lang="de-DE" i="1" dirty="0" err="1"/>
              <a:t>bibliothekname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Typname</a:t>
            </a:r>
            <a:r>
              <a:rPr lang="de-DE" i="1" dirty="0">
                <a:solidFill>
                  <a:srgbClr val="F37637"/>
                </a:solidFill>
              </a:rPr>
              <a:t>()</a:t>
            </a:r>
            <a:br>
              <a:rPr lang="de-DE" i="1" dirty="0">
                <a:solidFill>
                  <a:srgbClr val="F37637"/>
                </a:solidFill>
              </a:rPr>
            </a:br>
            <a:r>
              <a:rPr lang="de-DE" i="1" dirty="0" err="1" smtClean="0"/>
              <a:t>objekt</a:t>
            </a:r>
            <a:r>
              <a:rPr lang="de-DE" i="1" dirty="0" err="1" smtClean="0">
                <a:solidFill>
                  <a:srgbClr val="F37637"/>
                </a:solidFill>
              </a:rPr>
              <a:t>.</a:t>
            </a:r>
            <a:r>
              <a:rPr lang="de-DE" i="1" dirty="0" err="1" smtClean="0"/>
              <a:t>methode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br>
              <a:rPr lang="de-DE" i="1" dirty="0" smtClean="0">
                <a:solidFill>
                  <a:srgbClr val="F37637"/>
                </a:solidFill>
              </a:rPr>
            </a:br>
            <a:r>
              <a:rPr lang="de-DE" i="1" dirty="0" err="1" smtClean="0"/>
              <a:t>ergebnis</a:t>
            </a:r>
            <a:r>
              <a:rPr lang="de-DE" i="1" dirty="0" smtClean="0"/>
              <a:t> </a:t>
            </a:r>
            <a:r>
              <a:rPr lang="de-DE" i="1" dirty="0">
                <a:solidFill>
                  <a:srgbClr val="F37637"/>
                </a:solidFill>
              </a:rPr>
              <a:t>= </a:t>
            </a:r>
            <a:r>
              <a:rPr lang="de-DE" i="1" dirty="0" err="1"/>
              <a:t>objekt</a:t>
            </a:r>
            <a:r>
              <a:rPr lang="de-DE" i="1" dirty="0" err="1">
                <a:solidFill>
                  <a:srgbClr val="F37637"/>
                </a:solidFill>
              </a:rPr>
              <a:t>.</a:t>
            </a:r>
            <a:r>
              <a:rPr lang="de-DE" i="1" dirty="0" err="1"/>
              <a:t>funktion</a:t>
            </a:r>
            <a:r>
              <a:rPr lang="de-DE" i="1" dirty="0" smtClean="0">
                <a:solidFill>
                  <a:srgbClr val="F37637"/>
                </a:solidFill>
              </a:rPr>
              <a:t>()</a:t>
            </a:r>
            <a:endParaRPr lang="de-DE" i="1" dirty="0">
              <a:solidFill>
                <a:srgbClr val="F37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838200" y="1931349"/>
            <a:ext cx="5715000" cy="4245613"/>
          </a:xfrm>
        </p:spPr>
        <p:txBody>
          <a:bodyPr/>
          <a:lstStyle/>
          <a:p>
            <a:r>
              <a:rPr lang="de-DE" dirty="0"/>
              <a:t>Berechne den Wochentag des heutigen Datums.</a:t>
            </a:r>
          </a:p>
          <a:p>
            <a:r>
              <a:rPr lang="de-DE" dirty="0"/>
              <a:t>Bibliothek: </a:t>
            </a:r>
            <a:r>
              <a:rPr lang="de-DE" dirty="0" err="1">
                <a:solidFill>
                  <a:srgbClr val="F37637"/>
                </a:solidFill>
              </a:rPr>
              <a:t>datetime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Klasse: </a:t>
            </a:r>
            <a:r>
              <a:rPr lang="de-DE" dirty="0" err="1">
                <a:solidFill>
                  <a:srgbClr val="F37637"/>
                </a:solidFill>
              </a:rPr>
              <a:t>date</a:t>
            </a:r>
            <a:endParaRPr lang="de-DE" dirty="0">
              <a:solidFill>
                <a:srgbClr val="F37637"/>
              </a:solidFill>
            </a:endParaRPr>
          </a:p>
          <a:p>
            <a:r>
              <a:rPr lang="de-DE" dirty="0"/>
              <a:t>Funktion: </a:t>
            </a:r>
            <a:r>
              <a:rPr lang="de-DE" dirty="0" err="1">
                <a:solidFill>
                  <a:srgbClr val="F37637"/>
                </a:solidFill>
              </a:rPr>
              <a:t>weekday</a:t>
            </a:r>
            <a:r>
              <a:rPr lang="de-DE" dirty="0">
                <a:solidFill>
                  <a:srgbClr val="F37637"/>
                </a:solidFill>
              </a:rPr>
              <a:t>()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Zahl von 0 bis 6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1745129"/>
            <a:ext cx="3681046" cy="46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Bibliotheken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Bibliotheken für</a:t>
            </a:r>
          </a:p>
          <a:p>
            <a:pPr lvl="1"/>
            <a:r>
              <a:rPr lang="de-DE" dirty="0"/>
              <a:t>Bildverarbeitung: </a:t>
            </a:r>
            <a:r>
              <a:rPr lang="de-DE" dirty="0" err="1"/>
              <a:t>opencv</a:t>
            </a:r>
            <a:endParaRPr lang="de-DE" dirty="0"/>
          </a:p>
          <a:p>
            <a:pPr lvl="1"/>
            <a:r>
              <a:rPr lang="de-DE" dirty="0"/>
              <a:t>Systemfunktionen: </a:t>
            </a:r>
            <a:r>
              <a:rPr lang="de-DE" dirty="0" err="1"/>
              <a:t>sys</a:t>
            </a:r>
            <a:endParaRPr lang="de-DE" dirty="0"/>
          </a:p>
          <a:p>
            <a:pPr lvl="1"/>
            <a:r>
              <a:rPr lang="de-DE" dirty="0"/>
              <a:t>Mathematik: </a:t>
            </a:r>
            <a:r>
              <a:rPr lang="de-DE" dirty="0" err="1"/>
              <a:t>math</a:t>
            </a:r>
            <a:endParaRPr lang="de-DE" dirty="0"/>
          </a:p>
          <a:p>
            <a:pPr lvl="1"/>
            <a:r>
              <a:rPr lang="de-DE" dirty="0"/>
              <a:t>Internet: </a:t>
            </a:r>
            <a:r>
              <a:rPr lang="de-DE" dirty="0" err="1"/>
              <a:t>urllib</a:t>
            </a:r>
            <a:endParaRPr lang="de-DE" dirty="0"/>
          </a:p>
          <a:p>
            <a:pPr lvl="1"/>
            <a:r>
              <a:rPr lang="de-DE" dirty="0"/>
              <a:t>Datum und Uhrzeit: </a:t>
            </a:r>
            <a:r>
              <a:rPr lang="de-DE" dirty="0" err="1"/>
              <a:t>datetime</a:t>
            </a:r>
            <a:endParaRPr lang="de-DE" dirty="0"/>
          </a:p>
          <a:p>
            <a:pPr lvl="1"/>
            <a:r>
              <a:rPr lang="de-DE" dirty="0"/>
              <a:t>Kompression: </a:t>
            </a:r>
            <a:r>
              <a:rPr lang="de-DE" dirty="0" err="1"/>
              <a:t>zlib</a:t>
            </a:r>
            <a:r>
              <a:rPr lang="de-DE" dirty="0"/>
              <a:t>, </a:t>
            </a:r>
            <a:r>
              <a:rPr lang="de-DE" dirty="0" err="1"/>
              <a:t>gzip</a:t>
            </a:r>
            <a:r>
              <a:rPr lang="de-DE" dirty="0"/>
              <a:t>, </a:t>
            </a:r>
            <a:r>
              <a:rPr lang="de-DE" dirty="0" err="1"/>
              <a:t>zipfile</a:t>
            </a:r>
            <a:endParaRPr lang="de-DE" dirty="0"/>
          </a:p>
          <a:p>
            <a:pPr lvl="1"/>
            <a:r>
              <a:rPr lang="de-DE" dirty="0"/>
              <a:t>Excel: </a:t>
            </a:r>
            <a:r>
              <a:rPr lang="de-DE" dirty="0" err="1"/>
              <a:t>xlsxwriter</a:t>
            </a:r>
            <a:endParaRPr lang="de-DE" dirty="0"/>
          </a:p>
          <a:p>
            <a:pPr lvl="1"/>
            <a:r>
              <a:rPr lang="de-DE" dirty="0"/>
              <a:t>u.v.m. </a:t>
            </a:r>
          </a:p>
        </p:txBody>
      </p:sp>
    </p:spTree>
    <p:extLst>
      <p:ext uri="{BB962C8B-B14F-4D97-AF65-F5344CB8AC3E}">
        <p14:creationId xmlns:p14="http://schemas.microsoft.com/office/powerpoint/2010/main" val="21922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br>
              <a:rPr lang="de-DE" dirty="0" smtClean="0"/>
            </a:br>
            <a:r>
              <a:rPr lang="de-DE" dirty="0" smtClean="0"/>
              <a:t>Tupel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Tupel sind Variablen mit mehreren Werten, die zusammen gehören</a:t>
            </a:r>
          </a:p>
          <a:p>
            <a:pPr lvl="1"/>
            <a:r>
              <a:rPr lang="de-DE" dirty="0"/>
              <a:t>Werden in runden Klammern definiert</a:t>
            </a:r>
          </a:p>
          <a:p>
            <a:pPr lvl="1"/>
            <a:r>
              <a:rPr lang="de-DE" dirty="0"/>
              <a:t>Tupel können eingepackt und wieder ausgepackt werden.</a:t>
            </a:r>
          </a:p>
          <a:p>
            <a:pPr lvl="1"/>
            <a:r>
              <a:rPr lang="de-DE" dirty="0"/>
              <a:t>Einpacken: </a:t>
            </a:r>
            <a:r>
              <a:rPr lang="de-DE" i="1" dirty="0" err="1"/>
              <a:t>tupel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=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(</a:t>
            </a:r>
            <a:r>
              <a:rPr lang="de-DE" i="1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i="1" dirty="0"/>
              <a:t>wert2</a:t>
            </a:r>
            <a:r>
              <a:rPr lang="de-DE" dirty="0">
                <a:solidFill>
                  <a:srgbClr val="F37637"/>
                </a:solidFill>
              </a:rPr>
              <a:t>)</a:t>
            </a:r>
          </a:p>
          <a:p>
            <a:pPr lvl="1"/>
            <a:r>
              <a:rPr lang="de-DE" dirty="0"/>
              <a:t>Auspacken: </a:t>
            </a:r>
            <a:r>
              <a:rPr lang="de-DE" i="1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i="1" dirty="0"/>
              <a:t>wert2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=</a:t>
            </a:r>
            <a:r>
              <a:rPr lang="de-DE" dirty="0"/>
              <a:t> </a:t>
            </a:r>
            <a:r>
              <a:rPr lang="de-DE" i="1" dirty="0" err="1" smtClean="0"/>
              <a:t>tupel</a:t>
            </a:r>
            <a:endParaRPr lang="de-DE" i="1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0" y="4486688"/>
            <a:ext cx="5400600" cy="1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1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br>
              <a:rPr lang="de-DE" dirty="0" smtClean="0"/>
            </a:br>
            <a:r>
              <a:rPr lang="de-DE" dirty="0" smtClean="0"/>
              <a:t>Mengen (</a:t>
            </a:r>
            <a:r>
              <a:rPr lang="de-DE" dirty="0" err="1" smtClean="0"/>
              <a:t>set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Mengen sind mehrere Werte, die nicht doppelt vorkommen sollen</a:t>
            </a:r>
          </a:p>
          <a:p>
            <a:pPr lvl="1"/>
            <a:r>
              <a:rPr lang="de-DE" dirty="0"/>
              <a:t>Werden in geschweiften Klammern definiert</a:t>
            </a:r>
            <a:br>
              <a:rPr lang="de-DE" dirty="0"/>
            </a:br>
            <a:r>
              <a:rPr lang="de-DE" i="1" dirty="0"/>
              <a:t>menge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=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{</a:t>
            </a:r>
            <a:r>
              <a:rPr lang="de-DE" i="1" dirty="0"/>
              <a:t>wert1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i="1" dirty="0"/>
              <a:t>wert2</a:t>
            </a:r>
            <a:r>
              <a:rPr lang="de-DE" dirty="0">
                <a:solidFill>
                  <a:srgbClr val="F37637"/>
                </a:solidFill>
              </a:rPr>
              <a:t>}</a:t>
            </a:r>
          </a:p>
          <a:p>
            <a:r>
              <a:rPr lang="de-DE" dirty="0"/>
              <a:t>Mengenoperationen:</a:t>
            </a:r>
          </a:p>
          <a:p>
            <a:pPr lvl="1"/>
            <a:r>
              <a:rPr lang="de-DE" dirty="0"/>
              <a:t>Enthält: </a:t>
            </a:r>
            <a:r>
              <a:rPr lang="de-DE" dirty="0">
                <a:solidFill>
                  <a:srgbClr val="F37637"/>
                </a:solidFill>
              </a:rPr>
              <a:t>in</a:t>
            </a:r>
          </a:p>
          <a:p>
            <a:pPr lvl="1"/>
            <a:r>
              <a:rPr lang="de-DE" dirty="0"/>
              <a:t>Elemente entfernen: </a:t>
            </a:r>
            <a:r>
              <a:rPr lang="de-DE" dirty="0">
                <a:solidFill>
                  <a:srgbClr val="F37637"/>
                </a:solidFill>
              </a:rPr>
              <a:t>-</a:t>
            </a:r>
          </a:p>
          <a:p>
            <a:pPr lvl="1"/>
            <a:r>
              <a:rPr lang="de-DE" dirty="0"/>
              <a:t>Vereinigungsmenge: </a:t>
            </a:r>
            <a:r>
              <a:rPr lang="de-DE" dirty="0">
                <a:solidFill>
                  <a:srgbClr val="F37637"/>
                </a:solidFill>
              </a:rPr>
              <a:t>|</a:t>
            </a:r>
          </a:p>
          <a:p>
            <a:pPr lvl="1"/>
            <a:r>
              <a:rPr lang="de-DE" dirty="0"/>
              <a:t>Schnittmenge: </a:t>
            </a:r>
            <a:r>
              <a:rPr lang="de-DE" dirty="0" smtClean="0">
                <a:solidFill>
                  <a:srgbClr val="F37637"/>
                </a:solidFill>
              </a:rPr>
              <a:t>&amp;</a:t>
            </a:r>
            <a:endParaRPr lang="de-DE" dirty="0">
              <a:solidFill>
                <a:srgbClr val="F376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99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br>
              <a:rPr lang="de-DE" dirty="0" smtClean="0"/>
            </a:br>
            <a:r>
              <a:rPr lang="de-DE" dirty="0" smtClean="0"/>
              <a:t>Mengen (</a:t>
            </a:r>
            <a:r>
              <a:rPr lang="de-DE" dirty="0" err="1" smtClean="0"/>
              <a:t>set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37209"/>
            <a:ext cx="10521392" cy="27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Wörterbücher (</a:t>
            </a:r>
            <a:r>
              <a:rPr lang="de-DE" dirty="0" err="1" smtClean="0"/>
              <a:t>dictionary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Wörterbuch ist eine besondere Menge, deren Einträge Namen haben. Der Name steht vor dem Doppelpunkt, der Wert hinten.</a:t>
            </a:r>
            <a:br>
              <a:rPr lang="de-DE" dirty="0"/>
            </a:br>
            <a:r>
              <a:rPr lang="de-DE" dirty="0" err="1"/>
              <a:t>deutschEnglisch</a:t>
            </a:r>
            <a:r>
              <a:rPr lang="de-DE" dirty="0"/>
              <a:t> = </a:t>
            </a:r>
            <a:r>
              <a:rPr lang="de-DE" dirty="0">
                <a:solidFill>
                  <a:srgbClr val="F37637"/>
                </a:solidFill>
              </a:rPr>
              <a:t>{</a:t>
            </a:r>
            <a:r>
              <a:rPr lang="de-DE" dirty="0"/>
              <a:t>"Apfel"</a:t>
            </a:r>
            <a:r>
              <a:rPr lang="de-DE" dirty="0">
                <a:solidFill>
                  <a:srgbClr val="F37637"/>
                </a:solidFill>
              </a:rPr>
              <a:t>:</a:t>
            </a:r>
            <a:r>
              <a:rPr lang="de-DE" dirty="0"/>
              <a:t> "</a:t>
            </a:r>
            <a:r>
              <a:rPr lang="de-DE" dirty="0" err="1"/>
              <a:t>apple</a:t>
            </a:r>
            <a:r>
              <a:rPr lang="de-DE" dirty="0"/>
              <a:t>"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"Tisch"</a:t>
            </a:r>
            <a:r>
              <a:rPr lang="de-DE" dirty="0">
                <a:solidFill>
                  <a:srgbClr val="F37637"/>
                </a:solidFill>
              </a:rPr>
              <a:t>:</a:t>
            </a:r>
            <a:r>
              <a:rPr lang="de-DE" dirty="0"/>
              <a:t> "</a:t>
            </a:r>
            <a:r>
              <a:rPr lang="de-DE" dirty="0" err="1"/>
              <a:t>table</a:t>
            </a:r>
            <a:r>
              <a:rPr lang="de-DE" dirty="0"/>
              <a:t>"</a:t>
            </a:r>
            <a:r>
              <a:rPr lang="de-DE" dirty="0">
                <a:solidFill>
                  <a:srgbClr val="F37637"/>
                </a:solidFill>
              </a:rPr>
              <a:t>}</a:t>
            </a:r>
          </a:p>
          <a:p>
            <a:pPr lvl="1"/>
            <a:r>
              <a:rPr lang="de-DE" dirty="0"/>
              <a:t>Zugriff über den Namen</a:t>
            </a:r>
          </a:p>
          <a:p>
            <a:pPr lvl="1"/>
            <a:r>
              <a:rPr lang="de-DE" dirty="0"/>
              <a:t>Die Enthält-Funktion (</a:t>
            </a:r>
            <a:r>
              <a:rPr lang="de-DE" dirty="0">
                <a:solidFill>
                  <a:srgbClr val="F37637"/>
                </a:solidFill>
              </a:rPr>
              <a:t>in</a:t>
            </a:r>
            <a:r>
              <a:rPr lang="de-DE" dirty="0"/>
              <a:t>) prüft, ob der Name enthalten ist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584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Zuletzt behandelt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 im Vergleich mit anderen Programmiersprachen</a:t>
            </a:r>
          </a:p>
          <a:p>
            <a:r>
              <a:rPr lang="de-DE" dirty="0"/>
              <a:t>Installation und Verwendung von Python</a:t>
            </a:r>
          </a:p>
          <a:p>
            <a:r>
              <a:rPr lang="de-DE" dirty="0"/>
              <a:t>IDE (Integrated Development Environment)</a:t>
            </a:r>
          </a:p>
          <a:p>
            <a:r>
              <a:rPr lang="de-DE" dirty="0"/>
              <a:t>Rechnen, Text, Logikaussagen</a:t>
            </a:r>
          </a:p>
          <a:p>
            <a:r>
              <a:rPr lang="de-DE" dirty="0"/>
              <a:t>Verzweigungen, Schleifen</a:t>
            </a:r>
          </a:p>
          <a:p>
            <a:r>
              <a:rPr lang="de-DE" dirty="0" smtClean="0"/>
              <a:t>Listen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868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Wörterbücher (</a:t>
            </a:r>
            <a:r>
              <a:rPr lang="de-DE" dirty="0" err="1" smtClean="0"/>
              <a:t>dictionary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6891"/>
            <a:ext cx="10515600" cy="349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Sonderobjekte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Wörterbücher (</a:t>
            </a:r>
            <a:r>
              <a:rPr lang="de-DE" dirty="0" err="1"/>
              <a:t>dictionary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838200" y="1931350"/>
            <a:ext cx="10515600" cy="1515236"/>
          </a:xfrm>
        </p:spPr>
        <p:txBody>
          <a:bodyPr/>
          <a:lstStyle/>
          <a:p>
            <a:r>
              <a:rPr lang="de-DE" dirty="0"/>
              <a:t>Bei Schleifen über Wörterbücher lassen sich Name und Wert abrufen</a:t>
            </a:r>
            <a:br>
              <a:rPr lang="de-DE" dirty="0"/>
            </a:br>
            <a:r>
              <a:rPr lang="de-DE" dirty="0" err="1">
                <a:solidFill>
                  <a:srgbClr val="F37637"/>
                </a:solidFill>
              </a:rPr>
              <a:t>for</a:t>
            </a:r>
            <a:r>
              <a:rPr lang="de-DE" dirty="0">
                <a:solidFill>
                  <a:srgbClr val="F37637"/>
                </a:solidFill>
              </a:rPr>
              <a:t> </a:t>
            </a:r>
            <a:r>
              <a:rPr lang="de-DE" i="1" dirty="0" err="1"/>
              <a:t>name</a:t>
            </a:r>
            <a:r>
              <a:rPr lang="de-DE" dirty="0">
                <a:solidFill>
                  <a:srgbClr val="F37637"/>
                </a:solidFill>
              </a:rPr>
              <a:t>,</a:t>
            </a:r>
            <a:r>
              <a:rPr lang="de-DE" dirty="0"/>
              <a:t> </a:t>
            </a:r>
            <a:r>
              <a:rPr lang="de-DE" i="1" dirty="0"/>
              <a:t>wert</a:t>
            </a:r>
            <a:r>
              <a:rPr lang="de-DE" dirty="0"/>
              <a:t> </a:t>
            </a:r>
            <a:r>
              <a:rPr lang="de-DE" dirty="0">
                <a:solidFill>
                  <a:srgbClr val="F37637"/>
                </a:solidFill>
              </a:rPr>
              <a:t>in</a:t>
            </a:r>
            <a:r>
              <a:rPr lang="de-DE" dirty="0"/>
              <a:t> </a:t>
            </a:r>
            <a:r>
              <a:rPr lang="de-DE" i="1" dirty="0" err="1"/>
              <a:t>dictionary</a:t>
            </a:r>
            <a:r>
              <a:rPr lang="de-DE" dirty="0" err="1">
                <a:solidFill>
                  <a:srgbClr val="F37637"/>
                </a:solidFill>
              </a:rPr>
              <a:t>.items</a:t>
            </a:r>
            <a:r>
              <a:rPr lang="de-DE" dirty="0" smtClean="0">
                <a:solidFill>
                  <a:srgbClr val="F37637"/>
                </a:solidFill>
              </a:rPr>
              <a:t>():</a:t>
            </a:r>
            <a:endParaRPr lang="de-DE" dirty="0">
              <a:solidFill>
                <a:srgbClr val="F37637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772694"/>
            <a:ext cx="8083062" cy="90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8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Zuletzt behandelt</a:t>
            </a:r>
          </a:p>
          <a:p>
            <a:r>
              <a:rPr lang="de-DE" dirty="0" smtClean="0"/>
              <a:t>Objekte</a:t>
            </a:r>
          </a:p>
          <a:p>
            <a:pPr lvl="1"/>
            <a:r>
              <a:rPr lang="de-DE" dirty="0" smtClean="0"/>
              <a:t>Konkrete, eindeutig identifizierbare „Dinge“</a:t>
            </a:r>
          </a:p>
          <a:p>
            <a:pPr lvl="1"/>
            <a:r>
              <a:rPr lang="de-DE" dirty="0" smtClean="0"/>
              <a:t>Unterscheidung zwischen „dasselbe“ und „das gleiche“</a:t>
            </a:r>
            <a:endParaRPr lang="de-DE" dirty="0"/>
          </a:p>
          <a:p>
            <a:r>
              <a:rPr lang="de-DE" dirty="0" smtClean="0"/>
              <a:t>Klassen</a:t>
            </a:r>
          </a:p>
          <a:p>
            <a:pPr lvl="1"/>
            <a:r>
              <a:rPr lang="de-DE" dirty="0" smtClean="0"/>
              <a:t>Verallgemeinerung von Objekten</a:t>
            </a:r>
          </a:p>
          <a:p>
            <a:pPr lvl="1"/>
            <a:r>
              <a:rPr lang="de-DE" dirty="0" smtClean="0"/>
              <a:t>„Bauplan“ oder „Beschreibungsplan“ für Objekte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BFAC-13A2-406F-985B-15C02770A123}" type="datetime1">
              <a:rPr lang="de-DE" smtClean="0"/>
              <a:t>28.02.2018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Klassen </a:t>
            </a:r>
            <a:r>
              <a:rPr lang="de-DE" dirty="0"/>
              <a:t>und Objekte in </a:t>
            </a:r>
            <a:r>
              <a:rPr lang="de-DE" dirty="0" smtClean="0"/>
              <a:t>Python</a:t>
            </a:r>
          </a:p>
          <a:p>
            <a:pPr lvl="1"/>
            <a:r>
              <a:rPr lang="de-DE" dirty="0" smtClean="0"/>
              <a:t>Erzeugung von Objekten</a:t>
            </a:r>
          </a:p>
          <a:p>
            <a:pPr lvl="1"/>
            <a:r>
              <a:rPr lang="de-DE" dirty="0" smtClean="0"/>
              <a:t>Definition von Eigenschaften und Funktionen</a:t>
            </a:r>
            <a:endParaRPr lang="de-DE" dirty="0"/>
          </a:p>
          <a:p>
            <a:r>
              <a:rPr lang="de-DE" dirty="0" smtClean="0"/>
              <a:t>Bibliotheken</a:t>
            </a:r>
          </a:p>
          <a:p>
            <a:pPr lvl="1"/>
            <a:r>
              <a:rPr lang="de-DE" dirty="0" smtClean="0"/>
              <a:t>Beispiele</a:t>
            </a:r>
          </a:p>
          <a:p>
            <a:pPr lvl="1"/>
            <a:r>
              <a:rPr lang="de-DE" dirty="0" smtClean="0"/>
              <a:t>Übung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BFAC-13A2-406F-985B-15C02770A123}" type="datetime1">
              <a:rPr lang="de-DE" smtClean="0"/>
              <a:t>28.02.2018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3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0EA0-79E0-49D4-B7E2-5C40B5B96ECA}" type="datetime1">
              <a:rPr lang="de-DE" smtClean="0"/>
              <a:t>28.02.2018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Paradigma Objektorientierung (OO)</a:t>
            </a:r>
          </a:p>
          <a:p>
            <a:pPr lvl="1"/>
            <a:r>
              <a:rPr lang="de-DE" dirty="0"/>
              <a:t>Philosophie: "Alles ist ein Ding"</a:t>
            </a:r>
          </a:p>
          <a:p>
            <a:r>
              <a:rPr lang="de-DE" dirty="0"/>
              <a:t>Objekte sind "Gegenstände" mit konkreten Eigenschaften</a:t>
            </a:r>
          </a:p>
          <a:p>
            <a:pPr lvl="1"/>
            <a:r>
              <a:rPr lang="de-DE" dirty="0"/>
              <a:t>Beispiel: </a:t>
            </a:r>
            <a:br>
              <a:rPr lang="de-DE" dirty="0"/>
            </a:br>
            <a:r>
              <a:rPr lang="de-DE" dirty="0"/>
              <a:t>der Tisch mit 4 Beinen und hölzerner Tischplatte, </a:t>
            </a:r>
            <a:br>
              <a:rPr lang="de-DE" dirty="0"/>
            </a:br>
            <a:r>
              <a:rPr lang="de-DE" dirty="0"/>
              <a:t>der bei Fritz im Büro steht,</a:t>
            </a:r>
            <a:br>
              <a:rPr lang="de-DE" dirty="0"/>
            </a:br>
            <a:r>
              <a:rPr lang="de-DE" dirty="0"/>
              <a:t>am 12.5.2015 eingekauft wurde,</a:t>
            </a:r>
            <a:br>
              <a:rPr lang="de-DE" dirty="0"/>
            </a:br>
            <a:r>
              <a:rPr lang="de-DE" dirty="0"/>
              <a:t>die Bestellnummer EAM 90061554 hat</a:t>
            </a:r>
            <a:br>
              <a:rPr lang="de-DE" dirty="0"/>
            </a:br>
            <a:r>
              <a:rPr lang="de-DE" dirty="0"/>
              <a:t>und an der hinteren linken Ecke beschädigt ist</a:t>
            </a:r>
          </a:p>
          <a:p>
            <a:r>
              <a:rPr lang="de-DE" dirty="0"/>
              <a:t>Objekte werden auch Instanzen </a:t>
            </a:r>
            <a:r>
              <a:rPr lang="de-DE" dirty="0" smtClean="0"/>
              <a:t>genannt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5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58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Eindeutig identifizierbar / Unikat</a:t>
            </a:r>
          </a:p>
          <a:p>
            <a:pPr lvl="1"/>
            <a:r>
              <a:rPr lang="de-DE" dirty="0"/>
              <a:t>es gibt genau eins</a:t>
            </a:r>
          </a:p>
          <a:p>
            <a:pPr lvl="1"/>
            <a:r>
              <a:rPr lang="de-DE" dirty="0"/>
              <a:t>ein genau gleich aussehendes Objekt ist trotzdem ein anderes</a:t>
            </a:r>
          </a:p>
          <a:p>
            <a:r>
              <a:rPr lang="de-DE" dirty="0"/>
              <a:t>dasselbe Objekt </a:t>
            </a:r>
          </a:p>
          <a:p>
            <a:pPr lvl="1"/>
            <a:r>
              <a:rPr lang="de-DE" dirty="0"/>
              <a:t>identisches Unikat</a:t>
            </a:r>
          </a:p>
          <a:p>
            <a:pPr lvl="1"/>
            <a:r>
              <a:rPr lang="de-DE" dirty="0"/>
              <a:t>besteht aus denselben Atomen</a:t>
            </a:r>
          </a:p>
          <a:p>
            <a:r>
              <a:rPr lang="de-DE" dirty="0"/>
              <a:t>ein gleiches Objekt</a:t>
            </a:r>
          </a:p>
          <a:p>
            <a:pPr lvl="1"/>
            <a:r>
              <a:rPr lang="de-DE" dirty="0"/>
              <a:t>zwei identisch aussehende Objekte</a:t>
            </a:r>
          </a:p>
          <a:p>
            <a:pPr lvl="1"/>
            <a:r>
              <a:rPr lang="de-DE" dirty="0"/>
              <a:t>besteht aus anderen Atomen</a:t>
            </a:r>
          </a:p>
          <a:p>
            <a:pPr lvl="1"/>
            <a:r>
              <a:rPr lang="de-DE" dirty="0"/>
              <a:t>hat eine andere Position im </a:t>
            </a:r>
            <a:r>
              <a:rPr lang="de-DE" dirty="0" smtClean="0"/>
              <a:t>Raum</a:t>
            </a:r>
            <a:endParaRPr lang="de-DE" dirty="0"/>
          </a:p>
        </p:txBody>
      </p:sp>
      <p:cxnSp>
        <p:nvCxnSpPr>
          <p:cNvPr id="4" name="Gerader Verbinder 3"/>
          <p:cNvCxnSpPr/>
          <p:nvPr/>
        </p:nvCxnSpPr>
        <p:spPr>
          <a:xfrm flipV="1">
            <a:off x="4717316" y="3885022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 flipV="1">
            <a:off x="4426094" y="5085470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V="1">
            <a:off x="5383389" y="5465497"/>
            <a:ext cx="828092" cy="2880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V="1">
            <a:off x="3837784" y="5430703"/>
            <a:ext cx="1080120" cy="3600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992055" y="3510174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554464" y="498384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Elektronen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5424576" y="5790742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RAM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853349" y="57907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  <a:latin typeface="Helvetica Narrow" panose="020B0506020203020204" pitchFamily="34" charset="0"/>
              </a:rPr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165675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08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224" y="4293097"/>
            <a:ext cx="1224136" cy="169746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496" y="4088683"/>
            <a:ext cx="1544960" cy="2106295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4223792" y="3645024"/>
            <a:ext cx="1080120" cy="1139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6816080" y="3645024"/>
            <a:ext cx="1584176" cy="1020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354561" y="434684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derselbe Baum</a:t>
            </a:r>
          </a:p>
        </p:txBody>
      </p:sp>
    </p:spTree>
    <p:extLst>
      <p:ext uri="{BB962C8B-B14F-4D97-AF65-F5344CB8AC3E}">
        <p14:creationId xmlns:p14="http://schemas.microsoft.com/office/powerpoint/2010/main" val="298211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4269"/>
            <a:ext cx="9144000" cy="330165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8" r="32419"/>
          <a:stretch/>
        </p:blipFill>
        <p:spPr>
          <a:xfrm>
            <a:off x="7248128" y="4401692"/>
            <a:ext cx="3024336" cy="190394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82" y="4357161"/>
            <a:ext cx="2672188" cy="1993007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5278761" y="422515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dasselbe Objekt</a:t>
            </a:r>
          </a:p>
        </p:txBody>
      </p:sp>
      <p:sp>
        <p:nvSpPr>
          <p:cNvPr id="17" name="Rechteck 16"/>
          <p:cNvSpPr/>
          <p:nvPr/>
        </p:nvSpPr>
        <p:spPr>
          <a:xfrm>
            <a:off x="476385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538497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00609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662721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248332" y="1965069"/>
            <a:ext cx="557960" cy="152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4223793" y="2750468"/>
            <a:ext cx="1358523" cy="20342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5709990" y="2779592"/>
            <a:ext cx="2274178" cy="16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745077"/>
            <a:ext cx="394449" cy="448921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89" y="2065115"/>
            <a:ext cx="394449" cy="448921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908" y="2252421"/>
            <a:ext cx="394449" cy="448921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36" y="2754172"/>
            <a:ext cx="394449" cy="448921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77" y="2142582"/>
            <a:ext cx="394449" cy="448921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88" y="3004473"/>
            <a:ext cx="394449" cy="448921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89" y="2536851"/>
            <a:ext cx="394449" cy="448921"/>
          </a:xfrm>
          <a:prstGeom prst="rect">
            <a:avLst/>
          </a:prstGeom>
        </p:spPr>
      </p:pic>
      <p:pic>
        <p:nvPicPr>
          <p:cNvPr id="32" name="Grafik 3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37" y="2048102"/>
            <a:ext cx="394449" cy="448921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8" y="3004473"/>
            <a:ext cx="394449" cy="448921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88" y="2142581"/>
            <a:ext cx="394449" cy="448921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731" y="2978632"/>
            <a:ext cx="394449" cy="448921"/>
          </a:xfrm>
          <a:prstGeom prst="rect">
            <a:avLst/>
          </a:prstGeom>
        </p:spPr>
      </p:pic>
      <p:cxnSp>
        <p:nvCxnSpPr>
          <p:cNvPr id="36" name="Gerade Verbindung mit Pfeil 35"/>
          <p:cNvCxnSpPr/>
          <p:nvPr/>
        </p:nvCxnSpPr>
        <p:spPr>
          <a:xfrm>
            <a:off x="4078052" y="2004848"/>
            <a:ext cx="695062" cy="1785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536261" y="17914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Speicherzelle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4828804" y="169810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42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5423400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43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6073957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44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693465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45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7312973" y="169743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4729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33" y="1810450"/>
            <a:ext cx="2705478" cy="220058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4293097"/>
            <a:ext cx="1224136" cy="1697469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H="1" flipV="1">
            <a:off x="8112224" y="3668487"/>
            <a:ext cx="1080120" cy="678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192807" y="44812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gleicher Baum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571" y="1810450"/>
            <a:ext cx="2705478" cy="220058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9" y="4088683"/>
            <a:ext cx="1544960" cy="2106295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2948898" y="3751855"/>
            <a:ext cx="1071949" cy="836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3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DA3C7EDA-9E56-4E2D-BAA5-4EF18147D0C7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EA6CE2C0-7C14-4AB0-AD89-85B6B3D88E28}" vid="{42B1E5BF-7F6B-4721-9E4F-A56C5F28A391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1175</Words>
  <Application>Microsoft Office PowerPoint</Application>
  <PresentationFormat>Breitbild</PresentationFormat>
  <Paragraphs>243</Paragraphs>
  <Slides>34</Slides>
  <Notes>14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Helvetica Narrow</vt:lpstr>
      <vt:lpstr>Wingdings</vt:lpstr>
      <vt:lpstr>Titel</vt:lpstr>
      <vt:lpstr>Inhalt</vt:lpstr>
      <vt:lpstr>Python (erweitert)</vt:lpstr>
      <vt:lpstr>Agenda</vt:lpstr>
      <vt:lpstr>Zuletzt behandelt</vt:lpstr>
      <vt:lpstr>Objekte</vt:lpstr>
      <vt:lpstr>Objekte</vt:lpstr>
      <vt:lpstr>Objekte</vt:lpstr>
      <vt:lpstr>Objekte</vt:lpstr>
      <vt:lpstr>Objekte</vt:lpstr>
      <vt:lpstr>Objekte</vt:lpstr>
      <vt:lpstr>Objekte</vt:lpstr>
      <vt:lpstr>Objekte</vt:lpstr>
      <vt:lpstr>Klassen</vt:lpstr>
      <vt:lpstr>Klassen</vt:lpstr>
      <vt:lpstr>Klassen</vt:lpstr>
      <vt:lpstr>Klassen und Objekte in Python</vt:lpstr>
      <vt:lpstr>Klassen und Objekte in Python</vt:lpstr>
      <vt:lpstr>Klassen und Objekte in Python</vt:lpstr>
      <vt:lpstr>Klassen und Objekte in Python </vt:lpstr>
      <vt:lpstr>Klassen und Objekte in Python</vt:lpstr>
      <vt:lpstr>Klassen und Objekte in Python</vt:lpstr>
      <vt:lpstr>Klassen und Objekte in Python</vt:lpstr>
      <vt:lpstr>Bibliotheken</vt:lpstr>
      <vt:lpstr>Bibliotheken</vt:lpstr>
      <vt:lpstr>Bibliotheken</vt:lpstr>
      <vt:lpstr>Bibliotheken</vt:lpstr>
      <vt:lpstr>Sonderobjekte Tupel</vt:lpstr>
      <vt:lpstr>Sonderobjekte Mengen (set)</vt:lpstr>
      <vt:lpstr>Sonderobjekte Mengen (set)</vt:lpstr>
      <vt:lpstr>Sonderobjekte Wörterbücher (dictionary)</vt:lpstr>
      <vt:lpstr>Sonderobjekte Wörterbücher (dictionary)</vt:lpstr>
      <vt:lpstr>Sonderobjekte Wörterbücher (dictionary)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14</cp:revision>
  <dcterms:created xsi:type="dcterms:W3CDTF">2018-02-27T13:54:39Z</dcterms:created>
  <dcterms:modified xsi:type="dcterms:W3CDTF">2018-02-28T09:37:06Z</dcterms:modified>
</cp:coreProperties>
</file>