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60" r:id="rId5"/>
    <p:sldId id="261" r:id="rId6"/>
    <p:sldId id="262" r:id="rId7"/>
    <p:sldId id="288" r:id="rId8"/>
    <p:sldId id="264" r:id="rId9"/>
    <p:sldId id="265" r:id="rId10"/>
    <p:sldId id="266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7" r:id="rId33"/>
    <p:sldId id="258" r:id="rId34"/>
    <p:sldId id="292" r:id="rId35"/>
    <p:sldId id="25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Zuletzt behandelt" id="{EB7416D2-FE43-421A-A82D-DCCB9519097D}">
          <p14:sldIdLst>
            <p14:sldId id="260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Sonderobjekte" id="{75C9CF30-F77C-44AB-94B7-C083555259EF}">
          <p14:sldIdLst>
            <p14:sldId id="283"/>
            <p14:sldId id="284"/>
            <p14:sldId id="285"/>
            <p14:sldId id="286"/>
            <p14:sldId id="291"/>
            <p14:sldId id="287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4302" autoAdjust="0"/>
  </p:normalViewPr>
  <p:slideViewPr>
    <p:cSldViewPr snapToGrid="0">
      <p:cViewPr varScale="1">
        <p:scale>
          <a:sx n="82" d="100"/>
          <a:sy n="82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27.03.2018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wir das Konzept eines Objekts auf den Computer übertragen möchten, müssen wir nur ein paar Begriffe austauschen.</a:t>
            </a:r>
          </a:p>
          <a:p>
            <a:r>
              <a:rPr lang="de-DE" dirty="0" smtClean="0"/>
              <a:t>Anstelle von Atomen bestehen Objekte im Computer aus Ladungen, also aus Elektronen, die irgendwo</a:t>
            </a:r>
            <a:r>
              <a:rPr lang="de-DE" baseline="0" dirty="0" smtClean="0"/>
              <a:t> hingeschoben wurden.</a:t>
            </a:r>
          </a:p>
          <a:p>
            <a:r>
              <a:rPr lang="de-DE" baseline="0" dirty="0" smtClean="0"/>
              <a:t>Die Position im Computer nennt sich Speicheradresse und der Speicherort ist nicht der 3D Raum, sondern der Arbeitsspeicher (RAM,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Aufbau der Bibliothek muss auf die bereitgestellten Funktionen unterschiedlich</a:t>
            </a:r>
            <a:r>
              <a:rPr lang="de-DE" baseline="0" dirty="0" smtClean="0"/>
              <a:t> zugegriffen werden.</a:t>
            </a:r>
          </a:p>
          <a:p>
            <a:r>
              <a:rPr lang="de-DE" baseline="0" dirty="0" smtClean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 smtClean="0"/>
              <a:t>Vorteile: kürzere Schreibweise, keine Denkarbeit bezüglich „dasselbe“ und „das gleiche“ Objekt</a:t>
            </a:r>
          </a:p>
          <a:p>
            <a:r>
              <a:rPr lang="de-DE" baseline="0" dirty="0" smtClean="0"/>
              <a:t>Nachteile: Funktionen können in der falschen Reihenfolge o.ä. ausgeführt werden, weil der Bezug unklar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 smtClean="0"/>
              <a:t>Vorteile: über das Objekt wird der Bezug der Funktionen zueinander klarer</a:t>
            </a:r>
          </a:p>
          <a:p>
            <a:r>
              <a:rPr lang="de-DE" baseline="0" dirty="0" smtClean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7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1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3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Unterscheidung zwischen demselben</a:t>
            </a:r>
            <a:r>
              <a:rPr lang="de-DE" baseline="0" dirty="0" smtClean="0"/>
              <a:t> Baum und einem gleichen Baum ist deshalb so wichtig, weil sich Änderungen ggf. nur auf einen Beobachter auswirken.</a:t>
            </a:r>
          </a:p>
          <a:p>
            <a:r>
              <a:rPr lang="de-DE" baseline="0" dirty="0" smtClean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Beispiel</a:t>
            </a:r>
            <a:r>
              <a:rPr lang="de-DE" baseline="0" dirty="0" smtClean="0"/>
              <a:t> des Objekts „Holztisch“ haben wir zuvor schon kennengelernt.</a:t>
            </a:r>
          </a:p>
          <a:p>
            <a:r>
              <a:rPr lang="de-DE" baseline="0" dirty="0" smtClean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 anderes Beispiel:</a:t>
            </a:r>
          </a:p>
          <a:p>
            <a:r>
              <a:rPr lang="de-DE" baseline="0" dirty="0" smtClean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Objekte („der Hund meiner Nachbarin“) werden klein</a:t>
            </a:r>
            <a:r>
              <a:rPr lang="de-DE" baseline="0" dirty="0" smtClean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Beispiel: </a:t>
            </a:r>
            <a:r>
              <a:rPr lang="de-DE" baseline="0" dirty="0" err="1" smtClean="0"/>
              <a:t>jenny</a:t>
            </a:r>
            <a:r>
              <a:rPr lang="de-DE" baseline="0" dirty="0" smtClean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de-DE" baseline="0" dirty="0" smtClean="0"/>
              <a:t>Ebenso Eigenschaften („Farbe des Hundes“), obwohl es sich auch um Substantive handelt.</a:t>
            </a:r>
          </a:p>
          <a:p>
            <a:r>
              <a:rPr lang="de-DE" baseline="0" dirty="0" smtClean="0"/>
              <a:t>Beispiel: </a:t>
            </a:r>
            <a:r>
              <a:rPr lang="de-DE" baseline="0" dirty="0" err="1" smtClean="0"/>
              <a:t>jenny.farbe</a:t>
            </a:r>
            <a:r>
              <a:rPr lang="de-DE" baseline="0" dirty="0" smtClean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Operationen (auch: Funktionen, Methoden),</a:t>
            </a:r>
            <a:r>
              <a:rPr lang="de-DE" baseline="0" dirty="0" smtClean="0"/>
              <a:t> die spezifisch für eine Klasse oder ein Objekt sind, </a:t>
            </a:r>
            <a:r>
              <a:rPr lang="de-DE" dirty="0" smtClean="0"/>
              <a:t>werden der Klasse untergeordnet,</a:t>
            </a:r>
            <a:r>
              <a:rPr lang="de-DE" baseline="0" dirty="0" smtClean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Eigenschaften von Objekten werden in der speziellen</a:t>
            </a:r>
            <a:r>
              <a:rPr lang="de-DE" baseline="0" dirty="0" smtClean="0"/>
              <a:t> Methode namens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 gesetzt.</a:t>
            </a:r>
          </a:p>
          <a:p>
            <a:r>
              <a:rPr lang="de-DE" baseline="0" dirty="0" smtClean="0"/>
              <a:t>Gesprochen wird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__: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“, wobei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“ für „double </a:t>
            </a:r>
            <a:r>
              <a:rPr lang="de-DE" baseline="0" dirty="0" err="1" smtClean="0"/>
              <a:t>underscore</a:t>
            </a:r>
            <a:r>
              <a:rPr lang="de-DE" baseline="0" dirty="0" smtClean="0"/>
              <a:t>“ steht.</a:t>
            </a:r>
          </a:p>
          <a:p>
            <a:r>
              <a:rPr lang="de-DE" baseline="0" dirty="0" smtClean="0"/>
              <a:t>Das Schlüsselwort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bereits bei der Präsentation zu </a:t>
            </a:r>
            <a:r>
              <a:rPr lang="de-DE" dirty="0" err="1" smtClean="0"/>
              <a:t>PyCharm</a:t>
            </a:r>
            <a:r>
              <a:rPr lang="de-DE" dirty="0" smtClean="0"/>
              <a:t> erwähnt,</a:t>
            </a:r>
            <a:r>
              <a:rPr lang="de-DE" baseline="0" dirty="0" smtClean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60DF1-C604-4681-8D64-8DFC45FEF067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DB6D-A489-46D1-83D3-A8E63047522F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81B2-19DF-48AE-91C7-27F2A36E62E0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C425-175B-4284-A2F8-674122BD43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8B03-6B76-48DE-813B-2EE11965AC11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48A6-D3FB-48A1-95E1-4AFCAE140D47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C266-A3B5-4869-A7D6-1F9C4BDB5146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A804-0D31-4A3C-8E9B-61B5926713A9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A7AD-F5C7-4B32-9ADD-3690F8E6D474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94E2-0925-4D25-98DF-4152C5BFF20B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704B232-EA83-480C-9DE8-A82771CCD238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46739-08A4-4999-85F3-3D3B28333F59}" type="datetime1">
              <a:rPr lang="de-DE" smtClean="0"/>
              <a:t>27.03.2018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Python: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Python: Objektorientierung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10C-5402-4043-8BFB-9A0D427AEB83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</a:t>
            </a:r>
            <a:r>
              <a:rPr lang="de-DE" dirty="0"/>
              <a:t>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1ADD-A8ED-43D0-B596-3502E6BC653A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</a:t>
            </a:r>
            <a:r>
              <a:rPr lang="de-DE" dirty="0" smtClean="0"/>
              <a:t>auswirken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D90-6A82-4C52-90D3-B5281BA0D478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C754-D7CB-4A47-BCBC-4CAE8305570C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 smtClean="0"/>
              <a:t>"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DAF7-413B-4565-905F-0084D2C11910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A39-DDAF-4F9E-B374-AA0AD5204EF0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</a:t>
            </a:r>
            <a:r>
              <a:rPr lang="de-DE" dirty="0" smtClean="0"/>
              <a:t>ist nicht </a:t>
            </a:r>
            <a:r>
              <a:rPr lang="de-DE" dirty="0"/>
              <a:t>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 smtClean="0"/>
              <a:t>Klassen </a:t>
            </a:r>
            <a:r>
              <a:rPr lang="de-DE" dirty="0"/>
              <a:t>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90C6-DCEF-40B2-8E43-D63B9D026C6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Operationen, 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# hier irgendwas </a:t>
            </a:r>
            <a:r>
              <a:rPr lang="de-DE" i="1" dirty="0" smtClean="0"/>
              <a:t>tun</a:t>
            </a:r>
            <a:endParaRPr lang="de-DE" i="1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4E96-8BAE-4DAF-8071-1DA561FF40EB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wert, </a:t>
            </a:r>
            <a:r>
              <a:rPr lang="de-DE" i="1" dirty="0"/>
              <a:t>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B21B-87FC-4A15-A68B-4A6834C11552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r>
              <a:rPr lang="de-DE" i="1" dirty="0">
                <a:solidFill>
                  <a:srgbClr val="F37637"/>
                </a:solidFill>
              </a:rPr>
              <a:t/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1360-5AF8-4720-BCF6-E80EEE93CC2F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DAB3-5C06-4274-B292-7380000A5E1E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Zuletzt behandelt</a:t>
            </a:r>
          </a:p>
          <a:p>
            <a:r>
              <a:rPr lang="de-DE" dirty="0" smtClean="0"/>
              <a:t>Objekte</a:t>
            </a:r>
            <a:endParaRPr lang="de-DE" dirty="0"/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202D-0CB6-4164-A122-ECEBB86AC0F3}" type="datetime1">
              <a:rPr lang="de-DE" smtClean="0"/>
              <a:t>27.03.2018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A3D-BD37-4C12-ACFB-F2FA31850249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in einer Richtung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8" y="2489556"/>
            <a:ext cx="3993269" cy="3096344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292B6-C02C-4DB4-85AA-B59E9803446E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oder über </a:t>
            </a:r>
            <a:r>
              <a:rPr lang="de-DE" dirty="0" err="1" smtClean="0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2BBC-29D8-4193-BC77-5100B978C44F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7D1F-3D2F-4686-9853-C92907B828F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A995-9086-4F0C-921F-7AABD68291B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/>
              <a:t>Bildverarbeitung: </a:t>
            </a:r>
            <a:r>
              <a:rPr lang="de-DE" dirty="0" err="1"/>
              <a:t>opencv</a:t>
            </a:r>
            <a:endParaRPr lang="de-DE" dirty="0"/>
          </a:p>
          <a:p>
            <a:pPr lvl="1"/>
            <a:r>
              <a:rPr lang="de-DE" dirty="0"/>
              <a:t>Systemfunktionen: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/>
              <a:t>Internet: </a:t>
            </a:r>
            <a:r>
              <a:rPr lang="de-DE" dirty="0" err="1"/>
              <a:t>urllib</a:t>
            </a:r>
            <a:endParaRPr lang="de-DE" dirty="0"/>
          </a:p>
          <a:p>
            <a:pPr lvl="1"/>
            <a:r>
              <a:rPr lang="de-DE" dirty="0"/>
              <a:t>Datum 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/>
              <a:t>Kompression: </a:t>
            </a:r>
            <a:r>
              <a:rPr lang="de-DE" dirty="0" err="1"/>
              <a:t>zlib</a:t>
            </a:r>
            <a:r>
              <a:rPr lang="de-DE" dirty="0"/>
              <a:t>, </a:t>
            </a:r>
            <a:r>
              <a:rPr lang="de-DE" dirty="0" err="1"/>
              <a:t>gzip</a:t>
            </a:r>
            <a:r>
              <a:rPr lang="de-DE" dirty="0"/>
              <a:t>, </a:t>
            </a:r>
            <a:r>
              <a:rPr lang="de-DE" dirty="0" err="1"/>
              <a:t>zipfile</a:t>
            </a:r>
            <a:endParaRPr lang="de-DE" dirty="0"/>
          </a:p>
          <a:p>
            <a:pPr lvl="1"/>
            <a:r>
              <a:rPr lang="de-DE" dirty="0"/>
              <a:t>Excel: </a:t>
            </a:r>
            <a:r>
              <a:rPr lang="de-DE" dirty="0" err="1"/>
              <a:t>xlsxwriter</a:t>
            </a:r>
            <a:endParaRPr lang="de-DE" dirty="0"/>
          </a:p>
          <a:p>
            <a:pPr lvl="1"/>
            <a:r>
              <a:rPr lang="de-DE" dirty="0"/>
              <a:t>u.v.m.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1409-E4D3-4AE8-BB2C-784BF035244C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br>
              <a:rPr lang="de-DE" dirty="0" smtClean="0"/>
            </a:br>
            <a:r>
              <a:rPr lang="de-DE" dirty="0" smtClean="0"/>
              <a:t>Tupel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Tupel sind Variablen mit mehreren Werten, die zusammen gehören</a:t>
            </a:r>
          </a:p>
          <a:p>
            <a:pPr lvl="1"/>
            <a:r>
              <a:rPr lang="de-DE" dirty="0"/>
              <a:t>Werden in runden Klammern definiert</a:t>
            </a:r>
          </a:p>
          <a:p>
            <a:pPr lvl="1"/>
            <a:r>
              <a:rPr lang="de-DE" dirty="0"/>
              <a:t>Tupel können eingepackt und wieder ausgepackt werden.</a:t>
            </a:r>
          </a:p>
          <a:p>
            <a:pPr lvl="1"/>
            <a:r>
              <a:rPr lang="de-DE" dirty="0"/>
              <a:t>Einpacken: </a:t>
            </a:r>
            <a:r>
              <a:rPr lang="de-DE" i="1" dirty="0" err="1"/>
              <a:t>tupel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=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(</a:t>
            </a:r>
            <a:r>
              <a:rPr lang="de-DE" i="1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wert2</a:t>
            </a:r>
            <a:r>
              <a:rPr lang="de-DE" dirty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/>
              <a:t>Auspacken: </a:t>
            </a:r>
            <a:r>
              <a:rPr lang="de-DE" i="1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wert2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=</a:t>
            </a:r>
            <a:r>
              <a:rPr lang="de-DE" dirty="0"/>
              <a:t> </a:t>
            </a:r>
            <a:r>
              <a:rPr lang="de-DE" i="1" dirty="0" err="1" smtClean="0"/>
              <a:t>tupel</a:t>
            </a:r>
            <a:endParaRPr lang="de-DE" i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0" y="4486688"/>
            <a:ext cx="5400600" cy="185163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FC86-3D12-40B5-B7D0-AC731C238F55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br>
              <a:rPr lang="de-DE" dirty="0" smtClean="0"/>
            </a:br>
            <a:r>
              <a:rPr lang="de-DE" dirty="0" smtClean="0"/>
              <a:t>Mengen 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Mengen sind mehrere Werte, die nicht doppelt vorkommen sollen</a:t>
            </a:r>
          </a:p>
          <a:p>
            <a:pPr lvl="1"/>
            <a:r>
              <a:rPr lang="de-DE" dirty="0"/>
              <a:t>Werden in geschweiften Klammern definiert</a:t>
            </a:r>
            <a:br>
              <a:rPr lang="de-DE" dirty="0"/>
            </a:br>
            <a:r>
              <a:rPr lang="de-DE" i="1" dirty="0"/>
              <a:t>menge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=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{</a:t>
            </a:r>
            <a:r>
              <a:rPr lang="de-DE" i="1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wert2</a:t>
            </a:r>
            <a:r>
              <a:rPr lang="de-DE" dirty="0">
                <a:solidFill>
                  <a:srgbClr val="F37637"/>
                </a:solidFill>
              </a:rPr>
              <a:t>}</a:t>
            </a:r>
          </a:p>
          <a:p>
            <a:r>
              <a:rPr lang="de-DE" dirty="0"/>
              <a:t>Mengenoperationen:</a:t>
            </a:r>
          </a:p>
          <a:p>
            <a:pPr lvl="1"/>
            <a:r>
              <a:rPr lang="de-DE" dirty="0"/>
              <a:t>Enthält: </a:t>
            </a:r>
            <a:r>
              <a:rPr lang="de-DE" dirty="0">
                <a:solidFill>
                  <a:srgbClr val="F37637"/>
                </a:solidFill>
              </a:rPr>
              <a:t>in</a:t>
            </a:r>
          </a:p>
          <a:p>
            <a:pPr lvl="1"/>
            <a:r>
              <a:rPr lang="de-DE" dirty="0"/>
              <a:t>Elemente entfernen: </a:t>
            </a:r>
            <a:r>
              <a:rPr lang="de-DE" dirty="0">
                <a:solidFill>
                  <a:srgbClr val="F37637"/>
                </a:solidFill>
              </a:rPr>
              <a:t>-</a:t>
            </a:r>
          </a:p>
          <a:p>
            <a:pPr lvl="1"/>
            <a:r>
              <a:rPr lang="de-DE" dirty="0"/>
              <a:t>Vereinigungsmenge: </a:t>
            </a:r>
            <a:r>
              <a:rPr lang="de-DE" dirty="0">
                <a:solidFill>
                  <a:srgbClr val="F37637"/>
                </a:solidFill>
              </a:rPr>
              <a:t>|</a:t>
            </a:r>
          </a:p>
          <a:p>
            <a:pPr lvl="1"/>
            <a:r>
              <a:rPr lang="de-DE" dirty="0"/>
              <a:t>Schnittmenge: </a:t>
            </a:r>
            <a:r>
              <a:rPr lang="de-DE" dirty="0" smtClean="0">
                <a:solidFill>
                  <a:srgbClr val="F37637"/>
                </a:solidFill>
              </a:rPr>
              <a:t>&amp;</a:t>
            </a:r>
            <a:endParaRPr lang="de-DE" dirty="0">
              <a:solidFill>
                <a:srgbClr val="F37637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A25-E5F5-4CB0-94C6-28C767E2FE38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br>
              <a:rPr lang="de-DE" dirty="0" smtClean="0"/>
            </a:br>
            <a:r>
              <a:rPr lang="de-DE" dirty="0" smtClean="0"/>
              <a:t>Mengen 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37209"/>
            <a:ext cx="10521392" cy="278976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912B-493C-462B-8367-29C4E62DBF15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Wörterbücher (</a:t>
            </a:r>
            <a:r>
              <a:rPr lang="de-DE" dirty="0" err="1" smtClean="0"/>
              <a:t>dictionary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Wörterbuch ist eine besondere Menge, deren Einträge Namen haben. Der Name steht vor dem Doppelpunkt, der Wert hinten.</a:t>
            </a:r>
            <a:br>
              <a:rPr lang="de-DE" dirty="0"/>
            </a:br>
            <a:r>
              <a:rPr lang="de-DE" dirty="0" err="1"/>
              <a:t>deutschEnglisch</a:t>
            </a:r>
            <a:r>
              <a:rPr lang="de-DE" dirty="0"/>
              <a:t> = </a:t>
            </a:r>
            <a:r>
              <a:rPr lang="de-DE" dirty="0">
                <a:solidFill>
                  <a:srgbClr val="F37637"/>
                </a:solidFill>
              </a:rPr>
              <a:t>{</a:t>
            </a:r>
            <a:r>
              <a:rPr lang="de-DE" dirty="0"/>
              <a:t>"Apfel"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apple</a:t>
            </a:r>
            <a:r>
              <a:rPr lang="de-DE" dirty="0"/>
              <a:t>"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"Tisch"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table</a:t>
            </a:r>
            <a:r>
              <a:rPr lang="de-DE" dirty="0"/>
              <a:t>"</a:t>
            </a:r>
            <a:r>
              <a:rPr lang="de-DE" dirty="0">
                <a:solidFill>
                  <a:srgbClr val="F37637"/>
                </a:solidFill>
              </a:rPr>
              <a:t>}</a:t>
            </a:r>
          </a:p>
          <a:p>
            <a:pPr lvl="1"/>
            <a:r>
              <a:rPr lang="de-DE" dirty="0"/>
              <a:t>Zugriff über den Namen</a:t>
            </a:r>
          </a:p>
          <a:p>
            <a:pPr lvl="1"/>
            <a:r>
              <a:rPr lang="de-DE" dirty="0"/>
              <a:t>Die Enthält-Funktion (</a:t>
            </a:r>
            <a:r>
              <a:rPr lang="de-DE" dirty="0">
                <a:solidFill>
                  <a:srgbClr val="F37637"/>
                </a:solidFill>
              </a:rPr>
              <a:t>in</a:t>
            </a:r>
            <a:r>
              <a:rPr lang="de-DE" dirty="0"/>
              <a:t>) prüft, ob der Name enthalten 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C7DF-D366-4577-83C5-AEC86A222417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Zuletzt behandelt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im Vergleich mit anderen Programmiersprachen</a:t>
            </a:r>
          </a:p>
          <a:p>
            <a:r>
              <a:rPr lang="de-DE" dirty="0"/>
              <a:t>Installation und Verwendung von Python</a:t>
            </a:r>
          </a:p>
          <a:p>
            <a:r>
              <a:rPr lang="de-DE" dirty="0"/>
              <a:t>IDE (Integrated Development Environment)</a:t>
            </a:r>
          </a:p>
          <a:p>
            <a:r>
              <a:rPr lang="de-DE" dirty="0"/>
              <a:t>Rechnen, Text, Logikaussagen</a:t>
            </a:r>
          </a:p>
          <a:p>
            <a:r>
              <a:rPr lang="de-DE" dirty="0"/>
              <a:t>Verzweigungen, Schleifen</a:t>
            </a:r>
          </a:p>
          <a:p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B87A-4379-48CC-AC79-9AF7E87B8C6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6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Wörterbücher (</a:t>
            </a:r>
            <a:r>
              <a:rPr lang="de-DE" dirty="0" err="1" smtClean="0"/>
              <a:t>dictionary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6891"/>
            <a:ext cx="10515600" cy="349226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62AD1-F5F7-4809-9554-5E37DB862994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Wörterbücher (</a:t>
            </a:r>
            <a:r>
              <a:rPr lang="de-DE" dirty="0" err="1"/>
              <a:t>dictionary</a:t>
            </a:r>
            <a:r>
              <a:rPr lang="de-DE" dirty="0"/>
              <a:t>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200" y="1931350"/>
            <a:ext cx="10515600" cy="1515236"/>
          </a:xfrm>
        </p:spPr>
        <p:txBody>
          <a:bodyPr/>
          <a:lstStyle/>
          <a:p>
            <a:r>
              <a:rPr lang="de-DE" dirty="0"/>
              <a:t>Bei Schleifen über Wörterbücher lassen sich Name und Wert abrufen</a:t>
            </a:r>
            <a:br>
              <a:rPr lang="de-DE" dirty="0"/>
            </a:br>
            <a:r>
              <a:rPr lang="de-DE" dirty="0" err="1">
                <a:solidFill>
                  <a:srgbClr val="F37637"/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name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in</a:t>
            </a:r>
            <a:r>
              <a:rPr lang="de-DE" dirty="0"/>
              <a:t> </a:t>
            </a:r>
            <a:r>
              <a:rPr lang="de-DE" i="1" dirty="0" err="1"/>
              <a:t>dictionary</a:t>
            </a:r>
            <a:r>
              <a:rPr lang="de-DE" dirty="0" err="1">
                <a:solidFill>
                  <a:srgbClr val="F37637"/>
                </a:solidFill>
              </a:rPr>
              <a:t>.items</a:t>
            </a:r>
            <a:r>
              <a:rPr lang="de-DE" dirty="0" smtClean="0">
                <a:solidFill>
                  <a:srgbClr val="F37637"/>
                </a:solidFill>
              </a:rPr>
              <a:t>():</a:t>
            </a:r>
            <a:endParaRPr lang="de-DE" dirty="0">
              <a:solidFill>
                <a:srgbClr val="F37637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72694"/>
            <a:ext cx="8083062" cy="90669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7CAD-EEF5-47E0-A6FB-49CD509CBAF3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0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Zuletzt behandelt</a:t>
            </a:r>
          </a:p>
          <a:p>
            <a:r>
              <a:rPr lang="de-DE" dirty="0" smtClean="0"/>
              <a:t>Objekte</a:t>
            </a:r>
          </a:p>
          <a:p>
            <a:pPr lvl="1"/>
            <a:r>
              <a:rPr lang="de-DE" dirty="0" smtClean="0"/>
              <a:t>Konkrete, eindeutig identifizierbare „Dinge“</a:t>
            </a:r>
          </a:p>
          <a:p>
            <a:pPr lvl="1"/>
            <a:r>
              <a:rPr lang="de-DE" dirty="0" smtClean="0"/>
              <a:t>Unterscheidung zwischen „dasselbe“ und „das gleiche“</a:t>
            </a:r>
            <a:endParaRPr lang="de-DE" dirty="0"/>
          </a:p>
          <a:p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Verallgemeinerung von Objekten</a:t>
            </a:r>
          </a:p>
          <a:p>
            <a:pPr lvl="1"/>
            <a:r>
              <a:rPr lang="de-DE" dirty="0" smtClean="0"/>
              <a:t>„Bauplan“ oder „Beschreibungsplan“ für Objekte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CCC7-FF4F-44FB-BC11-0D60FFCC4131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 </a:t>
            </a:r>
            <a:r>
              <a:rPr lang="de-DE" dirty="0"/>
              <a:t>und Objekte in </a:t>
            </a:r>
            <a:r>
              <a:rPr lang="de-DE" dirty="0" smtClean="0"/>
              <a:t>Python</a:t>
            </a:r>
          </a:p>
          <a:p>
            <a:pPr lvl="1"/>
            <a:r>
              <a:rPr lang="de-DE" dirty="0" smtClean="0"/>
              <a:t>Erzeugung von Objekten</a:t>
            </a:r>
          </a:p>
          <a:p>
            <a:pPr lvl="1"/>
            <a:r>
              <a:rPr lang="de-DE" dirty="0" smtClean="0"/>
              <a:t>Definition von Eigenschaften und Funktionen</a:t>
            </a:r>
            <a:endParaRPr lang="de-DE" dirty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F81F-837E-4D0E-B6CA-745B956ADD8C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7FC9-547A-4B65-962B-285A0804D58C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</a:t>
            </a:r>
            <a:r>
              <a:rPr lang="de-DE" dirty="0" smtClean="0"/>
              <a:t>genannt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796E-2F22-4B11-83C1-A2E7550A985D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9925-E9FE-4C45-8709-6140257CE5E2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685E-9C71-45B6-8C9D-A217E9DCF793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0778-B297-42B6-9BD6-3D9006EC3985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F93A-7FF9-4DD6-8A40-B5D90ED79DC7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0813-2584-4090-A4C8-8D338042FC2B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Python: Objektorientierung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1334</Words>
  <Application>Microsoft Office PowerPoint</Application>
  <PresentationFormat>Breitbild</PresentationFormat>
  <Paragraphs>335</Paragraphs>
  <Slides>34</Slides>
  <Notes>14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Helvetica Narrow</vt:lpstr>
      <vt:lpstr>Wingdings</vt:lpstr>
      <vt:lpstr>Titel</vt:lpstr>
      <vt:lpstr>Inhalt</vt:lpstr>
      <vt:lpstr>Python: Objektorientierung</vt:lpstr>
      <vt:lpstr>Agenda</vt:lpstr>
      <vt:lpstr>Zuletzt behandelt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Sonderobjekte Tupel</vt:lpstr>
      <vt:lpstr>Sonderobjekte Mengen (set)</vt:lpstr>
      <vt:lpstr>Sonderobjekte Mengen (set)</vt:lpstr>
      <vt:lpstr>Sonderobjekte Wörterbücher (dictionary)</vt:lpstr>
      <vt:lpstr>Sonderobjekte Wörterbücher (dictionary)</vt:lpstr>
      <vt:lpstr>Sonderobjekte Wörterbücher (dictionary)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15</cp:revision>
  <dcterms:created xsi:type="dcterms:W3CDTF">2018-02-27T13:54:39Z</dcterms:created>
  <dcterms:modified xsi:type="dcterms:W3CDTF">2018-03-27T14:39:48Z</dcterms:modified>
</cp:coreProperties>
</file>