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67" r:id="rId5"/>
    <p:sldId id="268" r:id="rId6"/>
    <p:sldId id="269" r:id="rId7"/>
    <p:sldId id="270" r:id="rId8"/>
    <p:sldId id="271" r:id="rId9"/>
    <p:sldId id="272" r:id="rId10"/>
    <p:sldId id="258" r:id="rId11"/>
    <p:sldId id="25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57"/>
          </p14:sldIdLst>
        </p14:section>
        <p14:section name="Inhalt" id="{EB7416D2-FE43-421A-A82D-DCCB9519097D}">
          <p14:sldIdLst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Zusammenfassung" id="{3935168F-CA97-4DBE-AA4D-CD6487E81BA7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06" d="100"/>
          <a:sy n="106" d="100"/>
        </p:scale>
        <p:origin x="-90" y="-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31.01.2018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31.01.2018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raspberry</a:t>
            </a:r>
            <a:r>
              <a:rPr lang="de-DE" dirty="0"/>
              <a:t> – Himbeere</a:t>
            </a:r>
          </a:p>
          <a:p>
            <a:endParaRPr lang="de-DE" dirty="0"/>
          </a:p>
          <a:p>
            <a:r>
              <a:rPr lang="de-DE" dirty="0"/>
              <a:t>Name aus Tradition: früher wurden viele Software/Computerfirmen nach Früchten benannt. Beispiele: </a:t>
            </a:r>
            <a:r>
              <a:rPr lang="de-DE" dirty="0" err="1"/>
              <a:t>Tangerine</a:t>
            </a:r>
            <a:r>
              <a:rPr lang="de-DE" dirty="0"/>
              <a:t> Computer Systems (Mandarine), Apricot Computers (Aprikose), BlackBerry, Apple,…</a:t>
            </a:r>
          </a:p>
          <a:p>
            <a:endParaRPr lang="de-DE" dirty="0"/>
          </a:p>
          <a:p>
            <a:r>
              <a:rPr lang="de-DE" dirty="0"/>
              <a:t>PI von Python Interpreter: anfangs war ein </a:t>
            </a:r>
            <a:r>
              <a:rPr lang="de-DE" dirty="0" err="1"/>
              <a:t>build</a:t>
            </a:r>
            <a:r>
              <a:rPr lang="de-DE" dirty="0"/>
              <a:t> in Interpreter für Python geplant.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102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10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264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grau eingezeichneten Teile brauchen</a:t>
            </a:r>
            <a:r>
              <a:rPr lang="de-DE" baseline="0" dirty="0" smtClean="0"/>
              <a:t> wir möglicherweise nicht.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095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Microcontroller</a:t>
            </a:r>
            <a:r>
              <a:rPr lang="de-DE" dirty="0" smtClean="0"/>
              <a:t> sind </a:t>
            </a:r>
            <a:r>
              <a:rPr lang="de-DE" dirty="0" smtClean="0"/>
              <a:t>echtzeitfähig</a:t>
            </a:r>
          </a:p>
          <a:p>
            <a:pPr marL="171450" indent="-171450">
              <a:buFont typeface="Wingdings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vorgegebene Zeit richtiges Ergebnis</a:t>
            </a:r>
          </a:p>
          <a:p>
            <a:pPr marL="171450" indent="-171450">
              <a:buFont typeface="Wingdings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LDR || Auto</a:t>
            </a:r>
            <a:endParaRPr lang="de-DE" dirty="0" smtClean="0"/>
          </a:p>
          <a:p>
            <a:r>
              <a:rPr lang="de-DE" dirty="0" smtClean="0"/>
              <a:t>Programmlaufzeiten von</a:t>
            </a:r>
            <a:r>
              <a:rPr lang="de-DE" baseline="0" dirty="0" smtClean="0"/>
              <a:t> </a:t>
            </a:r>
            <a:r>
              <a:rPr lang="de-DE" dirty="0" smtClean="0"/>
              <a:t>Computern lassen sich nicht / sehr</a:t>
            </a:r>
            <a:r>
              <a:rPr lang="de-DE" baseline="0" dirty="0" smtClean="0"/>
              <a:t> schlecht vorherberechnen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402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EEPROM - </a:t>
            </a:r>
            <a:r>
              <a:rPr lang="de-DE" dirty="0" err="1"/>
              <a:t>Electrically</a:t>
            </a:r>
            <a:r>
              <a:rPr lang="de-DE" dirty="0"/>
              <a:t> </a:t>
            </a:r>
            <a:r>
              <a:rPr lang="de-DE" dirty="0" err="1"/>
              <a:t>Eraseable</a:t>
            </a:r>
            <a:r>
              <a:rPr lang="de-DE" dirty="0"/>
              <a:t> </a:t>
            </a:r>
            <a:r>
              <a:rPr lang="de-DE" dirty="0" err="1"/>
              <a:t>Programmable</a:t>
            </a:r>
            <a:r>
              <a:rPr lang="de-DE" dirty="0"/>
              <a:t> Read-</a:t>
            </a:r>
            <a:r>
              <a:rPr lang="de-DE" dirty="0" err="1"/>
              <a:t>Only</a:t>
            </a:r>
            <a:r>
              <a:rPr lang="de-DE" dirty="0"/>
              <a:t> Memory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993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182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236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Logo: Himbeere || Abkürzungen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WLAN / Netzwerk / USB / HDMI / Kamera / Strom / Pins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 Vergleichsergebnis: hohe Rechenleistung niedriger Preis, </a:t>
            </a:r>
            <a:r>
              <a:rPr lang="de-DE" dirty="0">
                <a:sym typeface="Wingdings" panose="05000000000000000000" pitchFamily="2" charset="2"/>
              </a:rPr>
              <a:t>V</a:t>
            </a:r>
            <a:r>
              <a:rPr lang="de-DE" dirty="0" smtClean="0">
                <a:sym typeface="Wingdings" panose="05000000000000000000" pitchFamily="2" charset="2"/>
              </a:rPr>
              <a:t>ielseitigkeit</a:t>
            </a:r>
            <a:endParaRPr lang="de-DE" dirty="0" smtClean="0"/>
          </a:p>
          <a:p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relativ Günstig, gute Rechenleistung, viel Unterstützung, aber nicht die beste Hardware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Viele Alternativen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 Unterstützung, Vielseitigkeit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910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147513"/>
            <a:ext cx="10521297" cy="23876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5972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25F8-A2EC-4198-9E36-DBB9A5E69421}" type="datetime1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Raspberry Pi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1F18-335E-423F-840B-520FCCBC58B0}" type="datetime1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Raspberry Pi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19625" y="3047710"/>
            <a:ext cx="1752751" cy="18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A158-B28A-4332-898A-3D2EA42F67AB}" type="datetime1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Raspberry Pi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29C26-AC38-4438-B32F-ADE4D8EDD263}" type="datetime1">
              <a:rPr lang="de-DE" smtClean="0"/>
              <a:t>31.01.2018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Raspberry Pi Einführung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E175-6946-44BA-B62D-2AD8EE072717}" type="datetime1">
              <a:rPr lang="de-DE" smtClean="0"/>
              <a:t>31.01.2018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Raspberry Pi Einführung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D9C1-1B44-444C-B71A-9AB4492F5DCF}" type="datetime1">
              <a:rPr lang="de-DE" smtClean="0"/>
              <a:t>31.01.2018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Raspberry Pi Einführung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Andere Medien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017-DC60-4F48-A4FE-76A224230C41}" type="datetime1">
              <a:rPr lang="de-DE" smtClean="0"/>
              <a:t>31.01.2018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Raspberry Pi Einführung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5197" y="2190750"/>
            <a:ext cx="2081606" cy="36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9918-59DF-447C-B953-43AAE69DFD65}" type="datetime1">
              <a:rPr lang="de-DE" smtClean="0"/>
              <a:t>31.01.2018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Raspberry Pi Einführung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4806" y="2914650"/>
            <a:ext cx="1922388" cy="22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43AB-00AC-47CA-9DA4-D42A8A4F8719}" type="datetime1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Raspberry Pi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5931" y="524389"/>
            <a:ext cx="1035738" cy="10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B6DA-725B-459F-8C96-34C29E6AFC15}" type="datetime1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Raspberry Pi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3012" y="503155"/>
            <a:ext cx="561575" cy="10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4" y="5098244"/>
            <a:ext cx="2175971" cy="652219"/>
          </a:xfrm>
          <a:prstGeom prst="rect">
            <a:avLst/>
          </a:prstGeom>
        </p:spPr>
      </p:pic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22000">
                <a:srgbClr val="93B5D3"/>
              </a:gs>
              <a:gs pos="6000">
                <a:srgbClr val="B2CAE0"/>
              </a:gs>
              <a:gs pos="96000">
                <a:srgbClr val="055397">
                  <a:lumMod val="100000"/>
                </a:srgbClr>
              </a:gs>
              <a:gs pos="97000">
                <a:srgbClr val="055397">
                  <a:lumMod val="10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0553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436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16B330D-DE4C-469B-80B3-694F2458CE73}" type="datetime1">
              <a:rPr lang="de-DE" smtClean="0"/>
              <a:t>31.01.2018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Raspberry Pi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546CF27-31F7-489B-B5DC-DCF0B4A46B6C}" type="datetime1">
              <a:rPr lang="de-DE" smtClean="0"/>
              <a:t>31.01.2018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Raspberry Pi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756949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 userDrawn="1"/>
        </p:nvGrpSpPr>
        <p:grpSpPr>
          <a:xfrm>
            <a:off x="11460199" y="6030240"/>
            <a:ext cx="731801" cy="652219"/>
            <a:chOff x="11460199" y="6030240"/>
            <a:chExt cx="731801" cy="652219"/>
          </a:xfrm>
        </p:grpSpPr>
        <p:pic>
          <p:nvPicPr>
            <p:cNvPr id="10" name="Grafik 9"/>
            <p:cNvPicPr>
              <a:picLocks noChangeAspect="1"/>
            </p:cNvPicPr>
            <p:nvPr userDrawn="1"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8" name="Rechteck 7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5" r:id="rId5"/>
    <p:sldLayoutId id="2147483666" r:id="rId6"/>
    <p:sldLayoutId id="2147483662" r:id="rId7"/>
    <p:sldLayoutId id="2147483663" r:id="rId8"/>
    <p:sldLayoutId id="2147483664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nana-pi.org/" TargetMode="External"/><Relationship Id="rId7" Type="http://schemas.openxmlformats.org/officeDocument/2006/relationships/hyperlink" Target="http://www.hardkernel.com/main/main.ph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ubieboard.org/" TargetMode="External"/><Relationship Id="rId5" Type="http://schemas.openxmlformats.org/officeDocument/2006/relationships/hyperlink" Target="http://beagleboard.org/bone" TargetMode="External"/><Relationship Id="rId4" Type="http://schemas.openxmlformats.org/officeDocument/2006/relationships/hyperlink" Target="http://www.udoo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Raspberry</a:t>
            </a:r>
            <a:r>
              <a:rPr lang="de-DE" dirty="0" smtClean="0"/>
              <a:t> Einführung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4A4B-34EE-44C9-B223-BCC9D2420145}" type="datetime1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Raspberry Pi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7239-AA8A-425B-8C47-DC303DF5C9DD}" type="datetime1">
              <a:rPr lang="de-DE" smtClean="0"/>
              <a:t>31.01.2018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Raspberry Pi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838200" y="1975449"/>
            <a:ext cx="10515600" cy="4201514"/>
          </a:xfrm>
        </p:spPr>
        <p:txBody>
          <a:bodyPr/>
          <a:lstStyle/>
          <a:p>
            <a:r>
              <a:rPr lang="de-DE" dirty="0" smtClean="0"/>
              <a:t>Logos und Namen</a:t>
            </a:r>
          </a:p>
          <a:p>
            <a:r>
              <a:rPr lang="de-DE" dirty="0" smtClean="0"/>
              <a:t>Anschlüsse</a:t>
            </a:r>
          </a:p>
          <a:p>
            <a:r>
              <a:rPr lang="de-DE" dirty="0" smtClean="0"/>
              <a:t>Vergleich mit PC/</a:t>
            </a:r>
            <a:r>
              <a:rPr lang="de-DE" dirty="0" err="1" smtClean="0"/>
              <a:t>Arduino</a:t>
            </a:r>
            <a:endParaRPr lang="de-DE" dirty="0" smtClean="0"/>
          </a:p>
          <a:p>
            <a:r>
              <a:rPr lang="de-DE" dirty="0" smtClean="0"/>
              <a:t>Alternativen</a:t>
            </a:r>
          </a:p>
          <a:p>
            <a:r>
              <a:rPr lang="de-DE" dirty="0" smtClean="0"/>
              <a:t>Warum </a:t>
            </a:r>
            <a:r>
              <a:rPr lang="de-DE" dirty="0" err="1" smtClean="0"/>
              <a:t>Raspberry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34C5-9076-4E79-A23B-8722AF51B8EA}" type="datetime1">
              <a:rPr lang="de-DE" smtClean="0"/>
              <a:t>31.01.2018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Raspberry Pi Einführung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Raspberry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2110300"/>
            <a:ext cx="5181600" cy="40834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smtClean="0"/>
              <a:t>Logo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Betriebssystem: </a:t>
            </a:r>
            <a:r>
              <a:rPr lang="de-DE" dirty="0" err="1" smtClean="0"/>
              <a:t>Raspbian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5449368" y="2110300"/>
            <a:ext cx="5181600" cy="40834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smtClean="0"/>
              <a:t>Hardware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Namen</a:t>
            </a:r>
          </a:p>
          <a:p>
            <a:pPr marL="457200" lvl="1" indent="0">
              <a:buNone/>
            </a:pPr>
            <a:r>
              <a:rPr lang="de-DE" dirty="0" err="1" smtClean="0"/>
              <a:t>Raspbery</a:t>
            </a:r>
            <a:r>
              <a:rPr lang="de-DE" dirty="0" smtClean="0"/>
              <a:t> Pi 3B</a:t>
            </a:r>
          </a:p>
          <a:p>
            <a:pPr marL="457200" lvl="1" indent="0">
              <a:buNone/>
            </a:pPr>
            <a:r>
              <a:rPr lang="de-DE" dirty="0" err="1" smtClean="0"/>
              <a:t>Raspberry</a:t>
            </a:r>
            <a:endParaRPr lang="de-DE" dirty="0" smtClean="0"/>
          </a:p>
          <a:p>
            <a:pPr marL="457200" lvl="1" indent="0">
              <a:buNone/>
            </a:pPr>
            <a:r>
              <a:rPr lang="de-DE" dirty="0" err="1" smtClean="0"/>
              <a:t>Raspi</a:t>
            </a:r>
            <a:endParaRPr lang="de-DE" dirty="0" smtClean="0"/>
          </a:p>
          <a:p>
            <a:pPr marL="457200" lvl="1" indent="0">
              <a:buNone/>
            </a:pPr>
            <a:r>
              <a:rPr lang="de-DE" dirty="0" err="1" smtClean="0"/>
              <a:t>RPi</a:t>
            </a:r>
            <a:endParaRPr lang="de-DE" dirty="0" smtClean="0"/>
          </a:p>
          <a:p>
            <a:pPr marL="457200" lvl="1" indent="0">
              <a:buNone/>
            </a:pPr>
            <a:r>
              <a:rPr lang="de-DE" dirty="0" smtClean="0"/>
              <a:t>Pi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274" y="2434871"/>
            <a:ext cx="1374726" cy="1292243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1506" y="1621181"/>
            <a:ext cx="3415796" cy="2664788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6791" y="4793795"/>
            <a:ext cx="1929692" cy="1168546"/>
          </a:xfrm>
          <a:prstGeom prst="rect">
            <a:avLst/>
          </a:prstGeom>
        </p:spPr>
      </p:pic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A0E4-470F-45A7-8FEF-D8015FCA0313}" type="datetime1">
              <a:rPr lang="de-DE" smtClean="0"/>
              <a:t>31.01.2018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Raspberry Pi Einführung</a:t>
            </a:r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93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Anschlüsse</a:t>
            </a:r>
            <a:endParaRPr lang="de-DE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1779074" y="1773773"/>
            <a:ext cx="7459816" cy="4534155"/>
            <a:chOff x="1558340" y="1316581"/>
            <a:chExt cx="8779715" cy="5336403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31798" y="1484784"/>
              <a:ext cx="6624736" cy="5168200"/>
            </a:xfrm>
            <a:prstGeom prst="rect">
              <a:avLst/>
            </a:prstGeom>
          </p:spPr>
        </p:pic>
        <p:cxnSp>
          <p:nvCxnSpPr>
            <p:cNvPr id="9" name="Gerader Verbinder 8"/>
            <p:cNvCxnSpPr/>
            <p:nvPr/>
          </p:nvCxnSpPr>
          <p:spPr>
            <a:xfrm>
              <a:off x="5944166" y="6117556"/>
              <a:ext cx="331952" cy="2637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>
            <a:xfrm>
              <a:off x="6960096" y="5445225"/>
              <a:ext cx="331952" cy="2637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>
              <a:off x="7872225" y="4853149"/>
              <a:ext cx="331952" cy="263773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>
              <a:off x="7422224" y="5116922"/>
              <a:ext cx="331952" cy="2637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/>
            <p:cNvSpPr txBox="1"/>
            <p:nvPr/>
          </p:nvSpPr>
          <p:spPr>
            <a:xfrm>
              <a:off x="6262103" y="6248997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Strom (USB)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7256162" y="5631489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Monitor (HDMI)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7754176" y="5248807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Kamera (Flachband)</a:t>
              </a: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8252192" y="4866125"/>
              <a:ext cx="1907760" cy="434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Audio (Klinke)</a:t>
              </a:r>
            </a:p>
          </p:txBody>
        </p:sp>
        <p:cxnSp>
          <p:nvCxnSpPr>
            <p:cNvPr id="19" name="Gerader Verbinder 18"/>
            <p:cNvCxnSpPr/>
            <p:nvPr/>
          </p:nvCxnSpPr>
          <p:spPr>
            <a:xfrm flipV="1">
              <a:off x="8831259" y="2697311"/>
              <a:ext cx="331952" cy="2095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/>
            <p:cNvSpPr txBox="1"/>
            <p:nvPr/>
          </p:nvSpPr>
          <p:spPr>
            <a:xfrm>
              <a:off x="9127467" y="2432749"/>
              <a:ext cx="1210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Netzwerk </a:t>
              </a:r>
              <a:br>
                <a:rPr lang="de-DE" dirty="0"/>
              </a:br>
              <a:r>
                <a:rPr lang="de-DE" dirty="0"/>
                <a:t>(RJ45)</a:t>
              </a:r>
            </a:p>
          </p:txBody>
        </p:sp>
        <p:cxnSp>
          <p:nvCxnSpPr>
            <p:cNvPr id="22" name="Gerader Verbinder 21"/>
            <p:cNvCxnSpPr/>
            <p:nvPr/>
          </p:nvCxnSpPr>
          <p:spPr>
            <a:xfrm flipV="1">
              <a:off x="7920239" y="2030656"/>
              <a:ext cx="331952" cy="2095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/>
          </p:nvSpPr>
          <p:spPr>
            <a:xfrm>
              <a:off x="8295189" y="17368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2x USB</a:t>
              </a:r>
            </a:p>
          </p:txBody>
        </p:sp>
        <p:cxnSp>
          <p:nvCxnSpPr>
            <p:cNvPr id="24" name="Gerader Verbinder 23"/>
            <p:cNvCxnSpPr/>
            <p:nvPr/>
          </p:nvCxnSpPr>
          <p:spPr>
            <a:xfrm flipV="1">
              <a:off x="7186579" y="1585904"/>
              <a:ext cx="331952" cy="2095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/>
          </p:nvSpPr>
          <p:spPr>
            <a:xfrm>
              <a:off x="7584389" y="1316581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2x USB</a:t>
              </a:r>
            </a:p>
          </p:txBody>
        </p:sp>
        <p:cxnSp>
          <p:nvCxnSpPr>
            <p:cNvPr id="26" name="Gerader Verbinder 25"/>
            <p:cNvCxnSpPr/>
            <p:nvPr/>
          </p:nvCxnSpPr>
          <p:spPr>
            <a:xfrm flipV="1">
              <a:off x="3522825" y="5546383"/>
              <a:ext cx="331952" cy="209541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/>
            <p:cNvSpPr txBox="1"/>
            <p:nvPr/>
          </p:nvSpPr>
          <p:spPr>
            <a:xfrm>
              <a:off x="1706853" y="5755923"/>
              <a:ext cx="2881240" cy="434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65000"/>
                    </a:schemeClr>
                  </a:solidFill>
                </a:rPr>
                <a:t>Display (Flachband)</a:t>
              </a:r>
            </a:p>
          </p:txBody>
        </p:sp>
        <p:cxnSp>
          <p:nvCxnSpPr>
            <p:cNvPr id="28" name="Gerader Verbinder 27"/>
            <p:cNvCxnSpPr/>
            <p:nvPr/>
          </p:nvCxnSpPr>
          <p:spPr>
            <a:xfrm>
              <a:off x="3698000" y="3138272"/>
              <a:ext cx="331952" cy="263773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/>
          </p:nvSpPr>
          <p:spPr>
            <a:xfrm>
              <a:off x="3030481" y="2796788"/>
              <a:ext cx="715410" cy="434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I/Os</a:t>
              </a:r>
            </a:p>
          </p:txBody>
        </p:sp>
        <p:cxnSp>
          <p:nvCxnSpPr>
            <p:cNvPr id="30" name="Gerader Verbinder 29"/>
            <p:cNvCxnSpPr/>
            <p:nvPr/>
          </p:nvCxnSpPr>
          <p:spPr>
            <a:xfrm flipV="1">
              <a:off x="2718287" y="5012151"/>
              <a:ext cx="331952" cy="2095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/>
            <p:cNvSpPr txBox="1"/>
            <p:nvPr/>
          </p:nvSpPr>
          <p:spPr>
            <a:xfrm>
              <a:off x="1558340" y="5216915"/>
              <a:ext cx="2296437" cy="434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WLAN (Antenne)</a:t>
              </a:r>
            </a:p>
          </p:txBody>
        </p:sp>
      </p:grp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761D-6BE6-4D8F-932E-D098DF4156D4}" type="datetime1">
              <a:rPr lang="de-DE" smtClean="0"/>
              <a:t>31.01.2018</a:t>
            </a:fld>
            <a:endParaRPr lang="de-DE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Raspberry Pi Einführung</a:t>
            </a:r>
            <a:endParaRPr lang="de-DE"/>
          </a:p>
        </p:txBody>
      </p:sp>
      <p:sp>
        <p:nvSpPr>
          <p:cNvPr id="32" name="Foliennummernplatzhalt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04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4294967295"/>
          </p:nvPr>
        </p:nvSpPr>
        <p:spPr>
          <a:xfrm>
            <a:off x="838200" y="2281981"/>
            <a:ext cx="2655888" cy="54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000" b="1" dirty="0">
                <a:solidFill>
                  <a:srgbClr val="00498F"/>
                </a:solidFill>
                <a:latin typeface="Helvetica Narrow" panose="020B0506020203020204" pitchFamily="34" charset="0"/>
                <a:cs typeface="+mn-cs"/>
              </a:rPr>
              <a:t>PC / Laptop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4294967295"/>
          </p:nvPr>
        </p:nvSpPr>
        <p:spPr>
          <a:xfrm>
            <a:off x="838200" y="2973342"/>
            <a:ext cx="2374900" cy="3056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5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Sehr viel Leistung</a:t>
            </a:r>
          </a:p>
          <a:p>
            <a:pPr marL="0" indent="0">
              <a:buNone/>
            </a:pPr>
            <a:r>
              <a:rPr lang="de-DE" sz="25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Sehr viel Speicher</a:t>
            </a:r>
          </a:p>
          <a:p>
            <a:pPr marL="0" indent="0">
              <a:buNone/>
            </a:pPr>
            <a:r>
              <a:rPr lang="de-DE" sz="25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Multitasking</a:t>
            </a:r>
          </a:p>
          <a:p>
            <a:pPr marL="0" indent="0">
              <a:buNone/>
            </a:pPr>
            <a:r>
              <a:rPr lang="de-DE" sz="25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300+ €</a:t>
            </a:r>
          </a:p>
        </p:txBody>
      </p:sp>
      <p:sp>
        <p:nvSpPr>
          <p:cNvPr id="6" name="Textplatzhalter 14"/>
          <p:cNvSpPr txBox="1">
            <a:spLocks/>
          </p:cNvSpPr>
          <p:nvPr/>
        </p:nvSpPr>
        <p:spPr>
          <a:xfrm>
            <a:off x="3583956" y="2973342"/>
            <a:ext cx="2375816" cy="3056522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Viel Leistung</a:t>
            </a:r>
          </a:p>
          <a:p>
            <a:pPr marL="0" indent="0">
              <a:buNone/>
            </a:pPr>
            <a:r>
              <a:rPr lang="de-DE" dirty="0"/>
              <a:t>Viel Speicher</a:t>
            </a:r>
          </a:p>
          <a:p>
            <a:pPr marL="0" indent="0">
              <a:buNone/>
            </a:pPr>
            <a:r>
              <a:rPr lang="de-DE" dirty="0">
                <a:solidFill>
                  <a:srgbClr val="F37637"/>
                </a:solidFill>
              </a:rPr>
              <a:t>Multitasking</a:t>
            </a:r>
          </a:p>
          <a:p>
            <a:pPr marL="0" indent="0">
              <a:buNone/>
            </a:pPr>
            <a:r>
              <a:rPr lang="de-DE" dirty="0"/>
              <a:t>70 €</a:t>
            </a:r>
          </a:p>
        </p:txBody>
      </p:sp>
      <p:sp>
        <p:nvSpPr>
          <p:cNvPr id="7" name="Textplatzhalter 14"/>
          <p:cNvSpPr txBox="1">
            <a:spLocks/>
          </p:cNvSpPr>
          <p:nvPr/>
        </p:nvSpPr>
        <p:spPr>
          <a:xfrm>
            <a:off x="6873096" y="1736752"/>
            <a:ext cx="2375816" cy="4653376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8" name="Textplatzhalter 14"/>
          <p:cNvSpPr txBox="1">
            <a:spLocks/>
          </p:cNvSpPr>
          <p:nvPr/>
        </p:nvSpPr>
        <p:spPr>
          <a:xfrm>
            <a:off x="6330628" y="2973342"/>
            <a:ext cx="2375816" cy="3056522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Geringe Leistung</a:t>
            </a:r>
          </a:p>
          <a:p>
            <a:pPr marL="0" indent="0">
              <a:buNone/>
            </a:pPr>
            <a:r>
              <a:rPr lang="de-DE" dirty="0"/>
              <a:t>Wenig Speicher</a:t>
            </a:r>
          </a:p>
          <a:p>
            <a:pPr marL="0" indent="0">
              <a:buNone/>
            </a:pPr>
            <a:r>
              <a:rPr lang="de-DE" dirty="0">
                <a:solidFill>
                  <a:srgbClr val="F37637"/>
                </a:solidFill>
              </a:rPr>
              <a:t>Echtzeit</a:t>
            </a:r>
          </a:p>
          <a:p>
            <a:pPr marL="0" indent="0">
              <a:buNone/>
            </a:pPr>
            <a:r>
              <a:rPr lang="de-DE" dirty="0"/>
              <a:t>50 €</a:t>
            </a:r>
          </a:p>
        </p:txBody>
      </p:sp>
      <p:sp>
        <p:nvSpPr>
          <p:cNvPr id="9" name="Textplatzhalter 12"/>
          <p:cNvSpPr txBox="1">
            <a:spLocks/>
          </p:cNvSpPr>
          <p:nvPr/>
        </p:nvSpPr>
        <p:spPr>
          <a:xfrm>
            <a:off x="3583601" y="2283319"/>
            <a:ext cx="2656696" cy="5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kern="1200">
                <a:solidFill>
                  <a:srgbClr val="00498F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Raspberry</a:t>
            </a:r>
            <a:endParaRPr lang="de-DE" dirty="0"/>
          </a:p>
        </p:txBody>
      </p:sp>
      <p:sp>
        <p:nvSpPr>
          <p:cNvPr id="10" name="Textplatzhalter 12"/>
          <p:cNvSpPr txBox="1">
            <a:spLocks/>
          </p:cNvSpPr>
          <p:nvPr/>
        </p:nvSpPr>
        <p:spPr>
          <a:xfrm>
            <a:off x="6330628" y="2283319"/>
            <a:ext cx="2084912" cy="5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kern="1200">
                <a:solidFill>
                  <a:srgbClr val="00498F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Arduino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3972343" y="4989566"/>
            <a:ext cx="3300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keine Konkurrenz</a:t>
            </a:r>
            <a:br>
              <a:rPr lang="de-DE" dirty="0"/>
            </a:br>
            <a:r>
              <a:rPr lang="de-DE" dirty="0"/>
              <a:t>sondern ergänzend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Arduino</a:t>
            </a:r>
            <a:r>
              <a:rPr lang="de-DE" dirty="0"/>
              <a:t> </a:t>
            </a:r>
            <a:r>
              <a:rPr lang="de-DE" dirty="0" err="1"/>
              <a:t>Shield</a:t>
            </a:r>
            <a:r>
              <a:rPr lang="de-DE" dirty="0"/>
              <a:t> für </a:t>
            </a:r>
            <a:r>
              <a:rPr lang="de-DE" dirty="0" err="1"/>
              <a:t>Raspberry</a:t>
            </a:r>
            <a:r>
              <a:rPr lang="de-DE" dirty="0"/>
              <a:t>)</a:t>
            </a:r>
          </a:p>
        </p:txBody>
      </p:sp>
      <p:sp>
        <p:nvSpPr>
          <p:cNvPr id="3" name="Bogen 2"/>
          <p:cNvSpPr/>
          <p:nvPr/>
        </p:nvSpPr>
        <p:spPr>
          <a:xfrm>
            <a:off x="4562643" y="4141153"/>
            <a:ext cx="1060152" cy="1440160"/>
          </a:xfrm>
          <a:prstGeom prst="arc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ogen 15"/>
          <p:cNvSpPr/>
          <p:nvPr/>
        </p:nvSpPr>
        <p:spPr>
          <a:xfrm flipH="1">
            <a:off x="5622795" y="4131357"/>
            <a:ext cx="1060152" cy="1440160"/>
          </a:xfrm>
          <a:prstGeom prst="arc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5795-2838-4181-813E-95B8079030BF}" type="datetime1">
              <a:rPr lang="de-DE" smtClean="0"/>
              <a:t>31.01.2018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Raspberry Pi Einführung</a:t>
            </a:r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44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4294967295"/>
          </p:nvPr>
        </p:nvSpPr>
        <p:spPr>
          <a:xfrm>
            <a:off x="1689113" y="1881127"/>
            <a:ext cx="2655888" cy="539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00498F"/>
                </a:solidFill>
                <a:latin typeface="Helvetica Narrow" panose="020B0506020203020204" pitchFamily="34" charset="0"/>
                <a:cs typeface="+mn-cs"/>
              </a:rPr>
              <a:t>PC / Laptop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4294967295"/>
          </p:nvPr>
        </p:nvSpPr>
        <p:spPr>
          <a:xfrm>
            <a:off x="1779907" y="2420877"/>
            <a:ext cx="2565094" cy="385566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Computer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32/64 Bit Intel/AMD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2 - 16 GB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2,0 – 3,5 GHz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viele (Windows)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Keine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100 / 1000 Mbit/s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DP / HDMI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SSD / HDD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300+ €</a:t>
            </a:r>
          </a:p>
        </p:txBody>
      </p:sp>
      <p:sp>
        <p:nvSpPr>
          <p:cNvPr id="6" name="Textplatzhalter 14"/>
          <p:cNvSpPr txBox="1">
            <a:spLocks/>
          </p:cNvSpPr>
          <p:nvPr/>
        </p:nvSpPr>
        <p:spPr>
          <a:xfrm>
            <a:off x="4435687" y="2420876"/>
            <a:ext cx="2375816" cy="3856008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Computer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32/64 Bit ARM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256 MB – 1 GB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700 – 1200 MHz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viele (</a:t>
            </a:r>
            <a:r>
              <a:rPr lang="de-DE" sz="2000" dirty="0" err="1"/>
              <a:t>Raspbian</a:t>
            </a:r>
            <a:r>
              <a:rPr lang="de-DE" sz="2000" dirty="0"/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17 – 48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100 Mbit/s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HDMI / intern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SD Card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70 €</a:t>
            </a:r>
          </a:p>
        </p:txBody>
      </p:sp>
      <p:sp>
        <p:nvSpPr>
          <p:cNvPr id="8" name="Textplatzhalter 14"/>
          <p:cNvSpPr txBox="1">
            <a:spLocks/>
          </p:cNvSpPr>
          <p:nvPr/>
        </p:nvSpPr>
        <p:spPr>
          <a:xfrm>
            <a:off x="7182359" y="2420875"/>
            <a:ext cx="2375816" cy="3856009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 err="1"/>
              <a:t>Microcontroller</a:t>
            </a:r>
            <a:endParaRPr lang="de-DE" sz="2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8 Bit </a:t>
            </a:r>
            <a:r>
              <a:rPr lang="de-DE" sz="2000" dirty="0" err="1"/>
              <a:t>Atmel</a:t>
            </a:r>
            <a:endParaRPr lang="de-DE" sz="2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32 kB – 256 kB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8 – 84 MHz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Keins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17 – 48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Ohne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Ohne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EEPROM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50 €</a:t>
            </a:r>
          </a:p>
        </p:txBody>
      </p:sp>
      <p:sp>
        <p:nvSpPr>
          <p:cNvPr id="9" name="Textplatzhalter 12"/>
          <p:cNvSpPr txBox="1">
            <a:spLocks/>
          </p:cNvSpPr>
          <p:nvPr/>
        </p:nvSpPr>
        <p:spPr>
          <a:xfrm>
            <a:off x="4435332" y="1881598"/>
            <a:ext cx="2656696" cy="5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kern="1200">
                <a:solidFill>
                  <a:srgbClr val="00498F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 err="1"/>
              <a:t>Raspberry</a:t>
            </a:r>
            <a:endParaRPr lang="de-DE" sz="2800" dirty="0"/>
          </a:p>
        </p:txBody>
      </p:sp>
      <p:sp>
        <p:nvSpPr>
          <p:cNvPr id="10" name="Textplatzhalter 12"/>
          <p:cNvSpPr txBox="1">
            <a:spLocks/>
          </p:cNvSpPr>
          <p:nvPr/>
        </p:nvSpPr>
        <p:spPr>
          <a:xfrm>
            <a:off x="7182359" y="1881598"/>
            <a:ext cx="2084912" cy="5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kern="1200">
                <a:solidFill>
                  <a:srgbClr val="00498F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 err="1"/>
              <a:t>Arduino</a:t>
            </a:r>
            <a:endParaRPr lang="de-DE" sz="2800" dirty="0"/>
          </a:p>
        </p:txBody>
      </p:sp>
      <p:sp>
        <p:nvSpPr>
          <p:cNvPr id="11" name="Textplatzhalter 14"/>
          <p:cNvSpPr txBox="1">
            <a:spLocks/>
          </p:cNvSpPr>
          <p:nvPr/>
        </p:nvSpPr>
        <p:spPr>
          <a:xfrm>
            <a:off x="838200" y="2420877"/>
            <a:ext cx="941529" cy="3856007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Typ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Bit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RAM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Takt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OS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I/Os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Netz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 err="1">
                <a:solidFill>
                  <a:srgbClr val="00498F"/>
                </a:solidFill>
              </a:rPr>
              <a:t>Displ</a:t>
            </a:r>
            <a:r>
              <a:rPr lang="de-DE" sz="2000" dirty="0">
                <a:solidFill>
                  <a:srgbClr val="00498F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Disk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Preis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A997-00F3-4ED7-AB07-57457370765A}" type="datetime1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Raspberry Pi Einführung</a:t>
            </a:r>
            <a:endParaRPr lang="de-DE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54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Alternativen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4294967295"/>
          </p:nvPr>
        </p:nvSpPr>
        <p:spPr>
          <a:xfrm>
            <a:off x="838200" y="1988060"/>
            <a:ext cx="8424862" cy="4364037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 smtClean="0"/>
              <a:t>Banana</a:t>
            </a:r>
            <a:r>
              <a:rPr lang="de-DE" dirty="0"/>
              <a:t> Pi</a:t>
            </a:r>
            <a:br>
              <a:rPr lang="de-DE" dirty="0"/>
            </a:br>
            <a:r>
              <a:rPr lang="de-DE" dirty="0">
                <a:hlinkClick r:id="rId3"/>
              </a:rPr>
              <a:t>http://www.banana-pi.org</a:t>
            </a:r>
            <a:r>
              <a:rPr lang="de-DE" dirty="0" smtClean="0">
                <a:hlinkClick r:id="rId3"/>
              </a:rPr>
              <a:t>/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Udoo</a:t>
            </a:r>
            <a:r>
              <a:rPr lang="de-DE" dirty="0"/>
              <a:t/>
            </a:r>
            <a:br>
              <a:rPr lang="de-DE" dirty="0"/>
            </a:br>
            <a:r>
              <a:rPr lang="de-DE" dirty="0">
                <a:hlinkClick r:id="rId4"/>
              </a:rPr>
              <a:t>http://www.udoo.org</a:t>
            </a:r>
            <a:r>
              <a:rPr lang="de-DE" dirty="0" smtClean="0">
                <a:hlinkClick r:id="rId4"/>
              </a:rPr>
              <a:t>/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BeagleBone</a:t>
            </a:r>
            <a:r>
              <a:rPr lang="de-DE" dirty="0"/>
              <a:t/>
            </a:r>
            <a:br>
              <a:rPr lang="de-DE" dirty="0"/>
            </a:br>
            <a:r>
              <a:rPr lang="de-DE" dirty="0">
                <a:hlinkClick r:id="rId5"/>
              </a:rPr>
              <a:t>http://</a:t>
            </a:r>
            <a:r>
              <a:rPr lang="de-DE" dirty="0" smtClean="0">
                <a:hlinkClick r:id="rId5"/>
              </a:rPr>
              <a:t>beagleboard.org/bone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Cubieboard</a:t>
            </a:r>
            <a:r>
              <a:rPr lang="de-DE" dirty="0"/>
              <a:t/>
            </a:r>
            <a:br>
              <a:rPr lang="de-DE" dirty="0"/>
            </a:br>
            <a:r>
              <a:rPr lang="de-DE" dirty="0">
                <a:hlinkClick r:id="rId6"/>
              </a:rPr>
              <a:t>http://</a:t>
            </a:r>
            <a:r>
              <a:rPr lang="de-DE" dirty="0" smtClean="0">
                <a:hlinkClick r:id="rId6"/>
              </a:rPr>
              <a:t>cubieboard.org/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ODroid</a:t>
            </a:r>
            <a:r>
              <a:rPr lang="de-DE" dirty="0"/>
              <a:t/>
            </a:r>
            <a:br>
              <a:rPr lang="de-DE" dirty="0"/>
            </a:br>
            <a:r>
              <a:rPr lang="de-DE" dirty="0">
                <a:hlinkClick r:id="rId7"/>
              </a:rPr>
              <a:t>http://</a:t>
            </a:r>
            <a:r>
              <a:rPr lang="de-DE" dirty="0" smtClean="0">
                <a:hlinkClick r:id="rId7"/>
              </a:rPr>
              <a:t>www.hardkernel.com/main/main.php</a:t>
            </a:r>
            <a:r>
              <a:rPr lang="de-DE" dirty="0" smtClean="0"/>
              <a:t> </a:t>
            </a:r>
          </a:p>
          <a:p>
            <a:r>
              <a:rPr lang="de-DE" dirty="0" smtClean="0"/>
              <a:t>…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45E9-3446-43F9-BB3F-FD8811CCE01A}" type="datetime1">
              <a:rPr lang="de-DE" smtClean="0"/>
              <a:t>31.01.2018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Raspberry Pi Einführung</a:t>
            </a:r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257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</a:t>
            </a:r>
            <a:r>
              <a:rPr lang="de-DE" dirty="0" err="1" smtClean="0"/>
              <a:t>Raspberry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4294967295"/>
          </p:nvPr>
        </p:nvSpPr>
        <p:spPr>
          <a:xfrm>
            <a:off x="960438" y="2160588"/>
            <a:ext cx="11231562" cy="4652962"/>
          </a:xfrm>
        </p:spPr>
        <p:txBody>
          <a:bodyPr/>
          <a:lstStyle/>
          <a:p>
            <a:r>
              <a:rPr lang="de-DE" dirty="0" err="1" smtClean="0"/>
              <a:t>Raspberry</a:t>
            </a:r>
            <a:r>
              <a:rPr lang="de-DE" dirty="0" smtClean="0"/>
              <a:t> hat </a:t>
            </a:r>
          </a:p>
          <a:p>
            <a:pPr lvl="1"/>
            <a:r>
              <a:rPr lang="de-DE" i="1" dirty="0" smtClean="0"/>
              <a:t>nicht </a:t>
            </a:r>
            <a:r>
              <a:rPr lang="de-DE" dirty="0" smtClean="0"/>
              <a:t>die beste Hardware</a:t>
            </a:r>
          </a:p>
          <a:p>
            <a:pPr lvl="1"/>
            <a:r>
              <a:rPr lang="de-DE" dirty="0" smtClean="0"/>
              <a:t>die größte Community (Anleitungen, Foren, …)</a:t>
            </a:r>
          </a:p>
          <a:p>
            <a:pPr lvl="1"/>
            <a:r>
              <a:rPr lang="de-DE" dirty="0" smtClean="0"/>
              <a:t>die beste OS Unterstützung (regelmäßige Updates)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98B7-B43A-409F-A3E6-556E521B9F24}" type="datetime1">
              <a:rPr lang="de-DE" smtClean="0"/>
              <a:t>31.01.2018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Raspberry Pi Einführung</a:t>
            </a:r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2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838200" y="1915063"/>
            <a:ext cx="10515600" cy="4261899"/>
          </a:xfrm>
        </p:spPr>
        <p:txBody>
          <a:bodyPr/>
          <a:lstStyle/>
          <a:p>
            <a:r>
              <a:rPr lang="de-DE" dirty="0"/>
              <a:t>Logos und </a:t>
            </a:r>
            <a:r>
              <a:rPr lang="de-DE" dirty="0" smtClean="0"/>
              <a:t>Namen</a:t>
            </a:r>
          </a:p>
          <a:p>
            <a:r>
              <a:rPr lang="de-DE" dirty="0" smtClean="0"/>
              <a:t>Anschlüsse</a:t>
            </a:r>
            <a:endParaRPr lang="de-DE" dirty="0"/>
          </a:p>
          <a:p>
            <a:r>
              <a:rPr lang="de-DE" dirty="0"/>
              <a:t>Vergleich mit PC/</a:t>
            </a:r>
            <a:r>
              <a:rPr lang="de-DE" dirty="0" err="1"/>
              <a:t>Arduino</a:t>
            </a:r>
            <a:endParaRPr lang="de-DE" dirty="0"/>
          </a:p>
          <a:p>
            <a:r>
              <a:rPr lang="de-DE" dirty="0"/>
              <a:t>Alternativen</a:t>
            </a:r>
          </a:p>
          <a:p>
            <a:r>
              <a:rPr lang="de-DE" dirty="0"/>
              <a:t>Warum </a:t>
            </a:r>
            <a:r>
              <a:rPr lang="de-DE" dirty="0" err="1"/>
              <a:t>Raspberry</a:t>
            </a:r>
            <a:r>
              <a:rPr lang="de-DE" dirty="0"/>
              <a:t>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102A-1AF2-40B9-A5C4-D25FC32CBFD8}" type="datetime1">
              <a:rPr lang="de-DE" smtClean="0"/>
              <a:t>31.01.2018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Raspberry Pi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9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TL Presentation 16x9.pptx" id="{051C714A-F62F-40F4-8970-C1AD3FEF8B0B}" vid="{2846C080-E331-49AC-A5D9-3DC1BADC5ED5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TL Presentation 16x9.pptx" id="{051C714A-F62F-40F4-8970-C1AD3FEF8B0B}" vid="{AC3DFA67-6AA7-4AE2-869C-63F50128302C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</Template>
  <TotalTime>0</TotalTime>
  <Words>425</Words>
  <Application>Microsoft Office PowerPoint</Application>
  <PresentationFormat>Benutzerdefiniert</PresentationFormat>
  <Paragraphs>172</Paragraphs>
  <Slides>10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2" baseType="lpstr">
      <vt:lpstr>Titel</vt:lpstr>
      <vt:lpstr>Inhalt</vt:lpstr>
      <vt:lpstr>Raspberry Einführung</vt:lpstr>
      <vt:lpstr>Agenda</vt:lpstr>
      <vt:lpstr>Raspberry</vt:lpstr>
      <vt:lpstr>Anschlüsse</vt:lpstr>
      <vt:lpstr>Vergleich</vt:lpstr>
      <vt:lpstr>Vergleich</vt:lpstr>
      <vt:lpstr>Alternativen</vt:lpstr>
      <vt:lpstr>Warum Raspberry?</vt:lpstr>
      <vt:lpstr>Zusammenfassung</vt:lpstr>
      <vt:lpstr>Fragen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Einführung</dc:title>
  <dc:creator>Thomas Weller</dc:creator>
  <cp:lastModifiedBy>Jonas Huber</cp:lastModifiedBy>
  <cp:revision>10</cp:revision>
  <dcterms:created xsi:type="dcterms:W3CDTF">2018-01-30T08:59:10Z</dcterms:created>
  <dcterms:modified xsi:type="dcterms:W3CDTF">2018-01-31T12:00:09Z</dcterms:modified>
</cp:coreProperties>
</file>