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70"/>
  </p:notesMasterIdLst>
  <p:handoutMasterIdLst>
    <p:handoutMasterId r:id="rId71"/>
  </p:handoutMasterIdLst>
  <p:sldIdLst>
    <p:sldId id="256" r:id="rId3"/>
    <p:sldId id="257" r:id="rId4"/>
    <p:sldId id="279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69" r:id="rId14"/>
    <p:sldId id="270" r:id="rId15"/>
    <p:sldId id="271" r:id="rId16"/>
    <p:sldId id="272" r:id="rId17"/>
    <p:sldId id="281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6" r:id="rId26"/>
    <p:sldId id="283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2" r:id="rId51"/>
    <p:sldId id="311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8" r:id="rId66"/>
    <p:sldId id="329" r:id="rId67"/>
    <p:sldId id="258" r:id="rId68"/>
    <p:sldId id="259" r:id="rId6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</p14:sldIdLst>
        </p14:section>
        <p14:section name="Inhalt" id="{EB7416D2-FE43-421A-A82D-DCCB9519097D}">
          <p14:sldIdLst>
            <p14:sldId id="257"/>
          </p14:sldIdLst>
        </p14:section>
        <p14:section name="Programmiersprachen" id="{15960D50-FD04-41FC-A7F9-26B77E0374F6}">
          <p14:sldIdLst>
            <p14:sldId id="279"/>
            <p14:sldId id="267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Installation" id="{CF97CE98-40BE-4915-86BF-242E02B61375}">
          <p14:sldIdLst>
            <p14:sldId id="280"/>
            <p14:sldId id="269"/>
            <p14:sldId id="270"/>
            <p14:sldId id="271"/>
            <p14:sldId id="272"/>
          </p14:sldIdLst>
        </p14:section>
        <p14:section name="Entwicklungsumgebung" id="{D4BF466C-C985-4894-8589-5F0400CE0B39}">
          <p14:sldIdLst>
            <p14:sldId id="281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Python Grundlagen" id="{AED83DAA-5490-4554-B878-E45CED94F54B}">
          <p14:sldIdLst>
            <p14:sldId id="282"/>
            <p14:sldId id="286"/>
            <p14:sldId id="283"/>
            <p14:sldId id="28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Erweitertes Python" id="{08C64A18-5FC5-44EC-AC9B-9ED83163F846}">
          <p14:sldIdLst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Ausblick" id="{8CA76137-F7B5-49B0-B07B-6E034B534C2F}">
          <p14:sldIdLst>
            <p14:sldId id="328"/>
            <p14:sldId id="329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479" autoAdjust="0"/>
  </p:normalViewPr>
  <p:slideViewPr>
    <p:cSldViewPr snapToGrid="0">
      <p:cViewPr varScale="1">
        <p:scale>
          <a:sx n="94" d="100"/>
          <a:sy n="94" d="100"/>
        </p:scale>
        <p:origin x="10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27.03.2018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36² = 1296</a:t>
            </a:r>
          </a:p>
          <a:p>
            <a:r>
              <a:rPr lang="de-DE" dirty="0" smtClean="0"/>
              <a:t>mittlere beiden Stellen: 29</a:t>
            </a:r>
          </a:p>
          <a:p>
            <a:r>
              <a:rPr lang="de-DE" dirty="0" smtClean="0"/>
              <a:t>Lösung: 29² = 841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FF5D-C1A5-48C8-8545-07B501EE72D4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A6A-184D-40F7-A482-E244A841FFB7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3471-921C-4F2B-95F2-45CF9F80E55E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D00-4265-43DF-9C4A-DE9BEC1EA000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20D5-ABA5-4FD3-B0E4-58D845B14A52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2EF-8B70-47BE-8C03-E08F3A67F2E6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5CE-5888-4C05-BE25-1B858D440F1B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4B-3359-4535-8239-A69CF3DCEA4F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6458-0D16-4690-8BEF-D69D90335FE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0ABC-76E8-4FF4-86A8-DEC3D511F3B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031EB9-BFFC-4756-816A-B229AB007552}" type="datetime1">
              <a:rPr lang="de-DE" smtClean="0"/>
              <a:t>27.03.2018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2F6A88-870F-42E1-80C8-044E8549C5CE}" type="datetime1">
              <a:rPr lang="de-DE" smtClean="0"/>
              <a:t>27.03.2018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 Einführung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4A9-3129-4D94-9276-6EFCF725FEB5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 smtClean="0">
                <a:solidFill>
                  <a:schemeClr val="tx1"/>
                </a:solidFill>
              </a:rPr>
              <a:t>C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Namensgebung</a:t>
            </a:r>
          </a:p>
          <a:p>
            <a:pPr lvl="1"/>
            <a:r>
              <a:rPr lang="de-DE" dirty="0"/>
              <a:t>Logo enthält zwei Schlangen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Name stammt von Monty Python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9DE-66C1-462D-B123-D68992F3079E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71" y="2236200"/>
            <a:ext cx="4375129" cy="1472200"/>
          </a:xfrm>
          <a:prstGeom prst="rect">
            <a:avLst/>
          </a:prstGeom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3210944"/>
            <a:ext cx="2155825" cy="20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&quot;Nein&quot;-Symbol 8"/>
          <p:cNvSpPr/>
          <p:nvPr/>
        </p:nvSpPr>
        <p:spPr>
          <a:xfrm>
            <a:off x="1003300" y="3276600"/>
            <a:ext cx="1714500" cy="171450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5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5.18519E-6 L -0.68021 -5.18519E-6 L -0.73646 -0.00371 " pathEditMode="fixed" ptsTypes="AAA">
                                      <p:cBhvr>
                                        <p:cTn id="2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Installation von Python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2878-FDDA-4B94-AD4A-3654FDC7BCE4}" type="datetime1">
              <a:rPr lang="de-DE" smtClean="0"/>
              <a:t>27.03.2018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8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Raspberry PI</a:t>
            </a:r>
            <a:r>
              <a:rPr lang="de-DE" sz="2800" dirty="0" smtClean="0">
                <a:solidFill>
                  <a:schemeClr val="tx1"/>
                </a:solidFill>
              </a:rPr>
              <a:t>				</a:t>
            </a:r>
            <a:r>
              <a:rPr lang="de-DE" sz="2400" dirty="0" smtClean="0">
                <a:solidFill>
                  <a:schemeClr val="tx1"/>
                </a:solidFill>
              </a:rPr>
              <a:t>Windows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Raspberry PI</a:t>
            </a:r>
          </a:p>
          <a:p>
            <a:r>
              <a:rPr lang="de-DE" dirty="0" smtClean="0"/>
              <a:t>Windows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FF6-09FF-4C5D-A998-E24E28A3AE2F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Raspberry PI	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Windows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Python 2 und 3 sind bereits installiert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52BF-127A-43A1-9997-CD734D7352E5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93" y="2467967"/>
            <a:ext cx="4968552" cy="36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Raspberry PI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Windows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Offizieller Download</a:t>
            </a:r>
          </a:p>
          <a:p>
            <a:pPr lvl="1"/>
            <a:r>
              <a:rPr lang="de-DE" dirty="0"/>
              <a:t>https://www.python.org/downloads</a:t>
            </a:r>
            <a:r>
              <a:rPr lang="de-DE" dirty="0" smtClean="0"/>
              <a:t>/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BBDF-07DD-4D85-AA35-D770B117BEF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pic>
        <p:nvPicPr>
          <p:cNvPr id="4098" name="Picture 2" descr="D:\94-Documents\Bilder\Screenpresso\2018-02-09_15h47_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2892813"/>
            <a:ext cx="5983288" cy="316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Raspberry PI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Windows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Download mit großer Anzahl an Bibliotheken</a:t>
            </a:r>
          </a:p>
          <a:p>
            <a:pPr lvl="1"/>
            <a:r>
              <a:rPr lang="de-DE" dirty="0"/>
              <a:t>https://www.continuum.io/downloads#windows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4186-FFAA-4919-B83F-24FAACFCEBBE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5122" name="Picture 2" descr="D:\94-Documents\Bilder\Screenpresso\2018-02-09_15h48_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991951"/>
            <a:ext cx="8339138" cy="29103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dirty="0"/>
              <a:t>Installation von Python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BDC9-36CC-4D04-BB12-AAD2D8A5421B}" type="datetime1">
              <a:rPr lang="de-DE" smtClean="0"/>
              <a:t>27.03.2018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IDE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Programmieren - aber wie?</a:t>
            </a:r>
          </a:p>
          <a:p>
            <a:r>
              <a:rPr lang="de-DE" sz="2400" dirty="0" smtClean="0"/>
              <a:t>Benötigt Programme</a:t>
            </a:r>
          </a:p>
          <a:p>
            <a:pPr lvl="1"/>
            <a:r>
              <a:rPr lang="de-DE" sz="2000" dirty="0" smtClean="0"/>
              <a:t>Programmcode schreiben: Editor („Notepad“)</a:t>
            </a:r>
          </a:p>
          <a:p>
            <a:pPr lvl="2"/>
            <a:r>
              <a:rPr lang="de-DE" sz="1800" dirty="0" smtClean="0"/>
              <a:t>Unterstützung: Farben?, Liste von möglichen Befehlen?</a:t>
            </a:r>
          </a:p>
          <a:p>
            <a:pPr lvl="1"/>
            <a:r>
              <a:rPr lang="de-DE" sz="2000" dirty="0" smtClean="0"/>
              <a:t>Programm Übersetzen: Compiler / Interpreter</a:t>
            </a:r>
          </a:p>
          <a:p>
            <a:pPr lvl="2"/>
            <a:r>
              <a:rPr lang="de-DE" sz="1800" dirty="0" smtClean="0"/>
              <a:t>Fehler finden?</a:t>
            </a:r>
          </a:p>
          <a:p>
            <a:pPr lvl="2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8713-7584-40CF-B812-011DDBE4027E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965200" y="4254500"/>
            <a:ext cx="660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914400">
              <a:buNone/>
            </a:pPr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</a:p>
          <a:p>
            <a:pPr marL="914400" lvl="2" indent="-914400">
              <a:buNone/>
            </a:pPr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  <a:p>
            <a:pPr marL="914400" lvl="2" indent="-914400">
              <a:buNone/>
            </a:pPr>
            <a:r>
              <a:rPr lang="de-DE" sz="4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de-DE" sz="4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143000" y="4178300"/>
            <a:ext cx="31115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914400">
              <a:lnSpc>
                <a:spcPct val="150000"/>
              </a:lnSpc>
              <a:buNone/>
            </a:pPr>
            <a:r>
              <a:rPr lang="de-DE" sz="3200" dirty="0" err="1" smtClean="0"/>
              <a:t>ntegrated</a:t>
            </a:r>
            <a:endParaRPr lang="de-DE" sz="3200" dirty="0" smtClean="0"/>
          </a:p>
          <a:p>
            <a:pPr marL="914400" lvl="2" indent="-647700">
              <a:lnSpc>
                <a:spcPct val="100000"/>
              </a:lnSpc>
              <a:buNone/>
            </a:pPr>
            <a:r>
              <a:rPr lang="de-DE" sz="3200" dirty="0" err="1" smtClean="0"/>
              <a:t>evelopement</a:t>
            </a:r>
            <a:endParaRPr lang="de-DE" sz="3200" dirty="0" smtClean="0"/>
          </a:p>
          <a:p>
            <a:pPr marL="914400" lvl="2" indent="-647700">
              <a:lnSpc>
                <a:spcPct val="150000"/>
              </a:lnSpc>
              <a:buNone/>
            </a:pPr>
            <a:r>
              <a:rPr lang="de-DE" sz="3200" dirty="0" err="1" smtClean="0"/>
              <a:t>nvironment</a:t>
            </a:r>
            <a:endParaRPr lang="de-DE" sz="3200" dirty="0" smtClean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267200" y="4165600"/>
            <a:ext cx="73914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Programm schreiben</a:t>
            </a:r>
          </a:p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Farbliche farblich hervorheben</a:t>
            </a:r>
          </a:p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(Befehlsliste)</a:t>
            </a:r>
          </a:p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Programm ausführen</a:t>
            </a:r>
          </a:p>
          <a:p>
            <a:pPr marL="914400" lvl="2" indent="-647700">
              <a:lnSpc>
                <a:spcPct val="100000"/>
              </a:lnSpc>
            </a:pPr>
            <a:r>
              <a:rPr lang="de-DE" sz="2400" dirty="0" smtClean="0"/>
              <a:t>Fehler finden (Debugger)</a:t>
            </a:r>
          </a:p>
        </p:txBody>
      </p:sp>
    </p:spTree>
    <p:extLst>
      <p:ext uri="{BB962C8B-B14F-4D97-AF65-F5344CB8AC3E}">
        <p14:creationId xmlns:p14="http://schemas.microsoft.com/office/powerpoint/2010/main" val="33085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Raspberry PI</a:t>
            </a:r>
          </a:p>
          <a:p>
            <a:pPr lvl="1"/>
            <a:r>
              <a:rPr lang="de-DE" dirty="0" smtClean="0"/>
              <a:t>Bereits installiert: </a:t>
            </a:r>
            <a:r>
              <a:rPr lang="de-DE" b="1" dirty="0" smtClean="0"/>
              <a:t>IDLE</a:t>
            </a:r>
          </a:p>
          <a:p>
            <a:pPr lvl="2"/>
            <a:r>
              <a:rPr lang="de-DE" dirty="0" smtClean="0"/>
              <a:t>Integrated Development </a:t>
            </a:r>
            <a:r>
              <a:rPr lang="de-DE" dirty="0" err="1" smtClean="0"/>
              <a:t>and</a:t>
            </a:r>
            <a:r>
              <a:rPr lang="de-DE" dirty="0" smtClean="0"/>
              <a:t> Learning Environment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Besser: </a:t>
            </a:r>
            <a:r>
              <a:rPr lang="de-DE" b="1" dirty="0" err="1" smtClean="0"/>
              <a:t>PyCharm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EC17-1A47-412F-8CE6-B549CABBD4A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  <p:pic>
        <p:nvPicPr>
          <p:cNvPr id="6147" name="Picture 3" descr="D:\94-Documents\Bilder\Screenpresso\2018-02-09_16h12_4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40" r="46453" b="61005"/>
          <a:stretch/>
        </p:blipFill>
        <p:spPr bwMode="auto">
          <a:xfrm>
            <a:off x="4111592" y="3225800"/>
            <a:ext cx="7369208" cy="30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Windows</a:t>
            </a:r>
          </a:p>
          <a:p>
            <a:pPr lvl="1"/>
            <a:r>
              <a:rPr lang="de-DE" b="1" dirty="0" err="1" smtClean="0"/>
              <a:t>PyCharm</a:t>
            </a:r>
            <a:endParaRPr lang="de-DE" b="1" dirty="0" smtClean="0"/>
          </a:p>
          <a:p>
            <a:pPr lvl="1"/>
            <a:r>
              <a:rPr lang="de-DE" dirty="0"/>
              <a:t>https://www.jetbrains.com/pycharm/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85D8-2AAB-493B-BF38-280230E506B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</a:p>
          <a:p>
            <a:r>
              <a:rPr lang="de-DE" dirty="0" smtClean="0"/>
              <a:t>Installation von Python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1E0-BDA5-44C8-9CB7-0226ECCB4287}" type="datetime1">
              <a:rPr lang="de-DE" smtClean="0"/>
              <a:t>27.03.2018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- online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b="1" dirty="0" err="1" smtClean="0"/>
              <a:t>IDEone</a:t>
            </a:r>
            <a:endParaRPr lang="de-DE" b="1" dirty="0" smtClean="0"/>
          </a:p>
          <a:p>
            <a:pPr lvl="1"/>
            <a:r>
              <a:rPr lang="de-DE" dirty="0"/>
              <a:t>https://ideone.com</a:t>
            </a:r>
            <a:r>
              <a:rPr lang="de-DE" dirty="0" smtClean="0"/>
              <a:t>/</a:t>
            </a:r>
          </a:p>
          <a:p>
            <a:pPr lvl="1"/>
            <a:r>
              <a:rPr lang="de-DE" dirty="0" smtClean="0"/>
              <a:t>Sprache auf Python</a:t>
            </a:r>
            <a:br>
              <a:rPr lang="de-DE" dirty="0" smtClean="0"/>
            </a:br>
            <a:r>
              <a:rPr lang="de-DE" dirty="0" smtClean="0"/>
              <a:t>umstellen</a:t>
            </a:r>
          </a:p>
          <a:p>
            <a:pPr lvl="1"/>
            <a:r>
              <a:rPr lang="de-DE" dirty="0" smtClean="0"/>
              <a:t>ohne Debugger</a:t>
            </a:r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A383-2A7D-442F-A80A-F698B5F779ED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32" y="1900547"/>
            <a:ext cx="5991668" cy="42437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529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- online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029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b="1" dirty="0" smtClean="0"/>
              <a:t>Python Tutor</a:t>
            </a:r>
          </a:p>
          <a:p>
            <a:pPr lvl="1"/>
            <a:r>
              <a:rPr lang="de-DE" dirty="0"/>
              <a:t>http://</a:t>
            </a:r>
            <a:r>
              <a:rPr lang="de-DE" dirty="0" smtClean="0"/>
              <a:t>www.pythontutor.com/visualize.html#mode=edit</a:t>
            </a:r>
          </a:p>
          <a:p>
            <a:pPr lvl="1"/>
            <a:r>
              <a:rPr lang="de-DE" dirty="0" smtClean="0"/>
              <a:t>Mit Debugger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7A22-FB29-4A9E-B830-EB8CE7EF8B44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92" y="3780656"/>
            <a:ext cx="6887536" cy="23530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00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Und los geht‘s</a:t>
            </a:r>
            <a:r>
              <a:rPr lang="de-DE" sz="28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- online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Online</a:t>
            </a:r>
          </a:p>
          <a:p>
            <a:pPr lvl="1"/>
            <a:r>
              <a:rPr lang="de-DE" b="1" dirty="0" err="1" smtClean="0"/>
              <a:t>Blockly</a:t>
            </a:r>
            <a:endParaRPr lang="de-DE" b="1" dirty="0" smtClean="0"/>
          </a:p>
          <a:p>
            <a:pPr lvl="1"/>
            <a:r>
              <a:rPr lang="de-DE" dirty="0"/>
              <a:t>https://developers.google.com/blockly</a:t>
            </a:r>
            <a:r>
              <a:rPr lang="de-DE" dirty="0" smtClean="0"/>
              <a:t>/</a:t>
            </a:r>
          </a:p>
          <a:p>
            <a:pPr lvl="1"/>
            <a:r>
              <a:rPr lang="de-DE" dirty="0" smtClean="0"/>
              <a:t>Baustein-Prinzip, kann Python anzeigen</a:t>
            </a:r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8F50-D413-4C42-B728-AB71DB385A94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25" y="3742633"/>
            <a:ext cx="6336704" cy="24054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00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dirty="0"/>
              <a:t>Installation von Python</a:t>
            </a:r>
          </a:p>
          <a:p>
            <a:r>
              <a:rPr lang="de-DE" dirty="0"/>
              <a:t>Entwicklungsumgebung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A18-9E0F-4B52-BD09-5C88C5CAA05F}" type="datetime1">
              <a:rPr lang="de-DE" smtClean="0"/>
              <a:t>27.03.2018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Kommentare</a:t>
            </a:r>
          </a:p>
          <a:p>
            <a:r>
              <a:rPr lang="de-DE" dirty="0" smtClean="0"/>
              <a:t>Rechnen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Listen</a:t>
            </a:r>
          </a:p>
          <a:p>
            <a:r>
              <a:rPr lang="de-DE" dirty="0" smtClean="0"/>
              <a:t>Wahrheitswerte</a:t>
            </a:r>
          </a:p>
          <a:p>
            <a:r>
              <a:rPr lang="de-DE" dirty="0" smtClean="0"/>
              <a:t>Wiederholungen</a:t>
            </a:r>
          </a:p>
          <a:p>
            <a:r>
              <a:rPr lang="de-DE" dirty="0" smtClean="0"/>
              <a:t>Verzweigungen</a:t>
            </a:r>
          </a:p>
          <a:p>
            <a:r>
              <a:rPr lang="de-DE" dirty="0" smtClean="0"/>
              <a:t>Methoden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Ein/Ausgabe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2C5E-2FD1-46D7-BED1-038091AD8DAE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 Datei</a:t>
            </a:r>
          </a:p>
          <a:p>
            <a:pPr lvl="1"/>
            <a:r>
              <a:rPr lang="de-DE" dirty="0" smtClean="0"/>
              <a:t>Textdatei mit UTF-8 Encoding (bei Python 3)</a:t>
            </a:r>
          </a:p>
          <a:p>
            <a:r>
              <a:rPr lang="de-DE" dirty="0" smtClean="0"/>
              <a:t>Eine Anweisung pro Zeile</a:t>
            </a:r>
          </a:p>
          <a:p>
            <a:pPr lvl="1"/>
            <a:r>
              <a:rPr lang="de-DE" dirty="0" smtClean="0"/>
              <a:t>andere Sprachen trennen Anweisungen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de-DE" dirty="0" smtClean="0"/>
              <a:t>(Umbruch empfohlen)</a:t>
            </a:r>
          </a:p>
          <a:p>
            <a:r>
              <a:rPr lang="de-DE" dirty="0" smtClean="0"/>
              <a:t>Einrückung ist wichtig</a:t>
            </a:r>
          </a:p>
          <a:p>
            <a:pPr lvl="1"/>
            <a:r>
              <a:rPr lang="de-DE" dirty="0" smtClean="0"/>
              <a:t>bei anderen Sprachen oft egal (aber empfohlen)</a:t>
            </a:r>
          </a:p>
          <a:p>
            <a:r>
              <a:rPr lang="de-DE" dirty="0" smtClean="0"/>
              <a:t>Variablen existieren ab der ersten Verwendung</a:t>
            </a:r>
          </a:p>
          <a:p>
            <a:pPr lvl="1"/>
            <a:r>
              <a:rPr lang="de-DE" dirty="0" smtClean="0"/>
              <a:t>meist Deklaration erforderlich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688E-1776-4428-B0A5-F175CECF793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9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Kommentare	</a:t>
            </a: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Kommentare und Anmerkungen mit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#</a:t>
            </a:r>
          </a:p>
          <a:p>
            <a:pPr lvl="1"/>
            <a:r>
              <a:rPr lang="de-DE" dirty="0">
                <a:ea typeface="+mj-ea"/>
              </a:rPr>
              <a:t>z</a:t>
            </a:r>
            <a:r>
              <a:rPr lang="de-DE" dirty="0" smtClean="0">
                <a:ea typeface="+mj-ea"/>
              </a:rPr>
              <a:t>.B. für Beschreibungen und Erklärungen</a:t>
            </a:r>
          </a:p>
          <a:p>
            <a:pPr lvl="1"/>
            <a:r>
              <a:rPr lang="de-DE" dirty="0" smtClean="0">
                <a:ea typeface="+mj-ea"/>
              </a:rPr>
              <a:t>kann auch hinter einer Anweisung stehen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3E50-8FD2-4CEE-972A-D49A363CE77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3" y="3645024"/>
            <a:ext cx="9105894" cy="1638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0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Variablen und Rechenoperationen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>
                <a:ea typeface="+mj-ea"/>
              </a:rPr>
              <a:t>Zuweisung eines Werts mit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=</a:t>
            </a:r>
          </a:p>
          <a:p>
            <a:pPr lvl="1"/>
            <a:r>
              <a:rPr lang="de-DE" dirty="0">
                <a:ea typeface="+mj-ea"/>
              </a:rPr>
              <a:t>m</a:t>
            </a:r>
            <a:r>
              <a:rPr lang="de-DE" dirty="0" smtClean="0">
                <a:ea typeface="+mj-ea"/>
              </a:rPr>
              <a:t>athematische Operationen mit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 - * /</a:t>
            </a:r>
          </a:p>
          <a:p>
            <a:pPr lvl="1"/>
            <a:r>
              <a:rPr lang="de-DE" dirty="0" smtClean="0">
                <a:ea typeface="+mj-ea"/>
              </a:rPr>
              <a:t>Punkt vor Strich</a:t>
            </a:r>
          </a:p>
          <a:p>
            <a:pPr lvl="1"/>
            <a:r>
              <a:rPr lang="de-DE" dirty="0">
                <a:ea typeface="+mj-ea"/>
              </a:rPr>
              <a:t>a</a:t>
            </a:r>
            <a:r>
              <a:rPr lang="de-DE" dirty="0" smtClean="0">
                <a:ea typeface="+mj-ea"/>
              </a:rPr>
              <a:t>utomatische Umwandlung von Ganzzahlen in Kommazahlen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49D8-E3B9-4E0B-9A9A-61F4E8B3541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8" y="4238159"/>
            <a:ext cx="5217822" cy="18327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3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Erweiterte Rechenoperationen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>
                <a:ea typeface="+mj-ea"/>
              </a:rPr>
              <a:t>Ganzzahl-Division: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//</a:t>
            </a:r>
            <a:r>
              <a:rPr lang="de-DE" dirty="0" smtClean="0">
                <a:ea typeface="+mj-ea"/>
              </a:rPr>
              <a:t> , z.B. 5//2=2</a:t>
            </a:r>
          </a:p>
          <a:p>
            <a:pPr lvl="1"/>
            <a:r>
              <a:rPr lang="de-DE" dirty="0" smtClean="0">
                <a:ea typeface="+mj-ea"/>
              </a:rPr>
              <a:t>Rest (Modulo):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%</a:t>
            </a:r>
            <a:r>
              <a:rPr lang="de-DE" dirty="0" smtClean="0">
                <a:ea typeface="+mj-ea"/>
              </a:rPr>
              <a:t> , z.B. 5%2=1 , 4%2=0</a:t>
            </a:r>
          </a:p>
          <a:p>
            <a:pPr lvl="1"/>
            <a:r>
              <a:rPr lang="de-DE" dirty="0" smtClean="0">
                <a:ea typeface="+mj-ea"/>
              </a:rPr>
              <a:t>Potenz: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**</a:t>
            </a:r>
            <a:r>
              <a:rPr lang="de-DE" dirty="0" smtClean="0">
                <a:ea typeface="+mj-ea"/>
              </a:rPr>
              <a:t> , z.B. 2**3=2</a:t>
            </a:r>
            <a:r>
              <a:rPr lang="de-DE" baseline="30000" dirty="0" smtClean="0">
                <a:ea typeface="+mj-ea"/>
              </a:rPr>
              <a:t>3</a:t>
            </a:r>
            <a:r>
              <a:rPr lang="de-DE" dirty="0" smtClean="0">
                <a:ea typeface="+mj-ea"/>
              </a:rPr>
              <a:t>=8</a:t>
            </a:r>
          </a:p>
          <a:p>
            <a:pPr lvl="1"/>
            <a:r>
              <a:rPr lang="de-DE" dirty="0" smtClean="0">
                <a:ea typeface="+mj-ea"/>
              </a:rPr>
              <a:t>Klammern: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dirty="0" smtClean="0">
                <a:ea typeface="+mj-ea"/>
              </a:rPr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  <a:r>
              <a:rPr lang="de-DE" dirty="0" smtClean="0">
                <a:ea typeface="+mj-ea"/>
              </a:rPr>
              <a:t> , z.B. (3+1)*2=8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88F-121A-4BCB-BF0E-D3797C910E03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5" y="4453976"/>
            <a:ext cx="4833285" cy="15609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7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Priorität von Rechenoperationen</a:t>
            </a:r>
          </a:p>
          <a:p>
            <a:pPr lvl="1"/>
            <a:r>
              <a:rPr lang="de-DE" dirty="0" smtClean="0">
                <a:ea typeface="+mj-ea"/>
              </a:rPr>
              <a:t>KPMDAS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k</a:t>
            </a:r>
            <a:r>
              <a:rPr lang="de-DE" dirty="0" smtClean="0">
                <a:ea typeface="+mj-ea"/>
              </a:rPr>
              <a:t>ein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P</a:t>
            </a:r>
            <a:r>
              <a:rPr lang="de-DE" dirty="0" smtClean="0">
                <a:ea typeface="+mj-ea"/>
              </a:rPr>
              <a:t>rogramm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m</a:t>
            </a:r>
            <a:r>
              <a:rPr lang="de-DE" dirty="0" smtClean="0">
                <a:ea typeface="+mj-ea"/>
              </a:rPr>
              <a:t>acht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</a:t>
            </a:r>
            <a:r>
              <a:rPr lang="de-DE" dirty="0" smtClean="0">
                <a:ea typeface="+mj-ea"/>
              </a:rPr>
              <a:t>iese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a</a:t>
            </a:r>
            <a:r>
              <a:rPr lang="de-DE" dirty="0" smtClean="0">
                <a:ea typeface="+mj-ea"/>
              </a:rPr>
              <a:t>bwegigen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</a:t>
            </a:r>
            <a:r>
              <a:rPr lang="de-DE" dirty="0" smtClean="0">
                <a:ea typeface="+mj-ea"/>
              </a:rPr>
              <a:t>achen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K</a:t>
            </a:r>
            <a:r>
              <a:rPr lang="de-DE" dirty="0" smtClean="0">
                <a:ea typeface="+mj-ea"/>
              </a:rPr>
              <a:t>lammern,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P</a:t>
            </a:r>
            <a:r>
              <a:rPr lang="de-DE" dirty="0" smtClean="0">
                <a:ea typeface="+mj-ea"/>
              </a:rPr>
              <a:t>otenzen,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M</a:t>
            </a:r>
            <a:r>
              <a:rPr lang="de-DE" dirty="0" smtClean="0">
                <a:ea typeface="+mj-ea"/>
              </a:rPr>
              <a:t>ultiplikation/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</a:t>
            </a:r>
            <a:r>
              <a:rPr lang="de-DE" dirty="0" smtClean="0">
                <a:ea typeface="+mj-ea"/>
              </a:rPr>
              <a:t>ivision,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A</a:t>
            </a:r>
            <a:r>
              <a:rPr lang="de-DE" dirty="0" smtClean="0">
                <a:ea typeface="+mj-ea"/>
              </a:rPr>
              <a:t>ddition/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</a:t>
            </a:r>
            <a:r>
              <a:rPr lang="de-DE" dirty="0" smtClean="0">
                <a:ea typeface="+mj-ea"/>
              </a:rPr>
              <a:t>ubtraktion</a:t>
            </a:r>
          </a:p>
          <a:p>
            <a:r>
              <a:rPr lang="de-DE" dirty="0" smtClean="0">
                <a:ea typeface="+mj-ea"/>
              </a:rPr>
              <a:t>Variablen dürfen mehrere Buchstaben haben</a:t>
            </a:r>
          </a:p>
          <a:p>
            <a:pPr lvl="1"/>
            <a:r>
              <a:rPr lang="de-DE" dirty="0" smtClean="0">
                <a:ea typeface="+mj-ea"/>
              </a:rPr>
              <a:t>Multiplikation muss immer explizit angegeben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4AF1-82C6-4ADC-A7F2-B4AEE1A9834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30004"/>
            <a:ext cx="4311600" cy="15073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7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Programmiersprachen</a:t>
            </a:r>
          </a:p>
          <a:p>
            <a:r>
              <a:rPr lang="de-DE" dirty="0" smtClean="0"/>
              <a:t>Installation von Python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D76D-7386-4666-A48C-D6F2DCD70B2B}" type="datetime1">
              <a:rPr lang="de-DE" smtClean="0"/>
              <a:t>27.03.2018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Abkürzungen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i+=1 </a:t>
            </a:r>
            <a:r>
              <a:rPr lang="de-DE" dirty="0" smtClean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i=i+1</a:t>
            </a:r>
            <a:r>
              <a:rPr lang="de-DE" dirty="0" smtClean="0"/>
              <a:t>, d.h. i wird um eins erhöht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i*=2 </a:t>
            </a:r>
            <a:r>
              <a:rPr lang="de-DE" dirty="0" smtClean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i=i*2</a:t>
            </a:r>
            <a:r>
              <a:rPr lang="de-DE" dirty="0" smtClean="0"/>
              <a:t>, d.h. i wird verdoppelt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-=</a:t>
            </a:r>
            <a:r>
              <a:rPr lang="de-DE" dirty="0" smtClean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/=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Selten: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**=,</a:t>
            </a:r>
            <a:r>
              <a:rPr lang="de-DE" dirty="0" smtClean="0"/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%=,</a:t>
            </a:r>
            <a:r>
              <a:rPr lang="de-DE" dirty="0" smtClean="0"/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//=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6AD2-EB50-4CAA-B749-1CA7AD92AF96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1</a:t>
            </a:r>
          </a:p>
          <a:p>
            <a:pPr lvl="1"/>
            <a:r>
              <a:rPr lang="de-DE" sz="2400" dirty="0" smtClean="0">
                <a:ea typeface="+mj-ea"/>
              </a:rPr>
              <a:t>Berechne</a:t>
            </a:r>
            <a:r>
              <a:rPr lang="de-DE" sz="2400" b="1" dirty="0" smtClean="0">
                <a:ea typeface="+mj-ea"/>
              </a:rPr>
              <a:t> 356</a:t>
            </a:r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x</a:t>
            </a:r>
            <a:r>
              <a:rPr lang="de-DE" sz="2400" b="1" dirty="0" smtClean="0">
                <a:ea typeface="+mj-ea"/>
              </a:rPr>
              <a:t>4</a:t>
            </a:r>
            <a:r>
              <a:rPr lang="de-DE" sz="2400" b="1" baseline="30000" dirty="0" smtClean="0">
                <a:ea typeface="+mj-ea"/>
              </a:rPr>
              <a:t>3</a:t>
            </a:r>
            <a:endParaRPr lang="de-DE" sz="2400" b="1" baseline="30000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CE75-9AC0-4AFD-B75F-251826FD2CB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Zeichenketten, Strings</a:t>
            </a:r>
          </a:p>
          <a:p>
            <a:pPr lvl="1"/>
            <a:r>
              <a:rPr lang="de-DE" dirty="0" smtClean="0"/>
              <a:t>In Anführungszeichen (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 smtClean="0"/>
              <a:t>...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 smtClean="0"/>
              <a:t>) („</a:t>
            </a:r>
            <a:r>
              <a:rPr lang="de-DE" dirty="0" err="1" smtClean="0"/>
              <a:t>quotation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dirty="0" smtClean="0"/>
              <a:t>“,“double </a:t>
            </a:r>
            <a:r>
              <a:rPr lang="de-DE" dirty="0" err="1" smtClean="0"/>
              <a:t>quotes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In Hochkomma </a:t>
            </a:r>
            <a:r>
              <a:rPr lang="de-DE" dirty="0"/>
              <a:t>(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19EF-796B-42D8-AB5A-3E8CCB0ED8C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92" y="3954400"/>
            <a:ext cx="5592678" cy="163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205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Anführungszeichen in Zeichenketten</a:t>
            </a:r>
          </a:p>
          <a:p>
            <a:pPr lvl="1"/>
            <a:r>
              <a:rPr lang="de-DE" dirty="0" smtClean="0"/>
              <a:t>sollen Anführungszeichen oder Hochkommas im Text vorkommen,</a:t>
            </a:r>
            <a:br>
              <a:rPr lang="de-DE" dirty="0" smtClean="0"/>
            </a:br>
            <a:r>
              <a:rPr lang="de-DE" dirty="0" smtClean="0"/>
              <a:t>muss es dem Interpreter „entrinnen“ („</a:t>
            </a:r>
            <a:r>
              <a:rPr lang="de-DE" dirty="0" err="1" smtClean="0"/>
              <a:t>escape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das geschieht mit einem umgekehrten Schrägstrich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dirty="0" smtClean="0"/>
              <a:t> („</a:t>
            </a:r>
            <a:r>
              <a:rPr lang="de-DE" dirty="0" err="1" smtClean="0"/>
              <a:t>Backslash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soll ein </a:t>
            </a:r>
            <a:r>
              <a:rPr lang="de-DE" dirty="0" err="1" smtClean="0"/>
              <a:t>Backslash</a:t>
            </a:r>
            <a:r>
              <a:rPr lang="de-DE" dirty="0" smtClean="0"/>
              <a:t> vorkommen, gilt dasselbe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06A-EE2D-4D5E-9C6B-9F484E46046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68" y="4076422"/>
            <a:ext cx="4487032" cy="12448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00" y="5375934"/>
            <a:ext cx="6711700" cy="8460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329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Sonderzeichen</a:t>
            </a:r>
          </a:p>
          <a:p>
            <a:pPr lvl="1"/>
            <a:r>
              <a:rPr lang="de-DE" dirty="0" smtClean="0"/>
              <a:t>Neue Zeile: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pPr lvl="1"/>
            <a:r>
              <a:rPr lang="de-DE" dirty="0" err="1" smtClean="0"/>
              <a:t>Backslash</a:t>
            </a:r>
            <a:r>
              <a:rPr lang="de-DE" dirty="0" smtClean="0"/>
              <a:t>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pPr lvl="1"/>
            <a:r>
              <a:rPr lang="de-DE" dirty="0" smtClean="0"/>
              <a:t>Anführungszeichen, Apostroph: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 smtClean="0"/>
              <a:t> ,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Sonderzeichen aus Zeichentabelle (Unicode-Tabelle):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uhhhh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hhhh</a:t>
            </a:r>
            <a:r>
              <a:rPr lang="de-DE" dirty="0" smtClean="0"/>
              <a:t> wird durch die hexadezimale Zahl aus der Tabelle ersetzt)</a:t>
            </a:r>
          </a:p>
          <a:p>
            <a:pPr lvl="1"/>
            <a:r>
              <a:rPr lang="de-DE" dirty="0" smtClean="0"/>
              <a:t>oder dank UTF-8 einfach einfügen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BD17-D927-49E2-B452-E213A9E194A6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00" y="5084256"/>
            <a:ext cx="4636613" cy="11521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329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Rechnen mit Text</a:t>
            </a:r>
          </a:p>
          <a:p>
            <a:pPr lvl="1"/>
            <a:r>
              <a:rPr lang="de-DE" dirty="0" smtClean="0"/>
              <a:t>eine Variable kann auch Text enthalten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DE" dirty="0" smtClean="0"/>
              <a:t>Verknüpfen von Text mit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</a:t>
            </a:r>
          </a:p>
          <a:p>
            <a:pPr lvl="1"/>
            <a:r>
              <a:rPr lang="de-DE" dirty="0" smtClean="0"/>
              <a:t>auch multiplizieren klappt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*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946-6638-4186-B043-3EA9BD1D6DD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8" y="4195688"/>
            <a:ext cx="4704583" cy="18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Zerteilen von Texten</a:t>
            </a:r>
          </a:p>
          <a:p>
            <a:pPr lvl="1"/>
            <a:r>
              <a:rPr lang="de-DE" dirty="0" smtClean="0"/>
              <a:t>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[</a:t>
            </a:r>
            <a:r>
              <a:rPr lang="de-DE" dirty="0" err="1" smtClean="0">
                <a:ea typeface="+mj-ea"/>
              </a:rPr>
              <a:t>start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:</a:t>
            </a:r>
            <a:r>
              <a:rPr lang="de-DE" dirty="0" err="1" smtClean="0">
                <a:ea typeface="+mj-ea"/>
              </a:rPr>
              <a:t>ende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]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Achtung beginnt (wie vieles beim PC)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0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viele Sonderfunktionen</a:t>
            </a:r>
          </a:p>
          <a:p>
            <a:pPr lvl="2"/>
            <a:r>
              <a:rPr lang="de-DE" dirty="0" smtClean="0"/>
              <a:t>[6]</a:t>
            </a:r>
            <a:endParaRPr lang="de-DE" dirty="0"/>
          </a:p>
          <a:p>
            <a:pPr lvl="2"/>
            <a:r>
              <a:rPr lang="de-DE" dirty="0"/>
              <a:t>[:5]</a:t>
            </a:r>
          </a:p>
          <a:p>
            <a:pPr lvl="2"/>
            <a:r>
              <a:rPr lang="de-DE" dirty="0"/>
              <a:t>[6:]</a:t>
            </a:r>
          </a:p>
          <a:p>
            <a:pPr lvl="2"/>
            <a:r>
              <a:rPr lang="de-DE" dirty="0"/>
              <a:t>[-5:-1]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5D9-06B7-4FD4-909D-1B487320FEF5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00" y="3932144"/>
            <a:ext cx="5457082" cy="1388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838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Umwandlungen</a:t>
            </a:r>
          </a:p>
          <a:p>
            <a:pPr lvl="1"/>
            <a:r>
              <a:rPr lang="de-DE" dirty="0" smtClean="0"/>
              <a:t>wichtig bei Benutzereingaben (diese sind zunächst Text)</a:t>
            </a:r>
          </a:p>
          <a:p>
            <a:pPr lvl="1"/>
            <a:r>
              <a:rPr lang="de-DE" dirty="0" smtClean="0"/>
              <a:t>Text in Ganzzahl: 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int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2800" dirty="0" smtClean="0">
                <a:ea typeface="+mj-ea"/>
              </a:rPr>
              <a:t>…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pPr lvl="1"/>
            <a:r>
              <a:rPr lang="de-DE" dirty="0"/>
              <a:t>Text in </a:t>
            </a:r>
            <a:r>
              <a:rPr lang="de-DE" dirty="0" smtClean="0"/>
              <a:t>Kommazahl: </a:t>
            </a:r>
            <a:r>
              <a:rPr lang="de-DE" sz="3200" b="1" dirty="0" err="1" smtClean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3200" dirty="0" smtClean="0"/>
              <a:t>…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Zahl </a:t>
            </a:r>
            <a:r>
              <a:rPr lang="de-DE" dirty="0"/>
              <a:t>in </a:t>
            </a:r>
            <a:r>
              <a:rPr lang="de-DE" dirty="0" smtClean="0"/>
              <a:t>Text: </a:t>
            </a:r>
            <a:r>
              <a:rPr lang="de-DE" sz="3200" b="1" dirty="0" err="1" smtClean="0">
                <a:solidFill>
                  <a:schemeClr val="accent1">
                    <a:lumMod val="75000"/>
                  </a:schemeClr>
                </a:solidFill>
              </a:rPr>
              <a:t>str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3200" dirty="0" smtClean="0"/>
              <a:t>…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7017-8420-453C-A4F5-9874759FFB1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00" y="4538836"/>
            <a:ext cx="539487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Kommentare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Text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Listen		Wahrheitswerte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2</a:t>
            </a:r>
          </a:p>
          <a:p>
            <a:pPr lvl="1"/>
            <a:r>
              <a:rPr lang="de-DE" dirty="0" smtClean="0"/>
              <a:t>was ist das Quadrat der mittleren beiden Ziffern </a:t>
            </a:r>
            <a:r>
              <a:rPr lang="de-DE" dirty="0"/>
              <a:t>von </a:t>
            </a:r>
            <a:r>
              <a:rPr lang="de-DE" dirty="0" smtClean="0"/>
              <a:t>36</a:t>
            </a:r>
            <a:r>
              <a:rPr lang="de-DE" baseline="30000" dirty="0" smtClean="0"/>
              <a:t>2</a:t>
            </a:r>
            <a:endParaRPr lang="de-DE" dirty="0" smtClean="0"/>
          </a:p>
          <a:p>
            <a:pPr lvl="1"/>
            <a:r>
              <a:rPr lang="de-DE" dirty="0" smtClean="0"/>
              <a:t>36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X</a:t>
            </a:r>
            <a:r>
              <a:rPr lang="de-DE" b="1" dirty="0" smtClean="0"/>
              <a:t>YY</a:t>
            </a:r>
            <a:r>
              <a:rPr lang="de-DE" dirty="0" smtClean="0"/>
              <a:t>X </a:t>
            </a:r>
            <a:r>
              <a:rPr lang="de-DE" dirty="0" smtClean="0">
                <a:sym typeface="Wingdings" panose="05000000000000000000" pitchFamily="2" charset="2"/>
              </a:rPr>
              <a:t> YY  YY</a:t>
            </a:r>
            <a:r>
              <a:rPr lang="de-DE" baseline="30000" dirty="0" smtClean="0">
                <a:sym typeface="Wingdings" panose="05000000000000000000" pitchFamily="2" charset="2"/>
              </a:rPr>
              <a:t>2</a:t>
            </a:r>
            <a:endParaRPr lang="de-DE" baseline="300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6150-CEBE-4D0E-AA56-CD92215D429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3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durch Komma getrennte Einträge i</a:t>
            </a:r>
            <a:r>
              <a:rPr lang="de-DE" dirty="0"/>
              <a:t>n eckiger Klammer: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x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y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</a:t>
            </a:r>
            <a:r>
              <a:rPr lang="de-DE" dirty="0" smtClean="0"/>
              <a:t>…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de-DE" dirty="0" smtClean="0"/>
          </a:p>
          <a:p>
            <a:r>
              <a:rPr lang="de-DE" dirty="0" smtClean="0"/>
              <a:t>Zerteilen wie bei Text (ergibt eine kürzere Liste)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 err="1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[:</a:t>
            </a:r>
            <a:r>
              <a:rPr lang="de-DE" dirty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D82-81F5-4AB8-95F1-D612B114E61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62" y="3209032"/>
            <a:ext cx="5894531" cy="18722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141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>
                <a:solidFill>
                  <a:schemeClr val="tx1"/>
                </a:solidFill>
              </a:rPr>
              <a:t>C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/>
          <a:lstStyle/>
          <a:p>
            <a:r>
              <a:rPr lang="de-DE" dirty="0"/>
              <a:t>Maschinensprache</a:t>
            </a:r>
          </a:p>
          <a:p>
            <a:r>
              <a:rPr lang="de-DE" dirty="0"/>
              <a:t>Assembler</a:t>
            </a:r>
          </a:p>
          <a:p>
            <a:r>
              <a:rPr lang="de-DE" dirty="0"/>
              <a:t>C</a:t>
            </a:r>
          </a:p>
          <a:p>
            <a:r>
              <a:rPr lang="de-DE" dirty="0"/>
              <a:t>Python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C36B-82DD-413F-9B15-BA2E4B50F4F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5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Ändern von Listen</a:t>
            </a:r>
          </a:p>
          <a:p>
            <a:pPr lvl="1"/>
            <a:r>
              <a:rPr lang="de-DE" dirty="0" smtClean="0"/>
              <a:t>Aneinanderhängen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  <a:p>
            <a:pPr lvl="1"/>
            <a:r>
              <a:rPr lang="de-DE" dirty="0" smtClean="0"/>
              <a:t>Vervielfachen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1AD2-829D-4072-9688-6B66C98C624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00" y="3645024"/>
            <a:ext cx="7123846" cy="1944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60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Ändern von Listen</a:t>
            </a:r>
          </a:p>
          <a:p>
            <a:pPr lvl="1"/>
            <a:r>
              <a:rPr lang="de-DE" dirty="0" smtClean="0"/>
              <a:t>ändern: einem Slice neue Werte zuweisen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löschen: einem Slice eine Leere Liste zuweisen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F9D-B1FC-41DE-A4C6-8332BF0AAB8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07" y="3619624"/>
            <a:ext cx="5490607" cy="1944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84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Einträge von beliebigem Typ</a:t>
            </a:r>
          </a:p>
          <a:p>
            <a:pPr lvl="1"/>
            <a:r>
              <a:rPr lang="de-DE" dirty="0" smtClean="0"/>
              <a:t>Achtung: nicht mit jedem Inhalt kann man alles machen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smtClean="0"/>
              <a:t>Länge einer Liste ermitteln: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smtClean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F655-CA69-4CA1-8392-0482341FA3A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55" y="3895752"/>
            <a:ext cx="6781205" cy="8902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33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Rechnen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Listen	</a:t>
            </a:r>
            <a:r>
              <a:rPr lang="de-DE" sz="2400" dirty="0" smtClean="0">
                <a:solidFill>
                  <a:schemeClr val="tx1"/>
                </a:solidFill>
              </a:rPr>
              <a:t>Wahrheitswerte	Wiederholungen 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3</a:t>
            </a:r>
          </a:p>
          <a:p>
            <a:pPr lvl="1"/>
            <a:r>
              <a:rPr lang="de-DE" dirty="0" smtClean="0"/>
              <a:t>gib die ersten drei Elemente der Liste [2, 3, 5, 7, 11, 13, 17] aus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03DF-1128-46CD-B417-38F6214F535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2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Wahrheitswerte</a:t>
            </a:r>
            <a:r>
              <a:rPr lang="de-DE" sz="2400" dirty="0" smtClean="0">
                <a:solidFill>
                  <a:schemeClr val="tx1"/>
                </a:solidFill>
              </a:rPr>
              <a:t>	Wiederholungen 	Verzweigungen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Der Vergleich zweier Zahlen, Texten oder Buchstaben ergibt einen Wahrheitswert, der wahr (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de-DE" sz="2400" dirty="0" smtClean="0"/>
              <a:t>) oder unwahr s</a:t>
            </a:r>
            <a:r>
              <a:rPr lang="de-DE" sz="2400" dirty="0"/>
              <a:t>ein kann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de-DE" sz="2400" dirty="0" smtClean="0"/>
              <a:t>)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kleiner: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kleiner oder 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&lt;=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größer oder 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&gt;=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ungleich: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73FD-E4DC-432A-B7EC-710AF36B5BF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4" y="3175248"/>
            <a:ext cx="5040992" cy="23111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495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Wahrheitswerte</a:t>
            </a:r>
            <a:r>
              <a:rPr lang="de-DE" sz="2400" dirty="0" smtClean="0">
                <a:solidFill>
                  <a:schemeClr val="tx1"/>
                </a:solidFill>
              </a:rPr>
              <a:t>	Wiederholungen 	Verzweigungen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Wahrheiten können miteinander verknüpft werden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und: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smtClean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oder</a:t>
            </a:r>
            <a:r>
              <a:rPr lang="de-DE" dirty="0"/>
              <a:t>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smtClean="0"/>
              <a:t>(mindestens eins muss </a:t>
            </a:r>
            <a:r>
              <a:rPr lang="de-DE" dirty="0"/>
              <a:t>wahr sein</a:t>
            </a:r>
            <a:r>
              <a:rPr lang="de-DE" dirty="0" smtClean="0"/>
              <a:t>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dirty="0" smtClean="0"/>
              <a:t> hat Vorrang vor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5240-7C7D-40AC-881C-FD470AC28E2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208512"/>
            <a:ext cx="5112568" cy="19663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524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Text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400" dirty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Wahrheitswerte</a:t>
            </a:r>
            <a:r>
              <a:rPr lang="de-DE" sz="2400" dirty="0" smtClean="0">
                <a:solidFill>
                  <a:schemeClr val="tx1"/>
                </a:solidFill>
              </a:rPr>
              <a:t>	Wiederholungen 	Verzweigungen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4</a:t>
            </a:r>
          </a:p>
          <a:p>
            <a:pPr lvl="1"/>
            <a:r>
              <a:rPr lang="de-DE" dirty="0" smtClean="0"/>
              <a:t>finde heraus, ob die Aussage a&lt;=b&gt;=c</a:t>
            </a:r>
            <a:br>
              <a:rPr lang="de-DE" dirty="0" smtClean="0"/>
            </a:br>
            <a:r>
              <a:rPr lang="de-DE" dirty="0" smtClean="0"/>
              <a:t>wahr oder falsch ist für</a:t>
            </a:r>
          </a:p>
          <a:p>
            <a:pPr lvl="2"/>
            <a:r>
              <a:rPr lang="de-DE" dirty="0" smtClean="0"/>
              <a:t>a=3, b=9, c=17</a:t>
            </a:r>
          </a:p>
          <a:p>
            <a:pPr lvl="2"/>
            <a:r>
              <a:rPr lang="de-DE" dirty="0" smtClean="0"/>
              <a:t>a=1, b=2, 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4FB-3FEC-46DD-B898-227DF1300745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</a:t>
            </a:r>
            <a:r>
              <a:rPr lang="de-DE" sz="2400" dirty="0">
                <a:solidFill>
                  <a:schemeClr val="tx1"/>
                </a:solidFill>
              </a:rPr>
              <a:t>Wahrheitswerte</a:t>
            </a:r>
            <a:r>
              <a:rPr lang="de-DE" sz="2400" dirty="0" smtClean="0">
                <a:solidFill>
                  <a:schemeClr val="tx1"/>
                </a:solidFill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Wiederholungen	</a:t>
            </a:r>
            <a:r>
              <a:rPr lang="de-DE" sz="2400" dirty="0" smtClean="0">
                <a:solidFill>
                  <a:schemeClr val="tx1"/>
                </a:solidFill>
              </a:rPr>
              <a:t>Verzweigungen  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While</a:t>
            </a:r>
            <a:r>
              <a:rPr lang="de-DE" dirty="0" smtClean="0"/>
              <a:t>-Schleife für unbekannte Anzahl von Wiederholungen</a:t>
            </a: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de-DE" dirty="0" smtClean="0"/>
              <a:t> </a:t>
            </a:r>
            <a:r>
              <a:rPr lang="de-DE" i="1" dirty="0" smtClean="0"/>
              <a:t>Bedingung</a:t>
            </a:r>
          </a:p>
          <a:p>
            <a:pPr lvl="1"/>
            <a:r>
              <a:rPr lang="de-DE" dirty="0" smtClean="0"/>
              <a:t>Danach eingerückt arbeiten</a:t>
            </a:r>
          </a:p>
          <a:p>
            <a:pPr lvl="1"/>
            <a:r>
              <a:rPr lang="de-DE" dirty="0" smtClean="0"/>
              <a:t>Am Ende nicht eingerückt weiterarbeiten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499C-917A-4F26-B40E-695BD0FFC74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07" y="3795301"/>
            <a:ext cx="9148399" cy="14624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63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Listen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   </a:t>
            </a:r>
            <a:r>
              <a:rPr lang="de-DE" sz="2400" dirty="0">
                <a:solidFill>
                  <a:schemeClr val="tx1"/>
                </a:solidFill>
              </a:rPr>
              <a:t>Wahrheitswerte</a:t>
            </a:r>
            <a:r>
              <a:rPr lang="de-DE" sz="2400" dirty="0" smtClean="0">
                <a:solidFill>
                  <a:schemeClr val="tx1"/>
                </a:solidFill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Wiederholungen	</a:t>
            </a:r>
            <a:r>
              <a:rPr lang="de-DE" sz="2400" dirty="0" smtClean="0">
                <a:solidFill>
                  <a:schemeClr val="tx1"/>
                </a:solidFill>
              </a:rPr>
              <a:t>Verzweigungen  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-Schleife für bekannte Anzahl von Wiederholungen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 smtClean="0"/>
              <a:t> </a:t>
            </a:r>
            <a:r>
              <a:rPr lang="de-DE" i="1" dirty="0" smtClean="0"/>
              <a:t>Bedingung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i="1" dirty="0" smtClean="0"/>
              <a:t> zählbarem</a:t>
            </a:r>
          </a:p>
          <a:p>
            <a:pPr lvl="1"/>
            <a:r>
              <a:rPr lang="de-DE" dirty="0" smtClean="0"/>
              <a:t>Danach eingerückt arbeiten</a:t>
            </a:r>
          </a:p>
          <a:p>
            <a:pPr lvl="1"/>
            <a:r>
              <a:rPr lang="de-DE" dirty="0" smtClean="0"/>
              <a:t>Am Ende nicht eingerückt weiterarbeiten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Beliebt: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err="1"/>
              <a:t>start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 smtClean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73B-41C6-44B0-8E99-FE85FF2BCCB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0" y="3765884"/>
            <a:ext cx="4608512" cy="9500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00" y="5010555"/>
            <a:ext cx="4608512" cy="10329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64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 smtClean="0">
                <a:solidFill>
                  <a:schemeClr val="tx1"/>
                </a:solidFill>
              </a:rPr>
              <a:t>Wiederholungen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	Funktionen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- Befehl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smtClean="0">
                <a:solidFill>
                  <a:schemeClr val="accent2">
                    <a:lumMod val="75000"/>
                  </a:schemeClr>
                </a:solidFill>
              </a:rPr>
              <a:t>Bedingung </a:t>
            </a:r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wahr ist</a:t>
            </a:r>
            <a:br>
              <a:rPr lang="de-DE" dirty="0" smtClean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 smtClean="0"/>
              <a:t> wahr ist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#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 smtClean="0"/>
              <a:t> wahr sind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F141-7B96-497F-93A3-E688D5682946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04" y="4653012"/>
            <a:ext cx="6834374" cy="14429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296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Maschinensprache</a:t>
            </a:r>
            <a:r>
              <a:rPr lang="de-DE" sz="2800" dirty="0" smtClean="0">
                <a:solidFill>
                  <a:schemeClr val="tx1"/>
                </a:solidFill>
              </a:rPr>
              <a:t> 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>
                <a:solidFill>
                  <a:schemeClr val="tx1"/>
                </a:solidFill>
              </a:rPr>
              <a:t>C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/>
          <a:lstStyle/>
          <a:p>
            <a:r>
              <a:rPr lang="de-DE" dirty="0" smtClean="0"/>
              <a:t>Prozessor versteht Maschinensprache</a:t>
            </a:r>
          </a:p>
          <a:p>
            <a:r>
              <a:rPr lang="de-DE" dirty="0" smtClean="0"/>
              <a:t>Prozessoren führen Befehle / Berechnungen aus</a:t>
            </a:r>
          </a:p>
          <a:p>
            <a:r>
              <a:rPr lang="de-DE" dirty="0" smtClean="0"/>
              <a:t>Maschinensprache sind Zahlen</a:t>
            </a:r>
          </a:p>
          <a:p>
            <a:pPr lvl="1"/>
            <a:r>
              <a:rPr lang="de-DE" dirty="0" smtClean="0"/>
              <a:t>Meist Hexadezimal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D34-303B-4044-A77B-A7659C9CFEF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37" y="1828800"/>
            <a:ext cx="2338388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20" y="3687826"/>
            <a:ext cx="1656184" cy="2398155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" t="3745" r="13910" b="5366"/>
          <a:stretch/>
        </p:blipFill>
        <p:spPr bwMode="auto">
          <a:xfrm rot="16200000">
            <a:off x="6370095" y="3129505"/>
            <a:ext cx="3160213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Wiederholungen	Verzweigungen</a:t>
            </a:r>
            <a:r>
              <a:rPr lang="de-DE" sz="2400" dirty="0">
                <a:solidFill>
                  <a:schemeClr val="tx1"/>
                </a:solidFill>
              </a:rPr>
              <a:t>  	Methoden	</a:t>
            </a:r>
            <a:r>
              <a:rPr lang="de-DE" sz="2400" dirty="0" smtClean="0">
                <a:solidFill>
                  <a:schemeClr val="tx1"/>
                </a:solidFill>
              </a:rPr>
              <a:t>Funktionen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5</a:t>
            </a:r>
          </a:p>
          <a:p>
            <a:pPr lvl="1"/>
            <a:r>
              <a:rPr lang="de-DE" dirty="0" smtClean="0"/>
              <a:t>wie viele Zahlen zwischen 100 und 1000 enthalten die Ziffer 3?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Iteration von 100 bis 1000</a:t>
            </a:r>
          </a:p>
          <a:p>
            <a:pPr lvl="2"/>
            <a:r>
              <a:rPr lang="de-DE" dirty="0" smtClean="0"/>
              <a:t>Wiederholungen (</a:t>
            </a:r>
            <a:r>
              <a:rPr lang="de-DE" dirty="0" err="1" smtClean="0"/>
              <a:t>While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For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Entscheidung</a:t>
            </a:r>
          </a:p>
          <a:p>
            <a:pPr lvl="2"/>
            <a:r>
              <a:rPr lang="de-DE" dirty="0" err="1" smtClean="0"/>
              <a:t>If</a:t>
            </a:r>
            <a:endParaRPr lang="de-DE" dirty="0" smtClean="0"/>
          </a:p>
          <a:p>
            <a:pPr lvl="1"/>
            <a:r>
              <a:rPr lang="de-DE" dirty="0" smtClean="0"/>
              <a:t>Bedingung: enthält 137 die Ziffer 3?</a:t>
            </a:r>
          </a:p>
          <a:p>
            <a:pPr lvl="2"/>
            <a:r>
              <a:rPr lang="de-DE" dirty="0" smtClean="0"/>
              <a:t>Zerteilung in 1,3,7?</a:t>
            </a:r>
          </a:p>
          <a:p>
            <a:pPr lvl="2"/>
            <a:r>
              <a:rPr lang="de-DE" dirty="0" smtClean="0"/>
              <a:t>ist 1==3, 3==3, 7==3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C1FA-871A-4A05-A6B3-E88443BF9D3D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6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Wiederholungen	Verzweigungen</a:t>
            </a:r>
            <a:r>
              <a:rPr lang="de-DE" sz="2400" dirty="0">
                <a:solidFill>
                  <a:schemeClr val="tx1"/>
                </a:solidFill>
              </a:rPr>
              <a:t>  	Methoden	</a:t>
            </a:r>
            <a:r>
              <a:rPr lang="de-DE" sz="2400" dirty="0" smtClean="0">
                <a:solidFill>
                  <a:schemeClr val="tx1"/>
                </a:solidFill>
              </a:rPr>
              <a:t>Funktionen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Lösung</a:t>
            </a:r>
          </a:p>
          <a:p>
            <a:pPr lvl="1"/>
            <a:r>
              <a:rPr lang="de-DE" dirty="0" smtClean="0"/>
              <a:t>wie viele Zahlen zwischen 100 und 1000 enthalten die Ziffer 3?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E72-4302-4067-A7B4-5361ED9C292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51</a:t>
            </a:fld>
            <a:endParaRPr lang="de-DE"/>
          </a:p>
        </p:txBody>
      </p:sp>
      <p:pic>
        <p:nvPicPr>
          <p:cNvPr id="1028" name="Picture 4" descr="D:\94-Documents\Bilder\Screenpresso\2018-02-22_09h09_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14" y="2978862"/>
            <a:ext cx="2890479" cy="31276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94-Documents\Bilder\Screenpresso\2018-02-22_09h12_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99" y="2975192"/>
            <a:ext cx="5682211" cy="31350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	Funktionen		Ein/Ausgabe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Zur Wiederverwendung von Code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methodenname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, argument2, …)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irgendetwas tun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Aufruf mit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methodenname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62A8-04CB-49F3-B3A2-15F0F5882BD1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84" y="3827016"/>
            <a:ext cx="6754476" cy="1944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822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400" dirty="0">
                <a:solidFill>
                  <a:schemeClr val="tx1"/>
                </a:solidFill>
              </a:rPr>
              <a:t>Methoden	</a:t>
            </a:r>
            <a:r>
              <a:rPr lang="de-DE" sz="24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Funktionen</a:t>
            </a:r>
            <a:r>
              <a:rPr lang="de-DE" sz="2400" dirty="0" smtClean="0">
                <a:solidFill>
                  <a:schemeClr val="tx1"/>
                </a:solidFill>
              </a:rPr>
              <a:t>	Ein/Ausgabe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Zur Wiederverwendung von Code</a:t>
            </a:r>
          </a:p>
          <a:p>
            <a:pPr lvl="1"/>
            <a:r>
              <a:rPr lang="de-DE" dirty="0" smtClean="0"/>
              <a:t>Gibt ein Ergebnis zurück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funktionsname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, argument2, …)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irgendetwas tun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dirty="0" smtClean="0"/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ergebnis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dirty="0" smtClean="0"/>
              <a:t>Aufruf mit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funktionsname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55B7-CBEA-457D-BD5B-ACC421B4D76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80" y="3507451"/>
            <a:ext cx="5407230" cy="25377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268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Methoden</a:t>
            </a:r>
            <a:r>
              <a:rPr lang="de-DE" sz="2400" dirty="0">
                <a:solidFill>
                  <a:schemeClr val="tx1"/>
                </a:solidFill>
              </a:rPr>
              <a:t>	</a:t>
            </a:r>
            <a:r>
              <a:rPr lang="de-DE" sz="2400" dirty="0" smtClean="0">
                <a:solidFill>
                  <a:schemeClr val="tx1"/>
                </a:solidFill>
              </a:rPr>
              <a:t>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Funktionen</a:t>
            </a:r>
            <a:r>
              <a:rPr lang="de-DE" sz="2400" dirty="0" smtClean="0">
                <a:solidFill>
                  <a:schemeClr val="tx1"/>
                </a:solidFill>
              </a:rPr>
              <a:t>	Ein/Ausgabe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Aufgabe </a:t>
            </a:r>
          </a:p>
          <a:p>
            <a:pPr lvl="1"/>
            <a:r>
              <a:rPr lang="de-DE" dirty="0" smtClean="0"/>
              <a:t>Schreibe eine Funktion, die eine Liste mit beliebigen Ganzzahlen aufsteigend sortiert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1112-BDD9-4A67-BD62-58AEF83B3F31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54</a:t>
            </a:fld>
            <a:endParaRPr lang="de-DE"/>
          </a:p>
        </p:txBody>
      </p:sp>
      <p:pic>
        <p:nvPicPr>
          <p:cNvPr id="2050" name="Picture 2" descr="D:\94-Documents\Bilder\Screenpresso\2018-02-19_14h03_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1782763"/>
            <a:ext cx="7429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400" dirty="0">
                <a:solidFill>
                  <a:schemeClr val="tx1"/>
                </a:solidFill>
              </a:rPr>
              <a:t>Methoden	</a:t>
            </a:r>
            <a:r>
              <a:rPr lang="de-DE" sz="2400" dirty="0" smtClean="0">
                <a:solidFill>
                  <a:schemeClr val="tx1"/>
                </a:solidFill>
              </a:rPr>
              <a:t>	Funktionen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Ein/Ausgabe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smtClean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de-DE" dirty="0" smtClean="0"/>
              <a:t>Einfügen von Werten in eine Zeichenkette:</a:t>
            </a:r>
            <a:br>
              <a:rPr lang="de-DE" dirty="0" smtClean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Wert 1: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{}</a:t>
            </a:r>
            <a:r>
              <a:rPr lang="de-DE" dirty="0"/>
              <a:t>, Wert 2: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{}".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format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wert1, wert2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de-DE" dirty="0" smtClean="0"/>
              <a:t>Eingabe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: x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aufforderung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E4B-80DE-4C35-9D51-52DD4B79173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68" y="3918330"/>
            <a:ext cx="8064896" cy="7398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447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Verzweigungen</a:t>
            </a:r>
            <a:r>
              <a:rPr lang="de-DE" sz="2400" dirty="0" smtClean="0">
                <a:solidFill>
                  <a:schemeClr val="tx1"/>
                </a:solidFill>
              </a:rPr>
              <a:t>  	</a:t>
            </a:r>
            <a:r>
              <a:rPr lang="de-DE" sz="2400" dirty="0">
                <a:solidFill>
                  <a:schemeClr val="tx1"/>
                </a:solidFill>
              </a:rPr>
              <a:t>Methoden	</a:t>
            </a:r>
            <a:r>
              <a:rPr lang="de-DE" sz="2400" dirty="0" smtClean="0">
                <a:solidFill>
                  <a:schemeClr val="tx1"/>
                </a:solidFill>
              </a:rPr>
              <a:t>	Funktionen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Ein/Ausgabe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Dateien</a:t>
            </a:r>
          </a:p>
          <a:p>
            <a:pPr lvl="1"/>
            <a:r>
              <a:rPr lang="de-DE" dirty="0"/>
              <a:t>Datei zum Lesen öffnen: </a:t>
            </a:r>
            <a:r>
              <a:rPr lang="de-DE" dirty="0" err="1"/>
              <a:t>datei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open(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dateiname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"r")</a:t>
            </a:r>
          </a:p>
          <a:p>
            <a:pPr lvl="1"/>
            <a:r>
              <a:rPr lang="de-DE" dirty="0"/>
              <a:t>Lesen (ganze Datei): </a:t>
            </a:r>
            <a:r>
              <a:rPr lang="de-DE" dirty="0" err="1"/>
              <a:t>inhalt</a:t>
            </a:r>
            <a:r>
              <a:rPr lang="de-DE" dirty="0"/>
              <a:t> =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.read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de-DE" dirty="0"/>
              <a:t>Lesen (eine Zeile): </a:t>
            </a:r>
            <a:r>
              <a:rPr lang="de-DE" dirty="0" err="1"/>
              <a:t>zeile</a:t>
            </a:r>
            <a:r>
              <a:rPr lang="de-DE" dirty="0"/>
              <a:t> =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.readline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Datei zum Schreiben öffnen: </a:t>
            </a:r>
            <a:r>
              <a:rPr lang="de-DE" dirty="0" err="1"/>
              <a:t>datei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open(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dateiname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"w")</a:t>
            </a:r>
          </a:p>
          <a:p>
            <a:pPr lvl="1"/>
            <a:r>
              <a:rPr lang="de-DE" dirty="0"/>
              <a:t>Schreiben: </a:t>
            </a:r>
            <a:r>
              <a:rPr lang="de-DE" dirty="0" err="1"/>
              <a:t>datei.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write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de-DE" dirty="0">
              <a:solidFill>
                <a:srgbClr val="F37637"/>
              </a:solidFill>
            </a:endParaRPr>
          </a:p>
          <a:p>
            <a:pPr lvl="1"/>
            <a:r>
              <a:rPr lang="de-DE" dirty="0"/>
              <a:t>Datei schließen: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.close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1E73-7F2F-4C80-B0B3-B7B75D1A2D3F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66" y="4501483"/>
            <a:ext cx="5194433" cy="17201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897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Aufgabe 7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Schreibe ein Programm, das die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Zahlen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de-DE" dirty="0"/>
              <a:t> bis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de-DE" dirty="0"/>
              <a:t> und deren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Quadrat</a:t>
            </a:r>
            <a:r>
              <a:rPr lang="de-DE" dirty="0"/>
              <a:t> sowie deren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dritte Potenz</a:t>
            </a:r>
            <a:r>
              <a:rPr lang="de-DE" dirty="0"/>
              <a:t> ausgibt, aber nur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wenn</a:t>
            </a:r>
            <a:r>
              <a:rPr lang="de-DE" dirty="0"/>
              <a:t> das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Quadrat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größer 8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und</a:t>
            </a:r>
            <a:r>
              <a:rPr lang="de-DE" dirty="0"/>
              <a:t> die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dritte Potenz kleiner</a:t>
            </a:r>
            <a:r>
              <a:rPr lang="de-DE" dirty="0"/>
              <a:t> als eine vom Benutzer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eingegebene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Zahl</a:t>
            </a:r>
            <a:r>
              <a:rPr lang="de-DE" dirty="0"/>
              <a:t> ist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Benutzer gibt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126 </a:t>
            </a:r>
            <a:r>
              <a:rPr lang="de-DE" dirty="0" smtClean="0"/>
              <a:t>ein</a:t>
            </a:r>
          </a:p>
          <a:p>
            <a:pPr lvl="1"/>
            <a:r>
              <a:rPr lang="de-DE" dirty="0" smtClean="0"/>
              <a:t>Ausgabe: </a:t>
            </a:r>
          </a:p>
          <a:p>
            <a:pPr lvl="1"/>
            <a:r>
              <a:rPr lang="de-DE" dirty="0" smtClean="0"/>
              <a:t>Reihe: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3,4,5 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Quadrat: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9,16,25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de-DE" dirty="0"/>
              <a:t>dritte </a:t>
            </a:r>
            <a:r>
              <a:rPr lang="de-DE" dirty="0" smtClean="0"/>
              <a:t>Potenz: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27,64,125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95B-55CA-44C6-BB71-C8E504F09771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dirty="0"/>
              <a:t>Installation von Python</a:t>
            </a:r>
          </a:p>
          <a:p>
            <a:r>
              <a:rPr lang="de-DE" dirty="0"/>
              <a:t>Entwicklungsumgebung</a:t>
            </a:r>
          </a:p>
          <a:p>
            <a:r>
              <a:rPr lang="de-DE" dirty="0"/>
              <a:t>Python Grundlagen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01A-53A9-4978-82FC-4564A88CF32F}" type="datetime1">
              <a:rPr lang="de-DE" smtClean="0"/>
              <a:t>27.03.2018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3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Tupel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	Mengen 	Wörterbuch 		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Variablen</a:t>
            </a:r>
          </a:p>
          <a:p>
            <a:pPr lvl="1"/>
            <a:r>
              <a:rPr lang="de-DE" dirty="0" smtClean="0"/>
              <a:t>mit mehreren Werten, die zusammen gehören</a:t>
            </a:r>
          </a:p>
          <a:p>
            <a:pPr lvl="1"/>
            <a:r>
              <a:rPr lang="de-DE" dirty="0" smtClean="0"/>
              <a:t>können eingepackt und wieder ausgepackt werden</a:t>
            </a:r>
          </a:p>
          <a:p>
            <a:pPr lvl="1"/>
            <a:r>
              <a:rPr lang="de-DE" dirty="0" smtClean="0"/>
              <a:t>Einpacken: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tupel</a:t>
            </a:r>
            <a:r>
              <a:rPr lang="de-DE" dirty="0" smtClean="0"/>
              <a:t> =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Wert1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 Wert2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Auspacken: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Wert1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 Wert2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tupel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0691-51A9-4140-A0EE-65B13D20BDB0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40" y="4118387"/>
            <a:ext cx="5400600" cy="1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</a:t>
            </a:r>
            <a:r>
              <a:rPr lang="de-DE" sz="2400" dirty="0" smtClean="0">
                <a:solidFill>
                  <a:schemeClr val="tx1"/>
                </a:solidFill>
              </a:rPr>
              <a:t>C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Python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 smtClean="0"/>
              <a:t>Hardwarenah</a:t>
            </a:r>
          </a:p>
          <a:p>
            <a:r>
              <a:rPr lang="de-DE" dirty="0" smtClean="0"/>
              <a:t>Für tief eingestiegene Programmierer lesbar</a:t>
            </a:r>
          </a:p>
          <a:p>
            <a:r>
              <a:rPr lang="de-DE" dirty="0" smtClean="0"/>
              <a:t>Befehle (</a:t>
            </a:r>
            <a:r>
              <a:rPr lang="de-DE" dirty="0" smtClean="0">
                <a:solidFill>
                  <a:srgbClr val="0070C0"/>
                </a:solidFill>
              </a:rPr>
              <a:t>blau</a:t>
            </a:r>
            <a:r>
              <a:rPr lang="de-DE" dirty="0" smtClean="0"/>
              <a:t>) und Daten (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braun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mov</a:t>
            </a:r>
            <a:r>
              <a:rPr lang="de-DE" dirty="0" smtClean="0"/>
              <a:t>: Daten verschieben</a:t>
            </a:r>
          </a:p>
          <a:p>
            <a:pPr lvl="1"/>
            <a:r>
              <a:rPr lang="de-DE" dirty="0" smtClean="0"/>
              <a:t>r: Register</a:t>
            </a:r>
          </a:p>
          <a:p>
            <a:pPr lvl="1"/>
            <a:r>
              <a:rPr lang="de-DE" dirty="0" smtClean="0"/>
              <a:t>DWORD: Anzahl der Bits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5C87-E077-4B9A-A783-FA839FDB07B3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33" y="4045224"/>
            <a:ext cx="4660839" cy="20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Tupel </a:t>
            </a:r>
            <a:r>
              <a:rPr lang="de-DE" sz="2400" dirty="0" smtClean="0">
                <a:solidFill>
                  <a:schemeClr val="tx1"/>
                </a:solidFill>
              </a:rPr>
              <a:t>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Mengen</a:t>
            </a:r>
            <a:r>
              <a:rPr lang="de-DE" sz="2400" dirty="0" smtClean="0">
                <a:solidFill>
                  <a:schemeClr val="tx1"/>
                </a:solidFill>
              </a:rPr>
              <a:t> 	Wörterbuch 		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D0A-546F-41BC-82E8-2F02A3E91B8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60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2586608"/>
            <a:ext cx="11015458" cy="29207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931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Tupel </a:t>
            </a:r>
            <a:r>
              <a:rPr lang="de-DE" sz="24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Mengen</a:t>
            </a:r>
            <a:r>
              <a:rPr lang="de-DE" sz="2400" dirty="0" smtClean="0">
                <a:solidFill>
                  <a:schemeClr val="tx1"/>
                </a:solidFill>
              </a:rPr>
              <a:t>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Wörterbuch</a:t>
            </a:r>
            <a:r>
              <a:rPr lang="de-DE" sz="2400" dirty="0" smtClean="0">
                <a:solidFill>
                  <a:schemeClr val="tx1"/>
                </a:solidFill>
              </a:rPr>
              <a:t> 	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„</a:t>
            </a:r>
            <a:r>
              <a:rPr lang="de-DE" sz="2400" dirty="0" err="1" smtClean="0"/>
              <a:t>dictionary</a:t>
            </a:r>
            <a:r>
              <a:rPr lang="de-DE" sz="2400" dirty="0" smtClean="0"/>
              <a:t>“</a:t>
            </a:r>
          </a:p>
          <a:p>
            <a:pPr lvl="1"/>
            <a:r>
              <a:rPr lang="de-DE" dirty="0" smtClean="0"/>
              <a:t>Ein </a:t>
            </a:r>
            <a:r>
              <a:rPr lang="de-DE" dirty="0"/>
              <a:t>Wörterbuch ist eine besondere Menge, deren Einträge Namen haben. Der Name steht vor dem Doppelpunkt, der Wert hinten.</a:t>
            </a:r>
            <a:br>
              <a:rPr lang="de-DE" dirty="0"/>
            </a:br>
            <a:r>
              <a:rPr lang="de-DE" dirty="0" err="1"/>
              <a:t>deutschEnglisch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"Apfel"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/>
              <a:t> "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apple</a:t>
            </a:r>
            <a:r>
              <a:rPr lang="de-DE" dirty="0"/>
              <a:t>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"Tisch"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/>
              <a:t> "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table</a:t>
            </a:r>
            <a:r>
              <a:rPr lang="de-DE" dirty="0"/>
              <a:t>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2"/>
            <a:r>
              <a:rPr lang="de-DE" dirty="0"/>
              <a:t>Zugriff über den Namen</a:t>
            </a:r>
          </a:p>
          <a:p>
            <a:pPr lvl="2"/>
            <a:r>
              <a:rPr lang="de-DE" dirty="0"/>
              <a:t>Die Enthält-Funktion (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dirty="0"/>
              <a:t>) prüft, ob der Name enthalten ist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D8-0EF8-43C8-A803-F2A4680D245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210169"/>
            <a:ext cx="6093544" cy="20236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856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Tupel </a:t>
            </a:r>
            <a:r>
              <a:rPr lang="de-DE" sz="24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Mengen</a:t>
            </a:r>
            <a:r>
              <a:rPr lang="de-DE" sz="2400" dirty="0" smtClean="0">
                <a:solidFill>
                  <a:schemeClr val="tx1"/>
                </a:solidFill>
              </a:rPr>
              <a:t>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Wörterbuch</a:t>
            </a:r>
            <a:r>
              <a:rPr lang="de-DE" sz="2400" dirty="0" smtClean="0">
                <a:solidFill>
                  <a:schemeClr val="tx1"/>
                </a:solidFill>
              </a:rPr>
              <a:t> 	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pPr lvl="1"/>
            <a:r>
              <a:rPr lang="de-DE" sz="2400" dirty="0"/>
              <a:t>Bei Schleifen über Wörterbücher lassen sich Name und Wert abrufen</a:t>
            </a:r>
            <a:br>
              <a:rPr lang="de-DE" sz="2400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sz="2400" dirty="0">
                <a:solidFill>
                  <a:srgbClr val="F37637"/>
                </a:solidFill>
              </a:rPr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</a:t>
            </a:r>
            <a:r>
              <a:rPr lang="de-DE" sz="2400" dirty="0"/>
              <a:t>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sz="2400" dirty="0"/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.items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82FA-64B0-40BF-B50C-04C47CA9AC1D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62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91" y="2929159"/>
            <a:ext cx="7440423" cy="8346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41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Erweitertes Python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Tupel </a:t>
            </a:r>
            <a:r>
              <a:rPr lang="de-DE" sz="24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Mengen</a:t>
            </a:r>
            <a:r>
              <a:rPr lang="de-DE" sz="2400" dirty="0" smtClean="0">
                <a:solidFill>
                  <a:schemeClr val="tx1"/>
                </a:solidFill>
              </a:rPr>
              <a:t> 	Wörterbuch	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Bibliotheken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Das Rad nicht neu erfinden: wiederverwenden von fremdem Code</a:t>
            </a:r>
          </a:p>
          <a:p>
            <a:pPr lvl="1"/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bibliothekname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de-DE" dirty="0"/>
              <a:t>Zugriff: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bibliothekname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funktion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de-DE" dirty="0"/>
              <a:t>Bibliotheken müssen ggf. installiert werden (</a:t>
            </a:r>
            <a:r>
              <a:rPr lang="de-DE" dirty="0" err="1"/>
              <a:t>Lib</a:t>
            </a:r>
            <a:r>
              <a:rPr lang="de-DE" dirty="0"/>
              <a:t>-Ordner)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ABC3-5E07-44ED-B9F0-0D657265B4E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3873996"/>
            <a:ext cx="9517037" cy="17902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500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r>
              <a:rPr lang="de-DE" dirty="0"/>
              <a:t>Installation von Python</a:t>
            </a:r>
          </a:p>
          <a:p>
            <a:r>
              <a:rPr lang="de-DE" dirty="0"/>
              <a:t>Entwicklungsumgebung</a:t>
            </a:r>
          </a:p>
          <a:p>
            <a:r>
              <a:rPr lang="de-DE" dirty="0"/>
              <a:t>Python Grundlagen</a:t>
            </a:r>
          </a:p>
          <a:p>
            <a:r>
              <a:rPr lang="de-DE" dirty="0"/>
              <a:t>Erweitertes Python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ea typeface="+mj-ea"/>
              </a:rPr>
              <a:t>Ausblick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6251-D249-4153-B088-0066E4BFCF17}" type="datetime1">
              <a:rPr lang="de-DE" smtClean="0"/>
              <a:t>27.03.2018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Klassen und Objekte</a:t>
            </a:r>
          </a:p>
          <a:p>
            <a:r>
              <a:rPr lang="de-DE" dirty="0" smtClean="0"/>
              <a:t>Ausnahmen („</a:t>
            </a:r>
            <a:r>
              <a:rPr lang="de-DE" dirty="0" err="1" smtClean="0"/>
              <a:t>exceptions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Standardbibliothek</a:t>
            </a:r>
          </a:p>
          <a:p>
            <a:r>
              <a:rPr lang="de-DE" dirty="0" smtClean="0"/>
              <a:t>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C1AA-53E0-448A-B2F2-C4EF9442D4C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Python ist eine General-</a:t>
            </a:r>
            <a:r>
              <a:rPr lang="de-DE" dirty="0" err="1"/>
              <a:t>Purpose</a:t>
            </a:r>
            <a:r>
              <a:rPr lang="de-DE" dirty="0"/>
              <a:t> Hochsprache</a:t>
            </a:r>
          </a:p>
          <a:p>
            <a:r>
              <a:rPr lang="de-DE" dirty="0"/>
              <a:t>Python ist kostenlos für Raspberry und Windows</a:t>
            </a:r>
          </a:p>
          <a:p>
            <a:r>
              <a:rPr lang="de-DE" dirty="0"/>
              <a:t>Zum Programmieren verwendet man eine IDE</a:t>
            </a:r>
          </a:p>
          <a:p>
            <a:r>
              <a:rPr lang="de-DE" dirty="0"/>
              <a:t>Text: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mit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\n</a:t>
            </a:r>
            <a:r>
              <a:rPr lang="de-DE" dirty="0"/>
              <a:t> Zeilenumbruch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, auch </a:t>
            </a:r>
            <a:r>
              <a:rPr lang="de-DE" dirty="0" err="1"/>
              <a:t>zerschnippelt</a:t>
            </a:r>
            <a:endParaRPr lang="de-DE" dirty="0"/>
          </a:p>
          <a:p>
            <a:r>
              <a:rPr lang="de-DE" dirty="0"/>
              <a:t>Rechnen: variable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de-DE" dirty="0"/>
              <a:t> wert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de-DE" dirty="0"/>
              <a:t> zahl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/>
              <a:t>Anmerkung</a:t>
            </a:r>
          </a:p>
          <a:p>
            <a:r>
              <a:rPr lang="de-DE" dirty="0"/>
              <a:t>Logik: </a:t>
            </a:r>
            <a:r>
              <a:rPr lang="de-DE" dirty="0" err="1"/>
              <a:t>ergebnis</a:t>
            </a:r>
            <a:r>
              <a:rPr lang="de-DE" dirty="0"/>
              <a:t>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de-DE" dirty="0"/>
              <a:t> aussage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aussage</a:t>
            </a:r>
          </a:p>
          <a:p>
            <a:r>
              <a:rPr lang="de-DE" dirty="0"/>
              <a:t>Verzweigungen: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endParaRPr lang="de-DE" sz="2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Schleifen: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/>
              <a:t>/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de-DE" sz="2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Listen / Tupel / Sets / </a:t>
            </a:r>
            <a:r>
              <a:rPr lang="de-DE" dirty="0" err="1"/>
              <a:t>Dictionaries</a:t>
            </a:r>
            <a:r>
              <a:rPr lang="de-DE" dirty="0"/>
              <a:t>: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… </a:t>
            </a:r>
            <a:r>
              <a:rPr lang="de-DE" dirty="0">
                <a:solidFill>
                  <a:srgbClr val="F37637"/>
                </a:solidFill>
              </a:rPr>
              <a:t>:</a:t>
            </a:r>
            <a:r>
              <a:rPr lang="de-DE" dirty="0"/>
              <a:t> 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de-DE" dirty="0"/>
              <a:t>Bibliotheken</a:t>
            </a:r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5894-614A-4FA2-8964-A13B04AD0751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93CF-AB26-4C9F-AAA0-3F7550F03D02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Assembler	</a:t>
            </a:r>
            <a:r>
              <a:rPr lang="de-DE" sz="2800" dirty="0" smtClean="0">
                <a:solidFill>
                  <a:schemeClr val="tx1"/>
                </a:solidFill>
              </a:rPr>
              <a:t> 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C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 smtClean="0">
                <a:solidFill>
                  <a:schemeClr val="tx1"/>
                </a:solidFill>
              </a:rPr>
              <a:t>Python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195762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Programmiersprache von 1972</a:t>
            </a:r>
          </a:p>
          <a:p>
            <a:r>
              <a:rPr lang="de-DE" dirty="0" smtClean="0"/>
              <a:t>Gliederung in Funktionen, Variablen,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CC01-C994-4F6F-A4B1-704737F690FD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12" y="3928368"/>
            <a:ext cx="63494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 smtClean="0">
                <a:solidFill>
                  <a:schemeClr val="tx1"/>
                </a:solidFill>
              </a:rPr>
              <a:t>C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 smtClean="0"/>
              <a:t>Hochsprache</a:t>
            </a:r>
          </a:p>
          <a:p>
            <a:pPr lvl="1"/>
            <a:r>
              <a:rPr lang="de-DE" dirty="0" smtClean="0"/>
              <a:t>leicht(er) verständlich</a:t>
            </a:r>
          </a:p>
          <a:p>
            <a:pPr lvl="1"/>
            <a:r>
              <a:rPr lang="de-DE" dirty="0" smtClean="0"/>
              <a:t>nicht so nah am Prozessor orientiert</a:t>
            </a:r>
          </a:p>
          <a:p>
            <a:r>
              <a:rPr lang="de-DE" dirty="0" smtClean="0"/>
              <a:t>Kostenlos verfügbar</a:t>
            </a:r>
          </a:p>
          <a:p>
            <a:pPr lvl="1"/>
            <a:r>
              <a:rPr lang="de-DE" dirty="0" smtClean="0"/>
              <a:t>für den Raspberry PI</a:t>
            </a:r>
          </a:p>
          <a:p>
            <a:pPr lvl="1"/>
            <a:r>
              <a:rPr lang="de-DE" dirty="0" smtClean="0"/>
              <a:t>für den PC</a:t>
            </a:r>
          </a:p>
          <a:p>
            <a:pPr lvl="1"/>
            <a:r>
              <a:rPr lang="de-DE" dirty="0" smtClean="0"/>
              <a:t>online</a:t>
            </a:r>
          </a:p>
          <a:p>
            <a:r>
              <a:rPr lang="de-DE" dirty="0" smtClean="0"/>
              <a:t>Universalsprache („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kann viele verschiedene Probleme lösen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83D9-D1FB-4795-8ED9-565B4526F86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sz="2400" dirty="0">
                <a:solidFill>
                  <a:schemeClr val="tx1"/>
                </a:solidFill>
              </a:rPr>
              <a:t>Maschinensprache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400" dirty="0">
                <a:solidFill>
                  <a:schemeClr val="tx1"/>
                </a:solidFill>
              </a:rPr>
              <a:t>Assembler</a:t>
            </a:r>
            <a:r>
              <a:rPr lang="de-DE" sz="2800" dirty="0" smtClean="0">
                <a:solidFill>
                  <a:schemeClr val="tx1"/>
                </a:solidFill>
              </a:rPr>
              <a:t> 		</a:t>
            </a:r>
            <a:r>
              <a:rPr lang="de-DE" sz="2400" dirty="0" smtClean="0">
                <a:solidFill>
                  <a:schemeClr val="tx1"/>
                </a:solidFill>
              </a:rPr>
              <a:t>C </a:t>
            </a:r>
            <a:r>
              <a:rPr lang="de-DE" sz="2800" dirty="0" smtClean="0">
                <a:solidFill>
                  <a:schemeClr val="tx1"/>
                </a:solidFill>
              </a:rPr>
              <a:t>	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Bibliotheken verfügbar</a:t>
            </a:r>
          </a:p>
          <a:p>
            <a:pPr lvl="1"/>
            <a:r>
              <a:rPr lang="de-DE" dirty="0" smtClean="0"/>
              <a:t>man muss das Rad nicht neu erfinden</a:t>
            </a:r>
          </a:p>
          <a:p>
            <a:pPr lvl="1"/>
            <a:r>
              <a:rPr lang="de-DE" dirty="0" smtClean="0"/>
              <a:t>man kommt schneller zum Ergebnis</a:t>
            </a:r>
          </a:p>
          <a:p>
            <a:r>
              <a:rPr lang="de-DE" dirty="0" smtClean="0"/>
              <a:t>Unterstützt zwei grundlegende Paradigmen (</a:t>
            </a:r>
            <a:r>
              <a:rPr lang="de-DE" dirty="0"/>
              <a:t>D</a:t>
            </a:r>
            <a:r>
              <a:rPr lang="de-DE" dirty="0" smtClean="0"/>
              <a:t>enkweisen)</a:t>
            </a:r>
          </a:p>
          <a:p>
            <a:pPr lvl="1"/>
            <a:r>
              <a:rPr lang="de-DE" dirty="0" smtClean="0"/>
              <a:t>objektorientiert („alles ist ein Ding“, z.B. ein Bild)</a:t>
            </a:r>
          </a:p>
          <a:p>
            <a:pPr lvl="1"/>
            <a:r>
              <a:rPr lang="de-DE" dirty="0" smtClean="0"/>
              <a:t>prozedural („alles ist ein Algorithmus“, z.B. eine Funktion)</a:t>
            </a:r>
          </a:p>
          <a:p>
            <a:r>
              <a:rPr lang="de-DE" dirty="0" smtClean="0"/>
              <a:t>interpretierte Programmiersprache</a:t>
            </a:r>
          </a:p>
          <a:p>
            <a:pPr lvl="1"/>
            <a:r>
              <a:rPr lang="de-DE" dirty="0" smtClean="0"/>
              <a:t>Gegensatz zu </a:t>
            </a:r>
            <a:r>
              <a:rPr lang="de-DE" dirty="0" err="1" smtClean="0"/>
              <a:t>compilierten</a:t>
            </a:r>
            <a:r>
              <a:rPr lang="de-DE" dirty="0" smtClean="0"/>
              <a:t> Sprachen</a:t>
            </a:r>
          </a:p>
          <a:p>
            <a:pPr lvl="1"/>
            <a:r>
              <a:rPr lang="de-DE" dirty="0" smtClean="0"/>
              <a:t>langsam(er)</a:t>
            </a:r>
          </a:p>
          <a:p>
            <a:pPr lvl="1"/>
            <a:r>
              <a:rPr lang="de-DE" dirty="0" smtClean="0"/>
              <a:t>plattformunabhängig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20BC-C8FF-45AD-B49D-D36E11B2353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L Presentation 16x9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1778</Words>
  <Application>Microsoft Office PowerPoint</Application>
  <PresentationFormat>Breitbild</PresentationFormat>
  <Paragraphs>626</Paragraphs>
  <Slides>67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67</vt:i4>
      </vt:variant>
    </vt:vector>
  </HeadingPairs>
  <TitlesOfParts>
    <vt:vector size="72" baseType="lpstr">
      <vt:lpstr>Arial</vt:lpstr>
      <vt:lpstr>Calibri</vt:lpstr>
      <vt:lpstr>Wingdings</vt:lpstr>
      <vt:lpstr>CTL Presentation 16x9</vt:lpstr>
      <vt:lpstr>Inhalt</vt:lpstr>
      <vt:lpstr>Python Einführung</vt:lpstr>
      <vt:lpstr>Agenda</vt:lpstr>
      <vt:lpstr>Agenda</vt:lpstr>
      <vt:lpstr>Programmiersprachen Maschinensprache   Assembler   C   Python</vt:lpstr>
      <vt:lpstr>Programmiersprachen Maschinensprache  Assembler   C   Python</vt:lpstr>
      <vt:lpstr>Programmiersprachen Maschinensprache   Assembler  C   Python</vt:lpstr>
      <vt:lpstr>Programmiersprachen Maschinensprache   Assembler   C   Python</vt:lpstr>
      <vt:lpstr>Programmiersprachen Maschinensprache   Assembler   C   Python</vt:lpstr>
      <vt:lpstr>Programmiersprachen Maschinensprache   Assembler   C   Python</vt:lpstr>
      <vt:lpstr>Programmiersprachen Maschinensprache   Assembler   C   Python</vt:lpstr>
      <vt:lpstr>Agenda</vt:lpstr>
      <vt:lpstr>Installation Raspberry PI    Windows  </vt:lpstr>
      <vt:lpstr>Installation Raspberry PI   Windows  </vt:lpstr>
      <vt:lpstr>Installation Raspberry PI    Windows  </vt:lpstr>
      <vt:lpstr>Installation Raspberry PI    Windows  </vt:lpstr>
      <vt:lpstr>Agenda</vt:lpstr>
      <vt:lpstr>Entwicklungsumgebung  IDE   </vt:lpstr>
      <vt:lpstr>Entwicklungsumgebung  Und los geht‘s   </vt:lpstr>
      <vt:lpstr>Entwicklungsumgebung  Und los geht‘s   </vt:lpstr>
      <vt:lpstr>Entwicklungsumgebung  Und los geht‘s - online  </vt:lpstr>
      <vt:lpstr>Entwicklungsumgebung  Und los geht‘s - online  </vt:lpstr>
      <vt:lpstr>Entwicklungsumgebung  Und los geht‘s - online  </vt:lpstr>
      <vt:lpstr>Agenda</vt:lpstr>
      <vt:lpstr>Python Grundlagen     </vt:lpstr>
      <vt:lpstr>Python Grundlagen     </vt:lpstr>
      <vt:lpstr>Python Grundlagen Kommentare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Kommentare  Rechnen Text  Listen  Wahrheitswerte  </vt:lpstr>
      <vt:lpstr>Python Grundlagen Rechnen Text Listen Wahrheitswerte Wiederholungen  </vt:lpstr>
      <vt:lpstr>Python Grundlagen Rechnen Text Listen Wahrheitswerte Wiederholungen  </vt:lpstr>
      <vt:lpstr>Python Grundlagen Rechnen Text Listen Wahrheitswerte Wiederholungen  </vt:lpstr>
      <vt:lpstr>Python Grundlagen Rechnen Text Listen Wahrheitswerte Wiederholungen  </vt:lpstr>
      <vt:lpstr>Python Grundlagen Rechnen Text Listen Wahrheitswerte Wiederholungen  </vt:lpstr>
      <vt:lpstr>Python Grundlagen Text Listen    Wahrheitswerte Wiederholungen  Verzweigungen </vt:lpstr>
      <vt:lpstr>Python Grundlagen Text Listen    Wahrheitswerte Wiederholungen  Verzweigungen </vt:lpstr>
      <vt:lpstr>Python Grundlagen Text Listen    Wahrheitswerte Wiederholungen  Verzweigungen </vt:lpstr>
      <vt:lpstr>Python Grundlagen Listen    Wahrheitswerte Wiederholungen Verzweigungen  Methoden </vt:lpstr>
      <vt:lpstr>Python Grundlagen Listen    Wahrheitswerte Wiederholungen Verzweigungen  Methoden </vt:lpstr>
      <vt:lpstr>Python Grundlagen Wiederholungen Verzweigungen   Methoden  Funktionen</vt:lpstr>
      <vt:lpstr>Python Grundlagen Wiederholungen Verzweigungen   Methoden Funktionen </vt:lpstr>
      <vt:lpstr>Python Grundlagen Wiederholungen Verzweigungen   Methoden Funktionen </vt:lpstr>
      <vt:lpstr>Python Grundlagen Verzweigungen   Methoden  Funktionen  Ein/Ausgabe</vt:lpstr>
      <vt:lpstr>Python Grundlagen Verzweigungen   Methoden  Funktionen Ein/Ausgabe</vt:lpstr>
      <vt:lpstr>Python Grundlagen Verzweigungen   Methoden  Funktionen Ein/Ausgabe</vt:lpstr>
      <vt:lpstr>Python Grundlagen Verzweigungen   Methoden  Funktionen  Ein/Ausgabe</vt:lpstr>
      <vt:lpstr>Python Grundlagen Verzweigungen   Methoden  Funktionen  Ein/Ausgabe</vt:lpstr>
      <vt:lpstr>Python Grundlagen Aufgabe 7</vt:lpstr>
      <vt:lpstr>Agenda</vt:lpstr>
      <vt:lpstr>Erweitertes Python Tupel  Mengen  Wörterbuch   Bibliotheken</vt:lpstr>
      <vt:lpstr>Erweitertes Python Tupel   Mengen  Wörterbuch   Bibliotheken</vt:lpstr>
      <vt:lpstr>Erweitertes Python Tupel   Mengen  Wörterbuch  Bibliotheken</vt:lpstr>
      <vt:lpstr>Erweitertes Python Tupel   Mengen  Wörterbuch  Bibliotheken</vt:lpstr>
      <vt:lpstr>Erweitertes Python Tupel   Mengen  Wörterbuch   Bibliotheken</vt:lpstr>
      <vt:lpstr>Agenda</vt:lpstr>
      <vt:lpstr>Ausblick </vt:lpstr>
      <vt:lpstr>Zusammenfassung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Einführung</dc:title>
  <dc:creator>Jonas Huber</dc:creator>
  <cp:lastModifiedBy>Thomas Weller</cp:lastModifiedBy>
  <cp:revision>113</cp:revision>
  <dcterms:created xsi:type="dcterms:W3CDTF">2018-02-09T13:28:41Z</dcterms:created>
  <dcterms:modified xsi:type="dcterms:W3CDTF">2018-03-27T14:40:32Z</dcterms:modified>
</cp:coreProperties>
</file>