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62"/>
  </p:notesMasterIdLst>
  <p:handoutMasterIdLst>
    <p:handoutMasterId r:id="rId63"/>
  </p:handout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6" r:id="rId20"/>
    <p:sldId id="283" r:id="rId21"/>
    <p:sldId id="284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2" r:id="rId45"/>
    <p:sldId id="311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1" r:id="rId54"/>
    <p:sldId id="322" r:id="rId55"/>
    <p:sldId id="323" r:id="rId56"/>
    <p:sldId id="324" r:id="rId57"/>
    <p:sldId id="325" r:id="rId58"/>
    <p:sldId id="329" r:id="rId59"/>
    <p:sldId id="258" r:id="rId60"/>
    <p:sldId id="259" r:id="rId6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</p14:sldIdLst>
        </p14:section>
        <p14:section name="Inhalt" id="{EB7416D2-FE43-421A-A82D-DCCB9519097D}">
          <p14:sldIdLst>
            <p14:sldId id="257"/>
          </p14:sldIdLst>
        </p14:section>
        <p14:section name="Programmiersprachen" id="{15960D50-FD04-41FC-A7F9-26B77E0374F6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Installation" id="{CF97CE98-40BE-4915-86BF-242E02B61375}">
          <p14:sldIdLst>
            <p14:sldId id="270"/>
            <p14:sldId id="271"/>
            <p14:sldId id="272"/>
          </p14:sldIdLst>
        </p14:section>
        <p14:section name="Entwicklungsumgebung" id="{D4BF466C-C985-4894-8589-5F0400CE0B39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Python Grundlagen" id="{AED83DAA-5490-4554-B878-E45CED94F54B}">
          <p14:sldIdLst>
            <p14:sldId id="286"/>
            <p14:sldId id="283"/>
            <p14:sldId id="284"/>
          </p14:sldIdLst>
        </p14:section>
        <p14:section name="Grundlagen - Rechnen" id="{ED14C248-1581-4348-9BDA-6B9C5EE6D3F9}">
          <p14:sldIdLst>
            <p14:sldId id="287"/>
            <p14:sldId id="288"/>
            <p14:sldId id="289"/>
            <p14:sldId id="290"/>
            <p14:sldId id="291"/>
          </p14:sldIdLst>
        </p14:section>
        <p14:section name="Grundlagen - Text" id="{EA4BC0F2-9886-414C-9CB3-8CA3F5906E3D}">
          <p14:sldIdLst>
            <p14:sldId id="292"/>
            <p14:sldId id="293"/>
            <p14:sldId id="294"/>
            <p14:sldId id="295"/>
            <p14:sldId id="296"/>
            <p14:sldId id="297"/>
            <p14:sldId id="299"/>
          </p14:sldIdLst>
        </p14:section>
        <p14:section name="Grundlagen - Listen" id="{C626014E-9472-4209-B111-69799F5F98BC}">
          <p14:sldIdLst>
            <p14:sldId id="300"/>
            <p14:sldId id="301"/>
            <p14:sldId id="302"/>
            <p14:sldId id="303"/>
            <p14:sldId id="304"/>
          </p14:sldIdLst>
        </p14:section>
        <p14:section name="Grundlagen - Wahrheitswerte" id="{20F58E2D-CF28-44F8-9F9F-4FFFCE42A86B}">
          <p14:sldIdLst>
            <p14:sldId id="305"/>
            <p14:sldId id="306"/>
            <p14:sldId id="307"/>
          </p14:sldIdLst>
        </p14:section>
        <p14:section name="Grundlagen - Wiederholungen" id="{EB8F4B4D-6EF8-4AB9-8835-A0407B04FDDF}">
          <p14:sldIdLst>
            <p14:sldId id="308"/>
            <p14:sldId id="309"/>
          </p14:sldIdLst>
        </p14:section>
        <p14:section name="Grundlagen - Verzweigungen" id="{8D4CC904-321A-4B51-9ABB-98DCCC893AF7}">
          <p14:sldIdLst>
            <p14:sldId id="312"/>
            <p14:sldId id="311"/>
            <p14:sldId id="313"/>
          </p14:sldIdLst>
        </p14:section>
        <p14:section name="Grundlagen - Methoden und Funktionen" id="{9D36DCC0-2E82-4C3C-8E58-876F75999F14}">
          <p14:sldIdLst>
            <p14:sldId id="314"/>
            <p14:sldId id="315"/>
            <p14:sldId id="316"/>
          </p14:sldIdLst>
        </p14:section>
        <p14:section name="Grundlagen - Ein- und Ausgabe" id="{DF75EE8E-49C2-4377-8749-2A950B034E19}">
          <p14:sldIdLst>
            <p14:sldId id="317"/>
            <p14:sldId id="318"/>
            <p14:sldId id="319"/>
          </p14:sldIdLst>
        </p14:section>
        <p14:section name="Erweitertes Python" id="{08C64A18-5FC5-44EC-AC9B-9ED83163F846}">
          <p14:sldIdLst>
            <p14:sldId id="321"/>
            <p14:sldId id="322"/>
            <p14:sldId id="323"/>
            <p14:sldId id="324"/>
            <p14:sldId id="325"/>
          </p14:sldIdLst>
        </p14:section>
        <p14:section name="Ausblick" id="{8CA76137-F7B5-49B0-B07B-6E034B534C2F}">
          <p14:sldIdLst>
            <p14:sldId id="329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4479" autoAdjust="0"/>
  </p:normalViewPr>
  <p:slideViewPr>
    <p:cSldViewPr snapToGrid="0">
      <p:cViewPr varScale="1">
        <p:scale>
          <a:sx n="94" d="100"/>
          <a:sy n="94" d="100"/>
        </p:scale>
        <p:origin x="10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27.03.2018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27.03.2018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Bild: https://en.wikipedia.org/wiki/Monty_Python</a:t>
            </a:r>
          </a:p>
          <a:p>
            <a:r>
              <a:rPr lang="de-DE" dirty="0" smtClean="0"/>
              <a:t>Bild:</a:t>
            </a:r>
            <a:r>
              <a:rPr lang="de-DE" baseline="0" dirty="0" smtClean="0"/>
              <a:t> https://en.wikipedia.org/wiki/Python_(genus)#/media/File:Spider_Morph_Ball_Python.png, CC-BY-SA 3.0 </a:t>
            </a:r>
            <a:r>
              <a:rPr lang="de-DE" baseline="0" dirty="0" err="1" smtClean="0"/>
              <a:t>WingedWolfPsion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004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Wahrheiten können miteinander verknüpft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IDE vereint</a:t>
            </a:r>
            <a:r>
              <a:rPr lang="de-DE" baseline="0" dirty="0" smtClean="0"/>
              <a:t> mehrere Programme, die ansonsten einzeln vorliegen, zu einem großen Programm, das alle Aufgaben eines Entwicklers unterstützt.</a:t>
            </a:r>
          </a:p>
          <a:p>
            <a:r>
              <a:rPr lang="de-DE" baseline="0" dirty="0" smtClean="0"/>
              <a:t>Sie hilft beim Schreiben, weil es bekannte Befehle farblich hervorhebt.</a:t>
            </a:r>
          </a:p>
          <a:p>
            <a:r>
              <a:rPr lang="de-DE" baseline="0" dirty="0" smtClean="0"/>
              <a:t>Sie hilft während des Tippens, weil es mögliche Befehle ergänzt und aus einer Liste auswählbar macht.</a:t>
            </a:r>
          </a:p>
          <a:p>
            <a:r>
              <a:rPr lang="de-DE" baseline="0" dirty="0" smtClean="0"/>
              <a:t>Die IDE kann Programme direkt starten, diese auch Schritt für Schritt ausführen und man kann den Inhalt von Variablen ansehen („Debugger“)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392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</a:t>
            </a:r>
            <a:r>
              <a:rPr lang="de-DE" baseline="0" dirty="0" smtClean="0"/>
              <a:t> Namensgebung der Variablen in einem Programm kann wesentlich zu dessen Verständnis beitragen.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IDLE ist die Abkürzung für Integrated Development </a:t>
            </a:r>
            <a:r>
              <a:rPr lang="de-DE" dirty="0" err="1" smtClean="0"/>
              <a:t>and</a:t>
            </a:r>
            <a:r>
              <a:rPr lang="de-DE" dirty="0" smtClean="0"/>
              <a:t> Learning Environment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507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smtClean="0"/>
              <a:t>Bei Schleifen über Wörterbücher lassen sich Name und Wert abrufen.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Das Rad nicht neu erfinden: wiederverwenden von fremdem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</a:t>
            </a:r>
            <a:r>
              <a:rPr lang="de-DE" baseline="0" dirty="0" smtClean="0"/>
              <a:t> den Grundlagen zählt ziemlich viel. Es handelt sich im Prinzip um die Grundbegriffe jeder Programmiersprache.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82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UTF-8 Encoding: gilt bei Python 3. Bei</a:t>
            </a:r>
            <a:r>
              <a:rPr lang="de-DE" baseline="0" dirty="0" smtClean="0"/>
              <a:t> Python 2 musste dies noch extra angegeben werden.</a:t>
            </a:r>
          </a:p>
          <a:p>
            <a:r>
              <a:rPr lang="de-DE" baseline="0" dirty="0" smtClean="0"/>
              <a:t>Bei anderen Programmiersprachen gibt es auch die Empfehlung, dass nur eine Anweisung pro Zeile stehen soll. Dem Compiler ist es letztlich jedoch egal.</a:t>
            </a:r>
          </a:p>
          <a:p>
            <a:r>
              <a:rPr lang="de-DE" baseline="0" dirty="0" smtClean="0"/>
              <a:t>Ebenso verhält es sich mit der Einrückung: eine korrekte Einrückung macht das Programm lesbarer.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27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Kommentare sind z.B. für Beschreibungen und Erklärungen nützlich, damit man auch nach einiger Zeit noch versteht, was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 Programm tut oder tun sollte. Ein Kommentar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auch hinter einer Anweisung 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565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 dem Gleichheitszeichen steht</a:t>
            </a:r>
            <a:r>
              <a:rPr lang="de-DE" baseline="0" dirty="0" smtClean="0"/>
              <a:t> bei Python der Name der Variablen, wie in Mathematik auch.</a:t>
            </a:r>
          </a:p>
          <a:p>
            <a:r>
              <a:rPr lang="de-DE" baseline="0" dirty="0" smtClean="0"/>
              <a:t>Die Zuweisung eines Werts erfolgt mit dem Gleichheitszeichen.</a:t>
            </a:r>
          </a:p>
          <a:p>
            <a:r>
              <a:rPr lang="de-DE" baseline="0" dirty="0" smtClean="0"/>
              <a:t>Mathematische Grundrechenarten funktionieren wie in der Mathematik auch, mit den gleichen Regeln.</a:t>
            </a:r>
          </a:p>
          <a:p>
            <a:r>
              <a:rPr lang="de-DE" baseline="0" dirty="0" smtClean="0"/>
              <a:t>Im Gegensatz zu anderen Programmiersprachen führt Python automatisch eine Typkonvertierung durch.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83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36² = 1296</a:t>
            </a:r>
          </a:p>
          <a:p>
            <a:r>
              <a:rPr lang="de-DE" dirty="0" smtClean="0"/>
              <a:t>mittlere beiden Stellen: 29</a:t>
            </a:r>
          </a:p>
          <a:p>
            <a:r>
              <a:rPr lang="de-DE" dirty="0" smtClean="0"/>
              <a:t>Lösung: 29² = 841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9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FF5D-C1A5-48C8-8545-07B501EE72D4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0ABC-76E8-4FF4-86A8-DEC3D511F3B2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A6A-184D-40F7-A482-E244A841FFB7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3471-921C-4F2B-95F2-45CF9F80E55E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8D00-4265-43DF-9C4A-DE9BEC1EA000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20D5-ABA5-4FD3-B0E4-58D845B14A52}" type="datetime1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E2EF-8B70-47BE-8C03-E08F3A67F2E6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5CE-5888-4C05-BE25-1B858D440F1B}" type="datetime1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6A88-870F-42E1-80C8-044E8549C5CE}" type="datetime1">
              <a:rPr lang="de-DE" smtClean="0"/>
              <a:t>27.03.2018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3"/>
          </p:nvPr>
        </p:nvSpPr>
        <p:spPr>
          <a:xfrm>
            <a:off x="838200" y="2008262"/>
            <a:ext cx="9647490" cy="413695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8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4B-3359-4535-8239-A69CF3DCEA4F}" type="datetime1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6458-0D16-4690-8BEF-D69D90335FE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031EB9-BFFC-4756-816A-B229AB007552}" type="datetime1">
              <a:rPr lang="de-DE" smtClean="0"/>
              <a:t>27.03.2018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31349"/>
            <a:ext cx="10515600" cy="424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2F6A88-870F-42E1-80C8-044E8549C5CE}" type="datetime1">
              <a:rPr lang="de-DE" smtClean="0"/>
              <a:t>27.03.2018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7" r:id="rId6"/>
    <p:sldLayoutId id="2147483666" r:id="rId7"/>
    <p:sldLayoutId id="2147483662" r:id="rId8"/>
    <p:sldLayoutId id="2147483663" r:id="rId9"/>
    <p:sldLayoutId id="214748366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Python Einführung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B4A9-3129-4D94-9276-6EFCF725FEB5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Installation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Windows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Offizieller Download</a:t>
            </a:r>
          </a:p>
          <a:p>
            <a:pPr lvl="1"/>
            <a:r>
              <a:rPr lang="de-DE" dirty="0"/>
              <a:t>https://www.python.org/downloads</a:t>
            </a:r>
            <a:r>
              <a:rPr lang="de-DE" dirty="0" smtClean="0"/>
              <a:t>/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BBDF-07DD-4D85-AA35-D770B117BEF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  <p:pic>
        <p:nvPicPr>
          <p:cNvPr id="4098" name="Picture 2" descr="D:\94-Documents\Bilder\Screenpresso\2018-02-09_15h47_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36959"/>
            <a:ext cx="5983288" cy="316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6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Installation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Windows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Download mit großer Anzahl an Bibliotheken</a:t>
            </a:r>
          </a:p>
          <a:p>
            <a:pPr lvl="1"/>
            <a:r>
              <a:rPr lang="de-DE" dirty="0"/>
              <a:t>https://www.continuum.io/downloads#windows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4186-FFAA-4919-B83F-24FAACFCEBBE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  <p:pic>
        <p:nvPicPr>
          <p:cNvPr id="5122" name="Picture 2" descr="D:\94-Documents\Bilder\Screenpresso\2018-02-09_15h48_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03711"/>
            <a:ext cx="8339138" cy="2910373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Entwicklungsumgebung</a:t>
            </a:r>
            <a:br>
              <a:rPr lang="de-DE" dirty="0" smtClean="0"/>
            </a:br>
            <a:r>
              <a:rPr lang="de-DE" dirty="0" smtClean="0"/>
              <a:t>allgemein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Programmieren - aber wie?</a:t>
            </a:r>
          </a:p>
          <a:p>
            <a:r>
              <a:rPr lang="de-DE" sz="2400" dirty="0" smtClean="0"/>
              <a:t>Benötigte </a:t>
            </a:r>
            <a:r>
              <a:rPr lang="de-DE" sz="2400" dirty="0" smtClean="0"/>
              <a:t>Programme</a:t>
            </a:r>
          </a:p>
          <a:p>
            <a:pPr lvl="1"/>
            <a:r>
              <a:rPr lang="de-DE" sz="2000" dirty="0" smtClean="0"/>
              <a:t>Schreiben</a:t>
            </a:r>
            <a:r>
              <a:rPr lang="de-DE" sz="2000" dirty="0" smtClean="0"/>
              <a:t>: Editor („Notepad“)</a:t>
            </a:r>
          </a:p>
          <a:p>
            <a:pPr lvl="2"/>
            <a:r>
              <a:rPr lang="de-DE" sz="1800" dirty="0" smtClean="0"/>
              <a:t>Farbliche Hervorhebung?</a:t>
            </a:r>
          </a:p>
          <a:p>
            <a:pPr lvl="2"/>
            <a:r>
              <a:rPr lang="de-DE" sz="1800" dirty="0" smtClean="0"/>
              <a:t>Liste </a:t>
            </a:r>
            <a:r>
              <a:rPr lang="de-DE" sz="1800" dirty="0" smtClean="0"/>
              <a:t>von möglichen Befehlen?</a:t>
            </a:r>
          </a:p>
          <a:p>
            <a:pPr lvl="1"/>
            <a:r>
              <a:rPr lang="de-DE" sz="2000" dirty="0" smtClean="0"/>
              <a:t>Übersetzen</a:t>
            </a:r>
            <a:r>
              <a:rPr lang="de-DE" sz="2000" dirty="0" smtClean="0"/>
              <a:t>: Compiler / Interpreter</a:t>
            </a:r>
          </a:p>
          <a:p>
            <a:pPr lvl="2"/>
            <a:r>
              <a:rPr lang="de-DE" sz="1800" dirty="0" smtClean="0"/>
              <a:t>Fehler finden</a:t>
            </a:r>
            <a:r>
              <a:rPr lang="de-DE" sz="1800" dirty="0" smtClean="0"/>
              <a:t>?</a:t>
            </a:r>
          </a:p>
          <a:p>
            <a:pPr lvl="1"/>
            <a:r>
              <a:rPr lang="de-DE" sz="2200" dirty="0" smtClean="0"/>
              <a:t>Ausführen</a:t>
            </a:r>
          </a:p>
          <a:p>
            <a:pPr lvl="2"/>
            <a:r>
              <a:rPr lang="de-DE" sz="1800" dirty="0" smtClean="0"/>
              <a:t>Schrittweise Ausführung?</a:t>
            </a:r>
          </a:p>
          <a:p>
            <a:pPr lvl="2"/>
            <a:r>
              <a:rPr lang="de-DE" sz="1800" dirty="0" smtClean="0"/>
              <a:t>Variablen ansehen?</a:t>
            </a:r>
          </a:p>
          <a:p>
            <a:r>
              <a:rPr lang="de-DE" sz="2600" dirty="0" smtClean="0"/>
              <a:t>Lösung: IDE = Integrated Development Environment</a:t>
            </a:r>
            <a:endParaRPr lang="de-DE" sz="2600" dirty="0" smtClean="0"/>
          </a:p>
          <a:p>
            <a:pPr lvl="2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8713-7584-40CF-B812-011DDBE4027E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5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Entwicklungsumgebung</a:t>
            </a:r>
            <a:br>
              <a:rPr lang="de-DE" dirty="0" smtClean="0"/>
            </a:b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Bereits </a:t>
            </a:r>
            <a:r>
              <a:rPr lang="de-DE" dirty="0" smtClean="0"/>
              <a:t>installiert: </a:t>
            </a:r>
            <a:r>
              <a:rPr lang="de-DE" dirty="0" smtClean="0"/>
              <a:t>IDLE</a:t>
            </a:r>
          </a:p>
          <a:p>
            <a:pPr lvl="1"/>
            <a:r>
              <a:rPr lang="de-DE" dirty="0" smtClean="0"/>
              <a:t>wenig zusätzliche Funktionalität</a:t>
            </a:r>
          </a:p>
          <a:p>
            <a:pPr lvl="1"/>
            <a:r>
              <a:rPr lang="de-DE" dirty="0" smtClean="0"/>
              <a:t>viele Fenster</a:t>
            </a:r>
            <a:endParaRPr lang="de-DE" dirty="0" smtClean="0"/>
          </a:p>
          <a:p>
            <a:r>
              <a:rPr lang="de-DE" dirty="0" smtClean="0"/>
              <a:t>Besser</a:t>
            </a:r>
            <a:r>
              <a:rPr lang="de-DE" dirty="0" smtClean="0"/>
              <a:t>: </a:t>
            </a:r>
            <a:r>
              <a:rPr lang="de-DE" dirty="0" err="1" smtClean="0"/>
              <a:t>PyCharm</a:t>
            </a:r>
            <a:endParaRPr lang="de-DE" dirty="0" smtClean="0"/>
          </a:p>
          <a:p>
            <a:pPr lvl="1"/>
            <a:r>
              <a:rPr lang="de-DE" dirty="0" smtClean="0"/>
              <a:t>Kostenlos verfügbar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EC17-1A47-412F-8CE6-B549CABBD4A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5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Entwicklungsumgebung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Windows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6073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PyCharm</a:t>
            </a:r>
            <a:endParaRPr lang="de-DE" dirty="0" smtClean="0"/>
          </a:p>
          <a:p>
            <a:r>
              <a:rPr lang="de-DE" dirty="0"/>
              <a:t>https://www.jetbrains.com/pycharm/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85D8-2AAB-493B-BF38-280230E506B2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  <p:pic>
        <p:nvPicPr>
          <p:cNvPr id="7" name="Picture 3" descr="D:\94-Documents\Bilder\Screenpresso\2018-02-09_16h12_4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40" r="46453" b="65541"/>
          <a:stretch/>
        </p:blipFill>
        <p:spPr bwMode="auto">
          <a:xfrm>
            <a:off x="838200" y="3276600"/>
            <a:ext cx="7369208" cy="265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8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Entwicklungsumgebung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Online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6073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IDEone</a:t>
            </a:r>
            <a:endParaRPr lang="de-DE" dirty="0" smtClean="0"/>
          </a:p>
          <a:p>
            <a:r>
              <a:rPr lang="de-DE" dirty="0"/>
              <a:t>https://ideone.com</a:t>
            </a:r>
            <a:r>
              <a:rPr lang="de-DE" dirty="0" smtClean="0"/>
              <a:t>/</a:t>
            </a:r>
          </a:p>
          <a:p>
            <a:r>
              <a:rPr lang="de-DE" dirty="0" smtClean="0"/>
              <a:t>Sprache auf Python</a:t>
            </a:r>
            <a:br>
              <a:rPr lang="de-DE" dirty="0" smtClean="0"/>
            </a:br>
            <a:r>
              <a:rPr lang="de-DE" dirty="0" smtClean="0"/>
              <a:t>umstellen</a:t>
            </a:r>
          </a:p>
          <a:p>
            <a:r>
              <a:rPr lang="de-DE" dirty="0" smtClean="0"/>
              <a:t>ohne </a:t>
            </a:r>
            <a:r>
              <a:rPr lang="de-DE" dirty="0" smtClean="0"/>
              <a:t>Debugger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A383-2A7D-442F-A80A-F698B5F779ED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32" y="1897006"/>
            <a:ext cx="5991668" cy="424378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1529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Entwicklungsumgebung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Online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029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Tutor</a:t>
            </a:r>
          </a:p>
          <a:p>
            <a:r>
              <a:rPr lang="de-DE" dirty="0"/>
              <a:t>http://</a:t>
            </a:r>
            <a:r>
              <a:rPr lang="de-DE" dirty="0" smtClean="0"/>
              <a:t>www.pythontutor.com/visualize.html#mode=edit</a:t>
            </a:r>
          </a:p>
          <a:p>
            <a:r>
              <a:rPr lang="de-DE" dirty="0" smtClean="0"/>
              <a:t>Mit Debugger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7A22-FB29-4A9E-B830-EB8CE7EF8B44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9376"/>
            <a:ext cx="6887536" cy="2353003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9002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Entwicklungsumgebung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Online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76073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Blockly</a:t>
            </a:r>
            <a:endParaRPr lang="de-DE" dirty="0" smtClean="0"/>
          </a:p>
          <a:p>
            <a:r>
              <a:rPr lang="de-DE" dirty="0"/>
              <a:t>https://developers.google.com/blockly</a:t>
            </a:r>
            <a:r>
              <a:rPr lang="de-DE" dirty="0" smtClean="0"/>
              <a:t>/</a:t>
            </a:r>
          </a:p>
          <a:p>
            <a:r>
              <a:rPr lang="de-DE" dirty="0" smtClean="0"/>
              <a:t>Baustein-Prinzip, kann Python anzeigen</a:t>
            </a:r>
          </a:p>
          <a:p>
            <a:pPr lvl="1"/>
            <a:endParaRPr lang="de-DE" dirty="0"/>
          </a:p>
          <a:p>
            <a:pPr lvl="1"/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8F50-D413-4C42-B728-AB71DB385A94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1513"/>
            <a:ext cx="6336704" cy="2405416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9002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Grundlagen</a:t>
            </a:r>
            <a:br>
              <a:rPr lang="de-DE" dirty="0" smtClean="0"/>
            </a:b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	</a:t>
            </a:r>
            <a:r>
              <a:rPr lang="de-DE" sz="2800" dirty="0" smtClean="0">
                <a:solidFill>
                  <a:schemeClr val="tx1"/>
                </a:solidFill>
              </a:rPr>
              <a:t>	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Kommentare</a:t>
            </a:r>
          </a:p>
          <a:p>
            <a:r>
              <a:rPr lang="de-DE" dirty="0" smtClean="0"/>
              <a:t>Rechnen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Listen</a:t>
            </a:r>
          </a:p>
          <a:p>
            <a:r>
              <a:rPr lang="de-DE" dirty="0" smtClean="0"/>
              <a:t>Wahrheitswerte</a:t>
            </a:r>
          </a:p>
          <a:p>
            <a:r>
              <a:rPr lang="de-DE" dirty="0" smtClean="0"/>
              <a:t>Wiederholungen</a:t>
            </a:r>
          </a:p>
          <a:p>
            <a:r>
              <a:rPr lang="de-DE" dirty="0" smtClean="0"/>
              <a:t>Verzweigungen</a:t>
            </a:r>
          </a:p>
          <a:p>
            <a:r>
              <a:rPr lang="de-DE" dirty="0" smtClean="0"/>
              <a:t>Methoden</a:t>
            </a:r>
          </a:p>
          <a:p>
            <a:r>
              <a:rPr lang="de-DE" dirty="0" smtClean="0"/>
              <a:t>Funktionen</a:t>
            </a:r>
          </a:p>
          <a:p>
            <a:r>
              <a:rPr lang="de-DE" dirty="0" smtClean="0"/>
              <a:t>Ein/Ausgabe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2C5E-2FD1-46D7-BED1-038091AD8DAE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sz="2800" dirty="0" smtClean="0">
                <a:solidFill>
                  <a:schemeClr val="tx1"/>
                </a:solidFill>
              </a:rPr>
              <a:t>		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PY Datei</a:t>
            </a:r>
          </a:p>
          <a:p>
            <a:pPr lvl="1"/>
            <a:r>
              <a:rPr lang="de-DE" dirty="0" smtClean="0"/>
              <a:t>Textdatei mit UTF-8 </a:t>
            </a:r>
            <a:r>
              <a:rPr lang="de-DE" dirty="0" smtClean="0"/>
              <a:t>Encoding</a:t>
            </a:r>
            <a:endParaRPr lang="de-DE" dirty="0" smtClean="0"/>
          </a:p>
          <a:p>
            <a:r>
              <a:rPr lang="de-DE" dirty="0" smtClean="0"/>
              <a:t>Eine Anweisung pro Zeile</a:t>
            </a:r>
          </a:p>
          <a:p>
            <a:pPr lvl="1"/>
            <a:r>
              <a:rPr lang="de-DE" dirty="0" smtClean="0"/>
              <a:t>andere Sprachen trennen Anweisungen mit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; </a:t>
            </a:r>
            <a:endParaRPr lang="de-DE" dirty="0" smtClean="0"/>
          </a:p>
          <a:p>
            <a:r>
              <a:rPr lang="de-DE" dirty="0" smtClean="0"/>
              <a:t>Einrückung ist wichtig</a:t>
            </a:r>
          </a:p>
          <a:p>
            <a:pPr lvl="1"/>
            <a:r>
              <a:rPr lang="de-DE" dirty="0" smtClean="0"/>
              <a:t>bei anderen Sprachen oft </a:t>
            </a:r>
            <a:r>
              <a:rPr lang="de-DE" dirty="0" smtClean="0"/>
              <a:t>egal</a:t>
            </a:r>
            <a:endParaRPr lang="de-DE" dirty="0" smtClean="0"/>
          </a:p>
          <a:p>
            <a:r>
              <a:rPr lang="de-DE" dirty="0" smtClean="0"/>
              <a:t>Variablen existieren ab der ersten Verwendung</a:t>
            </a:r>
          </a:p>
          <a:p>
            <a:pPr lvl="1"/>
            <a:r>
              <a:rPr lang="de-DE" dirty="0" smtClean="0"/>
              <a:t>meist Deklaration erforderlich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688E-1776-4428-B0A5-F175CECF793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09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Programmiersprachen</a:t>
            </a:r>
          </a:p>
          <a:p>
            <a:r>
              <a:rPr lang="de-DE" dirty="0" smtClean="0"/>
              <a:t>Installation von Python</a:t>
            </a:r>
          </a:p>
          <a:p>
            <a:r>
              <a:rPr lang="de-DE" dirty="0" smtClean="0"/>
              <a:t>Entwicklungsumgebung</a:t>
            </a:r>
          </a:p>
          <a:p>
            <a:r>
              <a:rPr lang="de-DE" dirty="0" smtClean="0"/>
              <a:t>Python Grundlagen</a:t>
            </a:r>
          </a:p>
          <a:p>
            <a:r>
              <a:rPr lang="de-DE" dirty="0" smtClean="0"/>
              <a:t>Erweitertes Python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C1E0-BDA5-44C8-9CB7-0226ECCB4287}" type="datetime1">
              <a:rPr lang="de-DE" smtClean="0"/>
              <a:t>27.03.2018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Kommentare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Kommentare und Anmerkungen mit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#</a:t>
            </a:r>
            <a:endParaRPr lang="de-DE" b="1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3E50-8FD2-4CEE-972A-D49A363CE77B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53584"/>
            <a:ext cx="9105894" cy="1638176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70017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Rechnen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>
                <a:ea typeface="+mj-ea"/>
              </a:rPr>
              <a:t>Zuweisung </a:t>
            </a:r>
            <a:r>
              <a:rPr lang="de-DE" dirty="0" smtClean="0">
                <a:ea typeface="+mj-ea"/>
              </a:rPr>
              <a:t>eines Werts mit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=</a:t>
            </a:r>
          </a:p>
          <a:p>
            <a:r>
              <a:rPr lang="de-DE" dirty="0">
                <a:ea typeface="+mj-ea"/>
              </a:rPr>
              <a:t>m</a:t>
            </a:r>
            <a:r>
              <a:rPr lang="de-DE" dirty="0" smtClean="0">
                <a:ea typeface="+mj-ea"/>
              </a:rPr>
              <a:t>athematische </a:t>
            </a:r>
            <a:r>
              <a:rPr lang="de-DE" dirty="0" smtClean="0">
                <a:ea typeface="+mj-ea"/>
              </a:rPr>
              <a:t>Operationen </a:t>
            </a:r>
            <a:r>
              <a:rPr lang="de-DE" dirty="0" smtClean="0">
                <a:ea typeface="+mj-ea"/>
              </a:rPr>
              <a:t>mit 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+</a:t>
            </a:r>
            <a:r>
              <a:rPr lang="de-DE" sz="3200" dirty="0" smtClean="0"/>
              <a:t>,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 -</a:t>
            </a:r>
            <a:r>
              <a:rPr lang="de-DE" sz="3200" dirty="0" smtClean="0"/>
              <a:t>,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 *</a:t>
            </a:r>
            <a:r>
              <a:rPr lang="de-DE" sz="3200" dirty="0" smtClean="0"/>
              <a:t>,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/</a:t>
            </a:r>
          </a:p>
          <a:p>
            <a:r>
              <a:rPr lang="de-DE" dirty="0" smtClean="0">
                <a:ea typeface="+mj-ea"/>
              </a:rPr>
              <a:t>Punkt vor Strich</a:t>
            </a:r>
          </a:p>
          <a:p>
            <a:r>
              <a:rPr lang="de-DE" dirty="0">
                <a:ea typeface="+mj-ea"/>
              </a:rPr>
              <a:t>a</a:t>
            </a:r>
            <a:r>
              <a:rPr lang="de-DE" dirty="0" smtClean="0">
                <a:ea typeface="+mj-ea"/>
              </a:rPr>
              <a:t>utomatische Umwandlung von Ganzzahlen in Kommazahlen</a:t>
            </a:r>
            <a:endParaRPr lang="de-DE" dirty="0"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49D8-E3B9-4E0B-9A9A-61F4E8B35412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58479"/>
            <a:ext cx="5217822" cy="1832705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713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Rechnen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Erweiterte Rechenoperationen</a:t>
            </a:r>
            <a:endParaRPr lang="de-DE" b="1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>
                <a:ea typeface="+mj-ea"/>
              </a:rPr>
              <a:t>Ganzzahl-Division: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//</a:t>
            </a:r>
            <a:r>
              <a:rPr lang="de-DE" dirty="0" smtClean="0">
                <a:ea typeface="+mj-ea"/>
              </a:rPr>
              <a:t> , z.B. 5//2=2</a:t>
            </a:r>
          </a:p>
          <a:p>
            <a:pPr lvl="1"/>
            <a:r>
              <a:rPr lang="de-DE" dirty="0" smtClean="0">
                <a:ea typeface="+mj-ea"/>
              </a:rPr>
              <a:t>Rest (Modulo):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%</a:t>
            </a:r>
            <a:r>
              <a:rPr lang="de-DE" dirty="0" smtClean="0">
                <a:ea typeface="+mj-ea"/>
              </a:rPr>
              <a:t> , z.B. 5%2=1 , 4%2=0</a:t>
            </a:r>
          </a:p>
          <a:p>
            <a:pPr lvl="1"/>
            <a:r>
              <a:rPr lang="de-DE" dirty="0" smtClean="0">
                <a:ea typeface="+mj-ea"/>
              </a:rPr>
              <a:t>Potenz: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**</a:t>
            </a:r>
            <a:r>
              <a:rPr lang="de-DE" dirty="0" smtClean="0">
                <a:ea typeface="+mj-ea"/>
              </a:rPr>
              <a:t> , z.B. 2**3=2</a:t>
            </a:r>
            <a:r>
              <a:rPr lang="de-DE" baseline="30000" dirty="0" smtClean="0">
                <a:ea typeface="+mj-ea"/>
              </a:rPr>
              <a:t>3</a:t>
            </a:r>
            <a:r>
              <a:rPr lang="de-DE" dirty="0" smtClean="0">
                <a:ea typeface="+mj-ea"/>
              </a:rPr>
              <a:t>=8</a:t>
            </a:r>
          </a:p>
          <a:p>
            <a:pPr lvl="1"/>
            <a:r>
              <a:rPr lang="de-DE" dirty="0" smtClean="0">
                <a:ea typeface="+mj-ea"/>
              </a:rPr>
              <a:t>Klammern: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</a:t>
            </a:r>
            <a:r>
              <a:rPr lang="de-DE" dirty="0" smtClean="0">
                <a:ea typeface="+mj-ea"/>
              </a:rPr>
              <a:t>…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</a:t>
            </a:r>
            <a:r>
              <a:rPr lang="de-DE" dirty="0" smtClean="0">
                <a:ea typeface="+mj-ea"/>
              </a:rPr>
              <a:t> , z.B. (3+1)*2=8</a:t>
            </a:r>
            <a:endParaRPr lang="de-DE" dirty="0"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E88F-121A-4BCB-BF0E-D3797C910E03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4296"/>
            <a:ext cx="4833285" cy="1560943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03769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Rechnen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Priorität von Rechenoperationen</a:t>
            </a:r>
          </a:p>
          <a:p>
            <a:pPr lvl="1"/>
            <a:r>
              <a:rPr lang="de-DE" dirty="0" smtClean="0">
                <a:ea typeface="+mj-ea"/>
              </a:rPr>
              <a:t>KPMDAS</a:t>
            </a:r>
          </a:p>
          <a:p>
            <a:pPr lvl="1">
              <a:buClr>
                <a:schemeClr val="tx1"/>
              </a:buClr>
            </a:pP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k</a:t>
            </a:r>
            <a:r>
              <a:rPr lang="de-DE" dirty="0" smtClean="0">
                <a:ea typeface="+mj-ea"/>
              </a:rPr>
              <a:t>ein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P</a:t>
            </a:r>
            <a:r>
              <a:rPr lang="de-DE" dirty="0" smtClean="0">
                <a:ea typeface="+mj-ea"/>
              </a:rPr>
              <a:t>rogramm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m</a:t>
            </a:r>
            <a:r>
              <a:rPr lang="de-DE" dirty="0" smtClean="0">
                <a:ea typeface="+mj-ea"/>
              </a:rPr>
              <a:t>acht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</a:t>
            </a:r>
            <a:r>
              <a:rPr lang="de-DE" dirty="0" smtClean="0">
                <a:ea typeface="+mj-ea"/>
              </a:rPr>
              <a:t>iese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a</a:t>
            </a:r>
            <a:r>
              <a:rPr lang="de-DE" dirty="0" smtClean="0">
                <a:ea typeface="+mj-ea"/>
              </a:rPr>
              <a:t>bwegigen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S</a:t>
            </a:r>
            <a:r>
              <a:rPr lang="de-DE" dirty="0" smtClean="0">
                <a:ea typeface="+mj-ea"/>
              </a:rPr>
              <a:t>achen</a:t>
            </a:r>
          </a:p>
          <a:p>
            <a:pPr lvl="1">
              <a:buClr>
                <a:schemeClr val="tx1"/>
              </a:buClr>
            </a:pP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K</a:t>
            </a:r>
            <a:r>
              <a:rPr lang="de-DE" dirty="0" smtClean="0">
                <a:ea typeface="+mj-ea"/>
              </a:rPr>
              <a:t>lammern,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P</a:t>
            </a:r>
            <a:r>
              <a:rPr lang="de-DE" dirty="0" smtClean="0">
                <a:ea typeface="+mj-ea"/>
              </a:rPr>
              <a:t>otenzen,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M</a:t>
            </a:r>
            <a:r>
              <a:rPr lang="de-DE" dirty="0" smtClean="0">
                <a:ea typeface="+mj-ea"/>
              </a:rPr>
              <a:t>ultiplikation/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</a:t>
            </a:r>
            <a:r>
              <a:rPr lang="de-DE" dirty="0" smtClean="0">
                <a:ea typeface="+mj-ea"/>
              </a:rPr>
              <a:t>ivision,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A</a:t>
            </a:r>
            <a:r>
              <a:rPr lang="de-DE" dirty="0" smtClean="0">
                <a:ea typeface="+mj-ea"/>
              </a:rPr>
              <a:t>ddition/</a:t>
            </a:r>
            <a:r>
              <a:rPr lang="de-DE" sz="28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S</a:t>
            </a:r>
            <a:r>
              <a:rPr lang="de-DE" dirty="0" smtClean="0">
                <a:ea typeface="+mj-ea"/>
              </a:rPr>
              <a:t>ubtraktion</a:t>
            </a:r>
          </a:p>
          <a:p>
            <a:r>
              <a:rPr lang="de-DE" dirty="0" smtClean="0">
                <a:ea typeface="+mj-ea"/>
              </a:rPr>
              <a:t>Variablen dürfen mehrere Buchstaben haben</a:t>
            </a:r>
          </a:p>
          <a:p>
            <a:pPr lvl="1"/>
            <a:r>
              <a:rPr lang="de-DE" dirty="0" smtClean="0">
                <a:ea typeface="+mj-ea"/>
              </a:rPr>
              <a:t>Multiplikation muss immer explizit angegeben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4AF1-82C6-4ADC-A7F2-B4AEE1A9834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30004"/>
            <a:ext cx="4311600" cy="1507307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03769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Rechnen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Abkürzungen</a:t>
            </a:r>
          </a:p>
          <a:p>
            <a:pPr lvl="1">
              <a:buClr>
                <a:schemeClr val="tx1"/>
              </a:buClr>
            </a:pP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i+=1 </a:t>
            </a:r>
            <a:r>
              <a:rPr lang="de-DE" dirty="0" smtClean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i=i+1</a:t>
            </a:r>
            <a:r>
              <a:rPr lang="de-DE" dirty="0" smtClean="0"/>
              <a:t>, d.h. i wird um eins erhöht</a:t>
            </a:r>
          </a:p>
          <a:p>
            <a:pPr lvl="1">
              <a:buClr>
                <a:schemeClr val="tx1"/>
              </a:buClr>
            </a:pP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i*=2 </a:t>
            </a:r>
            <a:r>
              <a:rPr lang="de-DE" dirty="0" smtClean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i=i*2</a:t>
            </a:r>
            <a:r>
              <a:rPr lang="de-DE" dirty="0" smtClean="0"/>
              <a:t>, d.h. i wird verdoppelt</a:t>
            </a:r>
          </a:p>
          <a:p>
            <a:pPr lvl="1">
              <a:buClr>
                <a:schemeClr val="tx1"/>
              </a:buClr>
            </a:pPr>
            <a:r>
              <a:rPr lang="de-DE" dirty="0" smtClean="0"/>
              <a:t>Dito: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-=</a:t>
            </a:r>
            <a:r>
              <a:rPr lang="de-DE" dirty="0" smtClean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/=</a:t>
            </a:r>
          </a:p>
          <a:p>
            <a:pPr lvl="1">
              <a:buClr>
                <a:schemeClr val="tx1"/>
              </a:buClr>
            </a:pPr>
            <a:r>
              <a:rPr lang="de-DE" dirty="0" smtClean="0"/>
              <a:t>Selten: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**=,</a:t>
            </a:r>
            <a:r>
              <a:rPr lang="de-DE" dirty="0" smtClean="0"/>
              <a:t>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%=,</a:t>
            </a:r>
            <a:r>
              <a:rPr lang="de-DE" dirty="0" smtClean="0"/>
              <a:t>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//=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6AD2-EB50-4CAA-B749-1CA7AD92AF96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47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Rechnen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CE75-9AC0-4AFD-B75F-251826FD2CBC}" type="datetime1">
              <a:rPr lang="de-DE" smtClean="0"/>
              <a:pPr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 1</a:t>
            </a:r>
          </a:p>
          <a:p>
            <a:pPr lvl="1"/>
            <a:r>
              <a:rPr lang="de-DE" sz="2400" dirty="0" smtClean="0">
                <a:ea typeface="+mj-ea"/>
              </a:rPr>
              <a:t>Berechne</a:t>
            </a:r>
            <a:r>
              <a:rPr lang="de-DE" sz="2400" b="1" dirty="0" smtClean="0">
                <a:ea typeface="+mj-ea"/>
              </a:rPr>
              <a:t> </a:t>
            </a:r>
            <a:r>
              <a:rPr lang="de-DE" sz="2400" dirty="0" smtClean="0">
                <a:ea typeface="+mj-ea"/>
              </a:rPr>
              <a:t>356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x</a:t>
            </a:r>
            <a:r>
              <a:rPr lang="de-DE" sz="2400" dirty="0" smtClean="0">
                <a:ea typeface="+mj-ea"/>
              </a:rPr>
              <a:t>4</a:t>
            </a:r>
            <a:r>
              <a:rPr lang="de-DE" sz="2400" baseline="30000" dirty="0" smtClean="0">
                <a:ea typeface="+mj-ea"/>
              </a:rPr>
              <a:t>3</a:t>
            </a:r>
            <a:endParaRPr lang="de-DE" sz="2400" baseline="300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055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Text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auch: Zeichenketten</a:t>
            </a:r>
            <a:r>
              <a:rPr lang="de-DE" dirty="0" smtClean="0"/>
              <a:t>, Strings</a:t>
            </a:r>
          </a:p>
          <a:p>
            <a:r>
              <a:rPr lang="de-DE" dirty="0" smtClean="0"/>
              <a:t>In Anführungszeichen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 smtClean="0"/>
              <a:t>...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 smtClean="0"/>
              <a:t>) („</a:t>
            </a:r>
            <a:r>
              <a:rPr lang="de-DE" dirty="0" err="1" smtClean="0"/>
              <a:t>quotation</a:t>
            </a:r>
            <a:r>
              <a:rPr lang="de-DE" dirty="0" smtClean="0"/>
              <a:t> </a:t>
            </a:r>
            <a:r>
              <a:rPr lang="de-DE" dirty="0" err="1" smtClean="0"/>
              <a:t>marks</a:t>
            </a:r>
            <a:r>
              <a:rPr lang="de-DE" dirty="0" smtClean="0"/>
              <a:t>“,“double </a:t>
            </a:r>
            <a:r>
              <a:rPr lang="de-DE" dirty="0" err="1" smtClean="0"/>
              <a:t>quotes</a:t>
            </a:r>
            <a:r>
              <a:rPr lang="de-DE" dirty="0" smtClean="0"/>
              <a:t>“)</a:t>
            </a:r>
          </a:p>
          <a:p>
            <a:r>
              <a:rPr lang="de-DE" dirty="0" smtClean="0"/>
              <a:t>In Hochkomma </a:t>
            </a:r>
            <a:r>
              <a:rPr lang="de-DE" dirty="0"/>
              <a:t>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) („</a:t>
            </a:r>
            <a:r>
              <a:rPr lang="de-DE" dirty="0" err="1"/>
              <a:t>apostrophe</a:t>
            </a:r>
            <a:r>
              <a:rPr lang="de-DE" dirty="0"/>
              <a:t>“)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19EF-796B-42D8-AB5A-3E8CCB0ED8CB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7500"/>
            <a:ext cx="5592678" cy="1633600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22055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Text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Anführungszeichen in Zeichenketten</a:t>
            </a:r>
          </a:p>
          <a:p>
            <a:pPr lvl="1"/>
            <a:r>
              <a:rPr lang="de-DE" dirty="0" smtClean="0"/>
              <a:t>sollen Anführungszeichen oder Hochkommas im Text vorkommen,</a:t>
            </a:r>
            <a:br>
              <a:rPr lang="de-DE" dirty="0" smtClean="0"/>
            </a:br>
            <a:r>
              <a:rPr lang="de-DE" dirty="0" smtClean="0"/>
              <a:t>muss es dem Interpreter „entrinnen“ („</a:t>
            </a:r>
            <a:r>
              <a:rPr lang="de-DE" dirty="0" err="1" smtClean="0"/>
              <a:t>escape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das geschieht mit einem umgekehrten Schrägstrich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</a:t>
            </a:r>
            <a:r>
              <a:rPr lang="de-DE" dirty="0" smtClean="0"/>
              <a:t> („</a:t>
            </a:r>
            <a:r>
              <a:rPr lang="de-DE" dirty="0" err="1" smtClean="0"/>
              <a:t>Backslash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soll ein </a:t>
            </a:r>
            <a:r>
              <a:rPr lang="de-DE" dirty="0" err="1" smtClean="0"/>
              <a:t>Backslash</a:t>
            </a:r>
            <a:r>
              <a:rPr lang="de-DE" dirty="0" smtClean="0"/>
              <a:t> vorkommen, gilt dasselbe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06A-EE2D-4D5E-9C6B-9F484E46046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68" y="4076422"/>
            <a:ext cx="4487032" cy="1244877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00" y="5375934"/>
            <a:ext cx="6711700" cy="846013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9329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Text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Neue </a:t>
            </a:r>
            <a:r>
              <a:rPr lang="de-DE" dirty="0" smtClean="0"/>
              <a:t>Zeile: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\n</a:t>
            </a:r>
          </a:p>
          <a:p>
            <a:r>
              <a:rPr lang="de-DE" dirty="0" err="1" smtClean="0"/>
              <a:t>Backslash</a:t>
            </a:r>
            <a:r>
              <a:rPr lang="de-DE" dirty="0" smtClean="0"/>
              <a:t>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\\</a:t>
            </a:r>
          </a:p>
          <a:p>
            <a:r>
              <a:rPr lang="de-DE" dirty="0" smtClean="0"/>
              <a:t>Anführungszeichen, Apostroph: 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\"</a:t>
            </a:r>
            <a:r>
              <a:rPr lang="de-DE" dirty="0" smtClean="0"/>
              <a:t> , 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\'</a:t>
            </a:r>
            <a:endParaRPr lang="de-DE" sz="32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DE" dirty="0" smtClean="0"/>
              <a:t>Sonderzeichen aus Zeichentabelle (Unicode-Tabelle): 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\</a:t>
            </a:r>
            <a:r>
              <a:rPr lang="de-DE" sz="3200" b="1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uhhhh</a:t>
            </a:r>
            <a:endParaRPr lang="de-DE" sz="32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/>
              <a:t>(</a:t>
            </a:r>
            <a:r>
              <a:rPr lang="de-DE" dirty="0" err="1" smtClean="0"/>
              <a:t>hhhh</a:t>
            </a:r>
            <a:r>
              <a:rPr lang="de-DE" dirty="0" smtClean="0"/>
              <a:t> wird durch die hexadezimale Zahl aus der Tabelle ersetzt)</a:t>
            </a:r>
          </a:p>
          <a:p>
            <a:r>
              <a:rPr lang="de-DE" dirty="0" smtClean="0"/>
              <a:t>oder dank UTF-8 einfach einfügen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BD17-D927-49E2-B452-E213A9E194A6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08972"/>
            <a:ext cx="4636613" cy="1152128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9329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Text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Rechnen mit Text</a:t>
            </a:r>
          </a:p>
          <a:p>
            <a:pPr lvl="1"/>
            <a:r>
              <a:rPr lang="de-DE" dirty="0" smtClean="0"/>
              <a:t>eine Variable kann auch Text enthalten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DE" dirty="0" smtClean="0"/>
              <a:t>Verknüpfen von Text mit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+</a:t>
            </a:r>
          </a:p>
          <a:p>
            <a:pPr lvl="1"/>
            <a:r>
              <a:rPr lang="de-DE" dirty="0" smtClean="0"/>
              <a:t>Multiplizieren mit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*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A946-6638-4186-B043-3EA9BD1D6DDA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5848"/>
            <a:ext cx="4704583" cy="18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dirty="0" smtClean="0"/>
              <a:t>Maschinensprache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/>
          <a:lstStyle/>
          <a:p>
            <a:r>
              <a:rPr lang="de-DE" dirty="0" smtClean="0"/>
              <a:t>Prozessor versteht Maschinensprache</a:t>
            </a:r>
          </a:p>
          <a:p>
            <a:r>
              <a:rPr lang="de-DE" dirty="0" smtClean="0"/>
              <a:t>Prozessoren führen Befehle / Berechnungen aus</a:t>
            </a:r>
          </a:p>
          <a:p>
            <a:r>
              <a:rPr lang="de-DE" dirty="0" smtClean="0"/>
              <a:t>Maschinensprache sind Zahlen</a:t>
            </a:r>
          </a:p>
          <a:p>
            <a:pPr lvl="1"/>
            <a:r>
              <a:rPr lang="de-DE" dirty="0" smtClean="0"/>
              <a:t>Meist Hexadezimal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D34-303B-4044-A77B-A7659C9CFEF9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937" y="1828800"/>
            <a:ext cx="2338388" cy="23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20" y="3687826"/>
            <a:ext cx="1656184" cy="2398155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" t="3745" r="13910" b="5366"/>
          <a:stretch/>
        </p:blipFill>
        <p:spPr bwMode="auto">
          <a:xfrm rot="16200000">
            <a:off x="6370095" y="3129505"/>
            <a:ext cx="3160213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4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Text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Zerteilen von Texten</a:t>
            </a:r>
          </a:p>
          <a:p>
            <a:pPr lvl="1"/>
            <a:r>
              <a:rPr lang="de-DE" dirty="0" smtClean="0"/>
              <a:t>mit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[</a:t>
            </a:r>
            <a:r>
              <a:rPr lang="de-DE" dirty="0" err="1" smtClean="0">
                <a:ea typeface="+mj-ea"/>
              </a:rPr>
              <a:t>start</a:t>
            </a:r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:</a:t>
            </a:r>
            <a:r>
              <a:rPr lang="de-DE" dirty="0" err="1" smtClean="0">
                <a:ea typeface="+mj-ea"/>
              </a:rPr>
              <a:t>ende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]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/>
              <a:t>Beginnt </a:t>
            </a:r>
            <a:r>
              <a:rPr lang="de-DE" dirty="0" smtClean="0"/>
              <a:t>(wie vieles beim PC) mit 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0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 smtClean="0"/>
              <a:t>viele Sonderfunktionen</a:t>
            </a:r>
          </a:p>
          <a:p>
            <a:pPr lvl="2"/>
            <a:r>
              <a:rPr lang="de-DE" dirty="0" smtClean="0"/>
              <a:t>[6]</a:t>
            </a:r>
            <a:endParaRPr lang="de-DE" dirty="0"/>
          </a:p>
          <a:p>
            <a:pPr lvl="2"/>
            <a:r>
              <a:rPr lang="de-DE" dirty="0"/>
              <a:t>[:5]</a:t>
            </a:r>
          </a:p>
          <a:p>
            <a:pPr lvl="2"/>
            <a:r>
              <a:rPr lang="de-DE" dirty="0"/>
              <a:t>[6:]</a:t>
            </a:r>
          </a:p>
          <a:p>
            <a:pPr lvl="2"/>
            <a:r>
              <a:rPr lang="de-DE" dirty="0"/>
              <a:t>[-5:-1]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85D9-06B7-4FD4-909D-1B487320FEF5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30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99" y="4247104"/>
            <a:ext cx="6507901" cy="1655856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6838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Text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Umwandlungen</a:t>
            </a:r>
          </a:p>
          <a:p>
            <a:pPr lvl="1"/>
            <a:r>
              <a:rPr lang="de-DE" dirty="0" smtClean="0"/>
              <a:t>Benutzereingaben sind </a:t>
            </a:r>
            <a:r>
              <a:rPr lang="de-DE" dirty="0" smtClean="0"/>
              <a:t>zunächst </a:t>
            </a:r>
            <a:r>
              <a:rPr lang="de-DE" dirty="0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Text </a:t>
            </a:r>
            <a:r>
              <a:rPr lang="de-DE" dirty="0" smtClean="0"/>
              <a:t>zu </a:t>
            </a:r>
            <a:r>
              <a:rPr lang="de-DE" dirty="0" smtClean="0"/>
              <a:t>Ganzzahl: </a:t>
            </a:r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int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(</a:t>
            </a:r>
            <a:r>
              <a:rPr lang="de-DE" sz="2800" dirty="0" err="1" smtClean="0">
                <a:ea typeface="+mj-ea"/>
              </a:rPr>
              <a:t>text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)</a:t>
            </a:r>
            <a:endParaRPr lang="de-DE" sz="2800" b="1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lvl="1"/>
            <a:r>
              <a:rPr lang="de-DE" dirty="0"/>
              <a:t>Text </a:t>
            </a:r>
            <a:r>
              <a:rPr lang="de-DE" dirty="0" smtClean="0"/>
              <a:t>zu </a:t>
            </a:r>
            <a:r>
              <a:rPr lang="de-DE" dirty="0" smtClean="0"/>
              <a:t>Kommazahl: </a:t>
            </a:r>
            <a:r>
              <a:rPr lang="de-DE" sz="3200" b="1" dirty="0" err="1" smtClean="0">
                <a:solidFill>
                  <a:schemeClr val="accent1">
                    <a:lumMod val="75000"/>
                  </a:schemeClr>
                </a:solidFill>
              </a:rPr>
              <a:t>float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3200" dirty="0" err="1"/>
              <a:t>text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Zahl </a:t>
            </a:r>
            <a:r>
              <a:rPr lang="de-DE" dirty="0"/>
              <a:t>in </a:t>
            </a:r>
            <a:r>
              <a:rPr lang="de-DE" dirty="0" smtClean="0"/>
              <a:t>Text: </a:t>
            </a:r>
            <a:r>
              <a:rPr lang="de-DE" sz="3200" b="1" dirty="0" err="1" smtClean="0">
                <a:solidFill>
                  <a:schemeClr val="accent1">
                    <a:lumMod val="75000"/>
                  </a:schemeClr>
                </a:solidFill>
              </a:rPr>
              <a:t>str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3200" dirty="0" smtClean="0"/>
              <a:t>zahl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de-DE" sz="2800" b="1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7017-8420-453C-A4F5-9874759FFB1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09956"/>
            <a:ext cx="539487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Text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6150-CEBE-4D0E-AA56-CD92215D4299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Aufgabe 2</a:t>
            </a:r>
          </a:p>
          <a:p>
            <a:pPr lvl="1"/>
            <a:r>
              <a:rPr lang="de-DE" dirty="0" smtClean="0"/>
              <a:t>Was </a:t>
            </a:r>
            <a:r>
              <a:rPr lang="de-DE" dirty="0"/>
              <a:t>ist das Quadrat der mittleren beiden Ziffern von </a:t>
            </a:r>
            <a:r>
              <a:rPr lang="de-DE" dirty="0" smtClean="0"/>
              <a:t>36</a:t>
            </a:r>
            <a:r>
              <a:rPr lang="de-DE" baseline="30000" dirty="0" smtClean="0"/>
              <a:t>2</a:t>
            </a:r>
            <a:r>
              <a:rPr lang="de-DE" dirty="0" smtClean="0"/>
              <a:t>?</a:t>
            </a:r>
            <a:endParaRPr lang="de-DE" dirty="0"/>
          </a:p>
          <a:p>
            <a:pPr lvl="1"/>
            <a:r>
              <a:rPr lang="de-DE" dirty="0"/>
              <a:t>36</a:t>
            </a:r>
            <a:r>
              <a:rPr lang="de-DE" baseline="30000" dirty="0"/>
              <a:t>2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X</a:t>
            </a:r>
            <a:r>
              <a:rPr lang="de-DE" b="1" dirty="0"/>
              <a:t>YY</a:t>
            </a:r>
            <a:r>
              <a:rPr lang="de-DE" dirty="0"/>
              <a:t>X </a:t>
            </a:r>
            <a:r>
              <a:rPr lang="de-DE" dirty="0">
                <a:sym typeface="Wingdings" panose="05000000000000000000" pitchFamily="2" charset="2"/>
              </a:rPr>
              <a:t> YY  </a:t>
            </a:r>
            <a:r>
              <a:rPr lang="de-DE" dirty="0" smtClean="0">
                <a:sym typeface="Wingdings" panose="05000000000000000000" pitchFamily="2" charset="2"/>
              </a:rPr>
              <a:t>YY</a:t>
            </a:r>
            <a:r>
              <a:rPr lang="de-DE" baseline="30000" dirty="0" smtClean="0">
                <a:sym typeface="Wingdings" panose="05000000000000000000" pitchFamily="2" charset="2"/>
              </a:rPr>
              <a:t>2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Löse die Aufgabe so, dass sie für beliebige andere Zahlen wiederholt werden kann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33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Listen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Liste: eckige Klammern: 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/>
              <a:t> 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de-DE" dirty="0" smtClean="0"/>
          </a:p>
          <a:p>
            <a:r>
              <a:rPr lang="de-DE" dirty="0" smtClean="0"/>
              <a:t>durch </a:t>
            </a:r>
            <a:r>
              <a:rPr lang="de-DE" dirty="0" smtClean="0"/>
              <a:t>Komma getrennte </a:t>
            </a:r>
            <a:r>
              <a:rPr lang="de-DE" dirty="0" smtClean="0"/>
              <a:t>Einträge: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/>
              <a:t>x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dirty="0"/>
              <a:t> y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dirty="0"/>
              <a:t> </a:t>
            </a:r>
            <a:r>
              <a:rPr lang="de-DE" dirty="0" smtClean="0"/>
              <a:t>…</a:t>
            </a:r>
            <a:r>
              <a:rPr lang="de-DE" sz="3200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de-DE" dirty="0" smtClean="0"/>
          </a:p>
          <a:p>
            <a:r>
              <a:rPr lang="de-DE" dirty="0" smtClean="0"/>
              <a:t>Zerteilen wie bei </a:t>
            </a:r>
            <a:r>
              <a:rPr lang="de-DE" dirty="0" smtClean="0"/>
              <a:t>Text</a:t>
            </a:r>
            <a:endParaRPr lang="de-DE" dirty="0" smtClean="0"/>
          </a:p>
          <a:p>
            <a:pPr lvl="1"/>
            <a:r>
              <a:rPr lang="de-DE" dirty="0"/>
              <a:t>list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 err="1"/>
              <a:t>start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de-DE" dirty="0" smtClean="0"/>
              <a:t>ende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de-DE" dirty="0" err="1"/>
              <a:t>list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 err="1"/>
              <a:t>start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de-DE" dirty="0" err="1"/>
              <a:t>list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 err="1"/>
              <a:t>start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:]</a:t>
            </a:r>
          </a:p>
          <a:p>
            <a:pPr lvl="1"/>
            <a:r>
              <a:rPr lang="de-DE" dirty="0" err="1"/>
              <a:t>list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[:</a:t>
            </a:r>
            <a:r>
              <a:rPr lang="de-DE" dirty="0"/>
              <a:t>ende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BD82-81F5-4AB8-95F1-D612B114E619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69" y="3767832"/>
            <a:ext cx="5894531" cy="1872208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6141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Listen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Aneinanderhängen von Listen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  <a:p>
            <a:r>
              <a:rPr lang="de-DE" dirty="0" smtClean="0"/>
              <a:t>Vervielfachen </a:t>
            </a:r>
            <a:r>
              <a:rPr lang="de-DE" dirty="0" smtClean="0"/>
              <a:t>von Listen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1AD2-829D-4072-9688-6B66C98C624B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30501"/>
            <a:ext cx="7123846" cy="1944216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1603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Listen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Ändern</a:t>
            </a:r>
            <a:r>
              <a:rPr lang="de-DE" dirty="0" smtClean="0"/>
              <a:t>: einem Slice neue Werte zuweisen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smtClean="0"/>
              <a:t>Löschen</a:t>
            </a:r>
            <a:r>
              <a:rPr lang="de-DE" dirty="0" smtClean="0"/>
              <a:t>: einem Slice eine </a:t>
            </a:r>
            <a:r>
              <a:rPr lang="de-DE" dirty="0" smtClean="0"/>
              <a:t>leere </a:t>
            </a:r>
            <a:r>
              <a:rPr lang="de-DE" dirty="0" smtClean="0"/>
              <a:t>Liste zuweisen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F9D-B1FC-41DE-A4C6-8332BF0AAB8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0584"/>
            <a:ext cx="5490607" cy="1944216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76845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Listen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Einträge von beliebigem Typ</a:t>
            </a:r>
          </a:p>
          <a:p>
            <a:pPr lvl="1"/>
            <a:r>
              <a:rPr lang="de-DE" dirty="0" smtClean="0"/>
              <a:t>Achtung: nicht mit jedem Inhalt kann man alles machen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smtClean="0"/>
              <a:t>Länge einer Liste ermitteln: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 smtClean="0"/>
              <a:t>liste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F655-CA69-4CA1-8392-0482341FA3AB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7500"/>
            <a:ext cx="6781205" cy="890269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7433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Listen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03DF-1128-46CD-B417-38F6214F535A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Aufgabe 3</a:t>
            </a:r>
          </a:p>
          <a:p>
            <a:pPr lvl="1"/>
            <a:r>
              <a:rPr lang="de-DE" dirty="0"/>
              <a:t>gib die ersten drei Elemente der Liste [2, 3, 5, 7, 11, 13, 17] </a:t>
            </a:r>
            <a:r>
              <a:rPr lang="de-DE" dirty="0" smtClean="0"/>
              <a:t>aus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Wahrheitswerte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Der Vergleich zweier Zahlen, Texten oder Buchstaben ergibt einen Wahrheitswert, der wahr (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de-DE" sz="2400" dirty="0" smtClean="0"/>
              <a:t>) oder unwahr s</a:t>
            </a:r>
            <a:r>
              <a:rPr lang="de-DE" sz="2400" dirty="0"/>
              <a:t>ein kann 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de-DE" sz="2400" dirty="0" smtClean="0"/>
              <a:t>)</a:t>
            </a:r>
          </a:p>
          <a:p>
            <a:r>
              <a:rPr lang="de-DE" dirty="0" smtClean="0"/>
              <a:t>Operatoren</a:t>
            </a:r>
          </a:p>
          <a:p>
            <a:pPr lvl="1"/>
            <a:r>
              <a:rPr lang="de-DE" dirty="0" smtClean="0"/>
              <a:t>kleiner: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kleiner oder gleich: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&lt;=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größer: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größer oder gleich: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&gt;=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gleich: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==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ungleich: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!=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73FD-E4DC-432A-B7EC-710AF36B5BF9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08" y="3429000"/>
            <a:ext cx="5040992" cy="2311152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0495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Wahrheitswerte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Operatoren</a:t>
            </a:r>
            <a:endParaRPr lang="de-DE" dirty="0" smtClean="0"/>
          </a:p>
          <a:p>
            <a:pPr lvl="1"/>
            <a:r>
              <a:rPr lang="de-DE" dirty="0" smtClean="0"/>
              <a:t>und: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smtClean="0"/>
              <a:t>(beide müssen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 smtClean="0"/>
              <a:t>oder</a:t>
            </a:r>
            <a:r>
              <a:rPr lang="de-DE" dirty="0"/>
              <a:t>: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smtClean="0"/>
              <a:t>(mindestens eins muss </a:t>
            </a:r>
            <a:r>
              <a:rPr lang="de-DE" dirty="0"/>
              <a:t>wahr sein</a:t>
            </a:r>
            <a:r>
              <a:rPr lang="de-DE" dirty="0" smtClean="0"/>
              <a:t>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DE" dirty="0" smtClean="0"/>
              <a:t> hat Vorrang vor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endParaRPr lang="de-DE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dirty="0"/>
              <a:t>Klammern möglich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5240-7C7D-40AC-881C-FD470AC28E2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232" y="4127500"/>
            <a:ext cx="5112568" cy="1966372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8524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Programmiersprachen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Assembler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>
            <a:normAutofit/>
          </a:bodyPr>
          <a:lstStyle/>
          <a:p>
            <a:r>
              <a:rPr lang="de-DE" dirty="0" smtClean="0"/>
              <a:t>Hardwarenah</a:t>
            </a:r>
          </a:p>
          <a:p>
            <a:r>
              <a:rPr lang="de-DE" dirty="0" smtClean="0"/>
              <a:t>Für tief eingestiegene Programmierer lesbar</a:t>
            </a:r>
          </a:p>
          <a:p>
            <a:r>
              <a:rPr lang="de-DE" dirty="0" smtClean="0"/>
              <a:t>Befehle (</a:t>
            </a:r>
            <a:r>
              <a:rPr lang="de-DE" dirty="0" smtClean="0">
                <a:solidFill>
                  <a:srgbClr val="0070C0"/>
                </a:solidFill>
              </a:rPr>
              <a:t>blau</a:t>
            </a:r>
            <a:r>
              <a:rPr lang="de-DE" dirty="0" smtClean="0"/>
              <a:t>) und Daten (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braun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mov</a:t>
            </a:r>
            <a:r>
              <a:rPr lang="de-DE" dirty="0" smtClean="0"/>
              <a:t>: Daten verschieben</a:t>
            </a:r>
          </a:p>
          <a:p>
            <a:pPr lvl="1"/>
            <a:r>
              <a:rPr lang="de-DE" dirty="0" smtClean="0"/>
              <a:t>r: Register</a:t>
            </a:r>
          </a:p>
          <a:p>
            <a:pPr lvl="1"/>
            <a:r>
              <a:rPr lang="de-DE" dirty="0" smtClean="0"/>
              <a:t>DWORD: Anzahl der Bits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5C87-E077-4B9A-A783-FA839FDB07B3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33" y="4045224"/>
            <a:ext cx="4660839" cy="20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Wahrheitswerte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A4FB-3FEC-46DD-B898-227DF1300745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40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Aufgabe 4</a:t>
            </a:r>
          </a:p>
          <a:p>
            <a:pPr lvl="1"/>
            <a:r>
              <a:rPr lang="de-DE" dirty="0"/>
              <a:t>finde heraus, ob die Aussage a&lt;=b&gt;=c</a:t>
            </a:r>
            <a:br>
              <a:rPr lang="de-DE" dirty="0"/>
            </a:br>
            <a:r>
              <a:rPr lang="de-DE" dirty="0"/>
              <a:t>wahr oder falsch ist für</a:t>
            </a:r>
          </a:p>
          <a:p>
            <a:pPr lvl="2"/>
            <a:r>
              <a:rPr lang="de-DE" dirty="0"/>
              <a:t>a=3, b=9, c=17</a:t>
            </a:r>
          </a:p>
          <a:p>
            <a:pPr lvl="2"/>
            <a:r>
              <a:rPr lang="de-DE" dirty="0"/>
              <a:t>a=1, b=2, </a:t>
            </a:r>
            <a:r>
              <a:rPr lang="de-DE" dirty="0" smtClean="0"/>
              <a:t>c=2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Wiederholungen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While</a:t>
            </a:r>
            <a:r>
              <a:rPr lang="de-DE" dirty="0" smtClean="0"/>
              <a:t>-Schleife für unbekannte Anzahl von Wiederholungen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de-DE" dirty="0" smtClean="0"/>
              <a:t> </a:t>
            </a:r>
            <a:r>
              <a:rPr lang="de-DE" i="1" dirty="0" smtClean="0"/>
              <a:t>Bedingung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de-DE" i="1" dirty="0" smtClean="0"/>
          </a:p>
          <a:p>
            <a:pPr lvl="1"/>
            <a:r>
              <a:rPr lang="de-DE" dirty="0" smtClean="0"/>
              <a:t>Eingerückt </a:t>
            </a:r>
            <a:r>
              <a:rPr lang="de-DE" dirty="0" smtClean="0"/>
              <a:t>arbeiten</a:t>
            </a:r>
          </a:p>
          <a:p>
            <a:pPr lvl="1"/>
            <a:r>
              <a:rPr lang="de-DE" dirty="0" smtClean="0"/>
              <a:t>Am Ende nicht eingerückt weiterarbeiten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499C-917A-4F26-B40E-695BD0FFC74B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56" y="4354101"/>
            <a:ext cx="9148399" cy="1462499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2063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Wiederholungen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For</a:t>
            </a:r>
            <a:r>
              <a:rPr lang="de-DE" dirty="0" smtClean="0"/>
              <a:t>-Schleife für bekannte Anzahl von Wiederholungen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 smtClean="0"/>
              <a:t> </a:t>
            </a:r>
            <a:r>
              <a:rPr lang="de-DE" i="1" dirty="0" smtClean="0"/>
              <a:t>Bedingung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de-DE" i="1" dirty="0" smtClean="0"/>
              <a:t> Zählbarem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de-DE" i="1" dirty="0" smtClean="0"/>
          </a:p>
          <a:p>
            <a:pPr lvl="1"/>
            <a:r>
              <a:rPr lang="de-DE" dirty="0" smtClean="0"/>
              <a:t>Eingerückt </a:t>
            </a:r>
            <a:r>
              <a:rPr lang="de-DE" dirty="0" smtClean="0"/>
              <a:t>arbeiten</a:t>
            </a:r>
          </a:p>
          <a:p>
            <a:pPr lvl="1"/>
            <a:r>
              <a:rPr lang="de-DE" dirty="0" smtClean="0"/>
              <a:t>Am Ende nicht eingerückt </a:t>
            </a:r>
            <a:r>
              <a:rPr lang="de-DE" dirty="0" smtClean="0"/>
              <a:t>weiterarbeiten</a:t>
            </a:r>
            <a:endParaRPr lang="de-DE" dirty="0" smtClean="0"/>
          </a:p>
          <a:p>
            <a:pPr lvl="1"/>
            <a:r>
              <a:rPr lang="de-DE" dirty="0" smtClean="0"/>
              <a:t>Beliebt: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range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 err="1"/>
              <a:t>start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 smtClean="0"/>
              <a:t>ende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73B-41C6-44B0-8E99-FE85FF2BCCB2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72" y="3861103"/>
            <a:ext cx="4608512" cy="950062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72" y="5030875"/>
            <a:ext cx="4608512" cy="1032941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649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Verzweigungen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err="1" smtClean="0"/>
              <a:t>If</a:t>
            </a:r>
            <a:r>
              <a:rPr lang="de-DE" dirty="0" smtClean="0"/>
              <a:t> - Befehl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i="1" smtClean="0">
                <a:solidFill>
                  <a:schemeClr val="accent2">
                    <a:lumMod val="75000"/>
                  </a:schemeClr>
                </a:solidFill>
              </a:rPr>
              <a:t>Bedingung </a:t>
            </a:r>
            <a:r>
              <a:rPr lang="de-DE" b="1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	#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 smtClean="0"/>
              <a:t> wahr ist</a:t>
            </a:r>
            <a:br>
              <a:rPr lang="de-DE" dirty="0" smtClean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de-DE" dirty="0" smtClean="0"/>
              <a:t>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	#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 smtClean="0"/>
              <a:t> nicht wahr aber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 smtClean="0"/>
              <a:t> wahr ist</a:t>
            </a:r>
            <a:r>
              <a:rPr lang="de-DE" dirty="0"/>
              <a:t/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# wenn weder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 smtClean="0"/>
              <a:t> noch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 smtClean="0"/>
              <a:t> wahr sind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F141-7B96-497F-93A3-E688D5682946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43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04" y="4653012"/>
            <a:ext cx="6834374" cy="1442988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296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Verzweigungen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C1FA-871A-4A05-A6B3-E88443BF9D3D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44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Aufgabe 5</a:t>
            </a:r>
          </a:p>
          <a:p>
            <a:pPr lvl="1"/>
            <a:r>
              <a:rPr lang="de-DE" dirty="0" smtClean="0"/>
              <a:t>Wie </a:t>
            </a:r>
            <a:r>
              <a:rPr lang="de-DE" dirty="0"/>
              <a:t>viele Zahlen zwischen 100 und 1000 enthalten die Ziffer 3?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Iteration von 100 bis 1000</a:t>
            </a:r>
          </a:p>
          <a:p>
            <a:pPr lvl="2"/>
            <a:r>
              <a:rPr lang="de-DE" dirty="0"/>
              <a:t>Wiederholungen (</a:t>
            </a:r>
            <a:r>
              <a:rPr lang="de-DE" dirty="0" err="1"/>
              <a:t>While</a:t>
            </a:r>
            <a:r>
              <a:rPr lang="de-DE" dirty="0"/>
              <a:t> / </a:t>
            </a:r>
            <a:r>
              <a:rPr lang="de-DE" dirty="0" err="1"/>
              <a:t>For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Entscheidung</a:t>
            </a:r>
          </a:p>
          <a:p>
            <a:pPr lvl="2"/>
            <a:r>
              <a:rPr lang="de-DE" dirty="0" err="1" smtClean="0"/>
              <a:t>if</a:t>
            </a:r>
            <a:endParaRPr lang="de-DE" dirty="0"/>
          </a:p>
          <a:p>
            <a:pPr lvl="1"/>
            <a:r>
              <a:rPr lang="de-DE" dirty="0"/>
              <a:t>Bedingung: enthält 137 die Ziffer 3?</a:t>
            </a:r>
          </a:p>
          <a:p>
            <a:pPr lvl="2"/>
            <a:r>
              <a:rPr lang="de-DE" dirty="0"/>
              <a:t>Zerteilung in 1,3,7?</a:t>
            </a:r>
          </a:p>
          <a:p>
            <a:pPr lvl="2"/>
            <a:r>
              <a:rPr lang="de-DE" dirty="0"/>
              <a:t>ist 1==3, 3==3, 7==</a:t>
            </a:r>
            <a:r>
              <a:rPr lang="de-DE" dirty="0" smtClean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6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Verzweigungen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Lösung</a:t>
            </a:r>
          </a:p>
          <a:p>
            <a:pPr lvl="1"/>
            <a:r>
              <a:rPr lang="de-DE" dirty="0" smtClean="0"/>
              <a:t>wie viele Zahlen zwischen 100 und 1000 enthalten die Ziffer 3?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AE72-4302-4067-A7B4-5361ED9C2922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45</a:t>
            </a:fld>
            <a:endParaRPr lang="de-DE"/>
          </a:p>
        </p:txBody>
      </p:sp>
      <p:pic>
        <p:nvPicPr>
          <p:cNvPr id="1028" name="Picture 4" descr="D:\94-Documents\Bilder\Screenpresso\2018-02-22_09h09_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14" y="2978862"/>
            <a:ext cx="2890479" cy="3127647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94-Documents\Bilder\Screenpresso\2018-02-22_09h12_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99" y="2975192"/>
            <a:ext cx="5682211" cy="3135013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Methoden und Funktionen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Zur Wiederverwendung von Code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methodenname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argument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, argument2, …)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	# irgendetwas tun</a:t>
            </a:r>
          </a:p>
          <a:p>
            <a:pPr lvl="1">
              <a:buClr>
                <a:schemeClr val="tx1"/>
              </a:buClr>
            </a:pPr>
            <a:r>
              <a:rPr lang="de-DE" dirty="0" smtClean="0"/>
              <a:t>Aufruf mit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methodenname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62A8-04CB-49F3-B3A2-15F0F5882BD1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8936"/>
            <a:ext cx="6754476" cy="1944216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78221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Methoden und Funktionen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Zur Wiederverwendung von Code</a:t>
            </a:r>
          </a:p>
          <a:p>
            <a:pPr lvl="1"/>
            <a:r>
              <a:rPr lang="de-DE" dirty="0" smtClean="0"/>
              <a:t>Gibt ein Ergebnis zurück</a:t>
            </a:r>
          </a:p>
          <a:p>
            <a:pPr lvl="1">
              <a:buClr>
                <a:schemeClr val="tx1"/>
              </a:buClr>
            </a:pP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funktionsname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argument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, argument2, …)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	# irgendetwas tun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de-DE" dirty="0" smtClean="0"/>
              <a:t>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ergebnis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dirty="0" smtClean="0"/>
              <a:t>Aufruf mit 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funktionsname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55B7-CBEA-457D-BD5B-ACC421B4D76A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47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80" y="3507451"/>
            <a:ext cx="5407230" cy="2537749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42680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Methoden und Funktionen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1112-BDD9-4A67-BD62-58AEF83B3F31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48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Aufgabe </a:t>
            </a:r>
          </a:p>
          <a:p>
            <a:pPr lvl="1"/>
            <a:r>
              <a:rPr lang="de-DE" dirty="0"/>
              <a:t>Schreibe eine Funktion, die eine Liste mit beliebigen Ganzzahlen aufsteigend </a:t>
            </a:r>
            <a:r>
              <a:rPr lang="de-DE" dirty="0" smtClean="0"/>
              <a:t>sortiert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9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Ein- und Ausgabe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Ausgabe: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 smtClean="0"/>
              <a:t>…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de-DE" dirty="0" smtClean="0"/>
              <a:t>Einfügen von Werten in eine Zeichenkette:</a:t>
            </a:r>
            <a:br>
              <a:rPr lang="de-DE" dirty="0" smtClean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de-DE" dirty="0"/>
              <a:t>Wert 1: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{}</a:t>
            </a:r>
            <a:r>
              <a:rPr lang="de-DE" dirty="0"/>
              <a:t>, Wert 2: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{}".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format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wert1, wert2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de-DE" dirty="0" smtClean="0"/>
              <a:t>Eingabe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: x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i="1" dirty="0" err="1" smtClean="0">
                <a:solidFill>
                  <a:schemeClr val="accent2">
                    <a:lumMod val="75000"/>
                  </a:schemeClr>
                </a:solidFill>
              </a:rPr>
              <a:t>aufforderung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E4B-80DE-4C35-9D51-52DD4B79173A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48250"/>
            <a:ext cx="8064896" cy="739898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14478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Programmiersprachen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C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4195762"/>
          </a:xfrm>
        </p:spPr>
        <p:txBody>
          <a:bodyPr>
            <a:normAutofit/>
          </a:bodyPr>
          <a:lstStyle/>
          <a:p>
            <a:r>
              <a:rPr lang="de-DE" dirty="0" smtClean="0"/>
              <a:t>Programmiersprache von 1972</a:t>
            </a:r>
          </a:p>
          <a:p>
            <a:r>
              <a:rPr lang="de-DE" dirty="0" smtClean="0"/>
              <a:t>Gliederung in Funktionen, Variablen, 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CC01-C994-4F6F-A4B1-704737F690FD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863600" y="1930400"/>
            <a:ext cx="106299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200" dirty="0">
              <a:solidFill>
                <a:schemeClr val="tx2"/>
              </a:solidFill>
              <a:ea typeface="+mj-ea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12" y="3928368"/>
            <a:ext cx="63494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Ein- und Ausgabe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Dateien</a:t>
            </a:r>
          </a:p>
          <a:p>
            <a:pPr lvl="1"/>
            <a:r>
              <a:rPr lang="de-DE" dirty="0"/>
              <a:t>Datei zum Lesen öffnen: </a:t>
            </a:r>
            <a:r>
              <a:rPr lang="de-DE" dirty="0" err="1"/>
              <a:t>datei</a:t>
            </a:r>
            <a:r>
              <a:rPr lang="de-DE" dirty="0"/>
              <a:t> =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open(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dateiname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 "r")</a:t>
            </a:r>
          </a:p>
          <a:p>
            <a:pPr lvl="1"/>
            <a:r>
              <a:rPr lang="de-DE" dirty="0"/>
              <a:t>Lesen (ganze Datei): </a:t>
            </a:r>
            <a:r>
              <a:rPr lang="de-DE" dirty="0" err="1"/>
              <a:t>inhalt</a:t>
            </a:r>
            <a:r>
              <a:rPr lang="de-DE" dirty="0"/>
              <a:t> = </a:t>
            </a:r>
            <a:r>
              <a:rPr lang="de-DE" dirty="0" err="1"/>
              <a:t>datei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.read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de-DE" dirty="0"/>
              <a:t>Lesen (eine Zeile): </a:t>
            </a:r>
            <a:r>
              <a:rPr lang="de-DE" dirty="0" err="1"/>
              <a:t>zeile</a:t>
            </a:r>
            <a:r>
              <a:rPr lang="de-DE" dirty="0"/>
              <a:t> = </a:t>
            </a:r>
            <a:r>
              <a:rPr lang="de-DE" dirty="0" err="1"/>
              <a:t>datei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.readline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Datei zum Schreiben öffnen: </a:t>
            </a:r>
            <a:r>
              <a:rPr lang="de-DE" dirty="0" err="1"/>
              <a:t>datei</a:t>
            </a:r>
            <a:r>
              <a:rPr lang="de-DE" dirty="0"/>
              <a:t> =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open(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dateiname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 "w")</a:t>
            </a:r>
          </a:p>
          <a:p>
            <a:pPr lvl="1"/>
            <a:r>
              <a:rPr lang="de-DE" dirty="0"/>
              <a:t>Schreiben: </a:t>
            </a:r>
            <a:r>
              <a:rPr lang="de-DE" dirty="0" err="1"/>
              <a:t>datei.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write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text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de-DE" dirty="0">
              <a:solidFill>
                <a:srgbClr val="F37637"/>
              </a:solidFill>
            </a:endParaRPr>
          </a:p>
          <a:p>
            <a:pPr lvl="1"/>
            <a:r>
              <a:rPr lang="de-DE" dirty="0"/>
              <a:t>Datei schließen: </a:t>
            </a:r>
            <a:r>
              <a:rPr lang="de-DE" dirty="0" err="1"/>
              <a:t>datei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.close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1E73-7F2F-4C80-B0B3-B7B75D1A2D3F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50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466" y="4501483"/>
            <a:ext cx="5194433" cy="1720161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6897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Python </a:t>
            </a:r>
            <a:r>
              <a:rPr lang="de-DE" dirty="0" smtClean="0"/>
              <a:t>Grundlagen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Ein- und Ausgabe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A95B-55CA-44C6-BB71-C8E504F09771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51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Schreibe ein Programm, das die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Zahlen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de-DE" dirty="0"/>
              <a:t> bis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de-DE" dirty="0"/>
              <a:t> und deren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Quadrat</a:t>
            </a:r>
            <a:r>
              <a:rPr lang="de-DE" dirty="0"/>
              <a:t> sowie deren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dritte Potenz</a:t>
            </a:r>
            <a:r>
              <a:rPr lang="de-DE" dirty="0"/>
              <a:t> ausgibt, aber nur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wenn</a:t>
            </a:r>
            <a:r>
              <a:rPr lang="de-DE" dirty="0"/>
              <a:t> das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Quadrat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größer 8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und</a:t>
            </a:r>
            <a:r>
              <a:rPr lang="de-DE" dirty="0"/>
              <a:t> die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dritte Potenz kleiner</a:t>
            </a:r>
            <a:r>
              <a:rPr lang="de-DE" dirty="0"/>
              <a:t> als eine vom Benutzer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eingegebene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Zahl</a:t>
            </a:r>
            <a:r>
              <a:rPr lang="de-DE" dirty="0"/>
              <a:t> ist.</a:t>
            </a:r>
          </a:p>
          <a:p>
            <a:r>
              <a:rPr lang="de-DE" dirty="0" smtClean="0"/>
              <a:t>Beispiel: </a:t>
            </a:r>
            <a:endParaRPr lang="de-DE" dirty="0"/>
          </a:p>
          <a:p>
            <a:pPr lvl="1"/>
            <a:r>
              <a:rPr lang="de-DE" dirty="0"/>
              <a:t>Benutzer gibt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126 </a:t>
            </a:r>
            <a:r>
              <a:rPr lang="de-DE" dirty="0"/>
              <a:t>ein</a:t>
            </a:r>
          </a:p>
          <a:p>
            <a:pPr lvl="1"/>
            <a:r>
              <a:rPr lang="de-DE" dirty="0"/>
              <a:t>Ausgabe: </a:t>
            </a:r>
          </a:p>
          <a:p>
            <a:pPr lvl="1"/>
            <a:r>
              <a:rPr lang="de-DE" dirty="0"/>
              <a:t>Reihe: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3,4,5 </a:t>
            </a:r>
          </a:p>
          <a:p>
            <a:pPr lvl="1"/>
            <a:r>
              <a:rPr lang="de-DE" dirty="0"/>
              <a:t>Quadrat: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9,16,25</a:t>
            </a:r>
          </a:p>
          <a:p>
            <a:pPr lvl="1"/>
            <a:r>
              <a:rPr lang="de-DE" dirty="0"/>
              <a:t>dritte Potenz: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27,64,125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55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Erweitertes </a:t>
            </a:r>
            <a:r>
              <a:rPr lang="de-DE" dirty="0" smtClean="0"/>
              <a:t>Python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Tupel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Mehrere </a:t>
            </a:r>
            <a:r>
              <a:rPr lang="de-DE" dirty="0" smtClean="0"/>
              <a:t>Werten, die zusammen gehören</a:t>
            </a:r>
          </a:p>
          <a:p>
            <a:r>
              <a:rPr lang="de-DE" dirty="0" smtClean="0"/>
              <a:t>Einpacken</a:t>
            </a:r>
            <a:r>
              <a:rPr lang="de-DE" dirty="0" smtClean="0"/>
              <a:t>: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tupel</a:t>
            </a:r>
            <a:r>
              <a:rPr lang="de-DE" dirty="0" smtClean="0"/>
              <a:t> = 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wert1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wert2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Auspacken: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wert1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wert2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tupel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0691-51A9-4140-A0EE-65B13D20BDB0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0147"/>
            <a:ext cx="5400600" cy="18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Erweitertes </a:t>
            </a:r>
            <a:r>
              <a:rPr lang="de-DE" dirty="0" smtClean="0"/>
              <a:t>Python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Mengen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Mengen („</a:t>
            </a:r>
            <a:r>
              <a:rPr lang="de-DE" dirty="0" err="1" smtClean="0"/>
              <a:t>set</a:t>
            </a:r>
            <a:r>
              <a:rPr lang="de-DE" dirty="0" smtClean="0"/>
              <a:t>“) können wie in der Mengenlehre verwendet werden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BD0A-546F-41BC-82E8-2F02A3E91B8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53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2848"/>
            <a:ext cx="11015458" cy="2920766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89312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Erweitertes </a:t>
            </a:r>
            <a:r>
              <a:rPr lang="de-DE" dirty="0" smtClean="0"/>
              <a:t>Python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Wörterbuch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Wörterbuch („</a:t>
            </a:r>
            <a:r>
              <a:rPr lang="de-DE" dirty="0" err="1" smtClean="0"/>
              <a:t>dictionary</a:t>
            </a:r>
            <a:r>
              <a:rPr lang="de-DE" dirty="0" smtClean="0"/>
              <a:t>“) </a:t>
            </a:r>
          </a:p>
          <a:p>
            <a:r>
              <a:rPr lang="de-DE" dirty="0" smtClean="0"/>
              <a:t>Name + Wert – Beziehung</a:t>
            </a:r>
            <a:endParaRPr lang="de-DE" dirty="0" smtClean="0"/>
          </a:p>
          <a:p>
            <a:r>
              <a:rPr lang="de-DE" dirty="0" smtClean="0"/>
              <a:t>Name vorn, Wert hinten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deutschEnglisch</a:t>
            </a:r>
            <a:r>
              <a:rPr lang="de-DE" dirty="0"/>
              <a:t> =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"Apfel"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dirty="0"/>
              <a:t> "</a:t>
            </a:r>
            <a:r>
              <a:rPr lang="de-DE" dirty="0" err="1"/>
              <a:t>apple</a:t>
            </a:r>
            <a:r>
              <a:rPr lang="de-DE" dirty="0"/>
              <a:t>"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/>
              <a:t>"Tisch"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dirty="0"/>
              <a:t> "</a:t>
            </a:r>
            <a:r>
              <a:rPr lang="de-DE" dirty="0" err="1"/>
              <a:t>table</a:t>
            </a:r>
            <a:r>
              <a:rPr lang="de-DE" dirty="0"/>
              <a:t>"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de-DE" dirty="0"/>
              <a:t>Zugriff über den Namen</a:t>
            </a:r>
          </a:p>
          <a:p>
            <a:r>
              <a:rPr lang="de-DE" dirty="0" smtClean="0"/>
              <a:t>Enthält-Funktion </a:t>
            </a:r>
            <a:r>
              <a:rPr lang="de-DE" dirty="0"/>
              <a:t>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de-DE" dirty="0"/>
              <a:t>)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gilt </a:t>
            </a:r>
            <a:r>
              <a:rPr lang="de-DE" dirty="0" smtClean="0"/>
              <a:t>für den Namen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E5D8-0EF8-43C8-A803-F2A4680D245A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56" y="4237414"/>
            <a:ext cx="6093544" cy="2023686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6856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Erweitertes </a:t>
            </a:r>
            <a:r>
              <a:rPr lang="de-DE" dirty="0" smtClean="0"/>
              <a:t>Python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Wörterbuch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Schleifen mit Name und Wert:</a:t>
            </a:r>
            <a:r>
              <a:rPr lang="de-DE" dirty="0"/>
              <a:t/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wert</a:t>
            </a:r>
            <a:r>
              <a:rPr lang="de-DE" dirty="0"/>
              <a:t>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de-DE" dirty="0"/>
              <a:t>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.items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82FA-64B0-40BF-B50C-04C47CA9AC1D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2895"/>
            <a:ext cx="7440423" cy="834605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96412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Erweitertes </a:t>
            </a:r>
            <a:r>
              <a:rPr lang="de-DE" dirty="0" smtClean="0"/>
              <a:t>Python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Bibliotheken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Bibliothek </a:t>
            </a:r>
            <a:r>
              <a:rPr lang="de-DE" dirty="0"/>
              <a:t>einbinden: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bibliothekname</a:t>
            </a:r>
            <a:endParaRPr lang="de-DE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dirty="0"/>
              <a:t>Zugriff: 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bibliothekname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de-DE" i="1" dirty="0" err="1">
                <a:solidFill>
                  <a:schemeClr val="accent2">
                    <a:lumMod val="75000"/>
                  </a:schemeClr>
                </a:solidFill>
              </a:rPr>
              <a:t>funktion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de-DE" dirty="0"/>
              <a:t>Bibliotheken müssen ggf. installiert werden (</a:t>
            </a:r>
            <a:r>
              <a:rPr lang="de-DE" dirty="0" err="1"/>
              <a:t>Lib</a:t>
            </a:r>
            <a:r>
              <a:rPr lang="de-DE" dirty="0"/>
              <a:t>-Ordner)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ABC3-5E07-44ED-B9F0-0D657265B4E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7500"/>
            <a:ext cx="9517037" cy="1790204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1500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52200" cy="1240116"/>
          </a:xfrm>
        </p:spPr>
        <p:txBody>
          <a:bodyPr>
            <a:normAutofit/>
          </a:bodyPr>
          <a:lstStyle/>
          <a:p>
            <a:r>
              <a:rPr lang="de-DE" dirty="0" smtClean="0"/>
              <a:t>Ausblick</a:t>
            </a:r>
            <a:br>
              <a:rPr lang="de-DE" dirty="0" smtClean="0"/>
            </a:b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918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Klassen und Objekte</a:t>
            </a:r>
          </a:p>
          <a:p>
            <a:r>
              <a:rPr lang="de-DE" dirty="0" smtClean="0"/>
              <a:t>Ausnahmen („</a:t>
            </a:r>
            <a:r>
              <a:rPr lang="de-DE" dirty="0" err="1" smtClean="0"/>
              <a:t>exceptions</a:t>
            </a:r>
            <a:r>
              <a:rPr lang="de-DE" dirty="0" smtClean="0"/>
              <a:t>“)</a:t>
            </a:r>
          </a:p>
          <a:p>
            <a:r>
              <a:rPr lang="de-DE" dirty="0" smtClean="0"/>
              <a:t>Standardbibliothek</a:t>
            </a:r>
          </a:p>
          <a:p>
            <a:r>
              <a:rPr lang="de-DE" dirty="0" smtClean="0"/>
              <a:t>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C1AA-53E0-448A-B2F2-C4EF9442D4CA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Python ist eine General-</a:t>
            </a:r>
            <a:r>
              <a:rPr lang="de-DE" dirty="0" err="1"/>
              <a:t>Purpose</a:t>
            </a:r>
            <a:r>
              <a:rPr lang="de-DE" dirty="0"/>
              <a:t> Hochsprache</a:t>
            </a:r>
          </a:p>
          <a:p>
            <a:r>
              <a:rPr lang="de-DE" dirty="0"/>
              <a:t>Python ist kostenlos für Raspberry und Windows</a:t>
            </a:r>
          </a:p>
          <a:p>
            <a:r>
              <a:rPr lang="de-DE" dirty="0"/>
              <a:t>Zum Programmieren verwendet man eine IDE</a:t>
            </a:r>
          </a:p>
          <a:p>
            <a:r>
              <a:rPr lang="de-DE" dirty="0"/>
              <a:t>Text: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de-DE" dirty="0"/>
              <a:t>mit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\n</a:t>
            </a:r>
            <a:r>
              <a:rPr lang="de-DE" dirty="0"/>
              <a:t> Zeilenumbruch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de-DE" dirty="0"/>
              <a:t>, auch </a:t>
            </a:r>
            <a:r>
              <a:rPr lang="de-DE" dirty="0" err="1"/>
              <a:t>zerschnippelt</a:t>
            </a:r>
            <a:endParaRPr lang="de-DE" dirty="0"/>
          </a:p>
          <a:p>
            <a:r>
              <a:rPr lang="de-DE" dirty="0"/>
              <a:t>Rechnen: variable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de-DE" dirty="0"/>
              <a:t> wert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de-DE" dirty="0"/>
              <a:t> zahl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dirty="0"/>
              <a:t>Anmerkung</a:t>
            </a:r>
          </a:p>
          <a:p>
            <a:r>
              <a:rPr lang="de-DE" dirty="0"/>
              <a:t>Logik: </a:t>
            </a:r>
            <a:r>
              <a:rPr lang="de-DE" dirty="0" err="1"/>
              <a:t>ergebnis</a:t>
            </a:r>
            <a:r>
              <a:rPr lang="de-DE" dirty="0"/>
              <a:t>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de-DE" dirty="0"/>
              <a:t> aussage </a:t>
            </a:r>
            <a:r>
              <a:rPr lang="de-DE" sz="2600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/>
              <a:t>aussage</a:t>
            </a:r>
          </a:p>
          <a:p>
            <a:r>
              <a:rPr lang="de-DE" dirty="0"/>
              <a:t>Verzweigungen: </a:t>
            </a:r>
            <a:r>
              <a:rPr lang="de-DE" sz="2600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endParaRPr lang="de-DE" sz="2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/>
              <a:t>Schleifen: </a:t>
            </a:r>
            <a:r>
              <a:rPr lang="de-DE" sz="2600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dirty="0"/>
              <a:t>/ </a:t>
            </a:r>
            <a:r>
              <a:rPr lang="de-DE" sz="2600" b="1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endParaRPr lang="de-DE" sz="2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/>
              <a:t>Listen / Tupel / Sets / </a:t>
            </a:r>
            <a:r>
              <a:rPr lang="de-DE" dirty="0" err="1"/>
              <a:t>Dictionaries</a:t>
            </a:r>
            <a:r>
              <a:rPr lang="de-DE" dirty="0"/>
              <a:t>: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/>
              <a:t>…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de-DE" dirty="0"/>
              <a:t> /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dirty="0"/>
              <a:t>…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de-DE" dirty="0"/>
              <a:t> /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…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r>
              <a:rPr lang="de-DE" dirty="0"/>
              <a:t> / 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… </a:t>
            </a:r>
            <a:r>
              <a:rPr lang="de-DE" dirty="0">
                <a:solidFill>
                  <a:srgbClr val="F37637"/>
                </a:solidFill>
              </a:rPr>
              <a:t>:</a:t>
            </a:r>
            <a:r>
              <a:rPr lang="de-DE" dirty="0"/>
              <a:t> …</a:t>
            </a:r>
            <a:r>
              <a:rPr lang="de-DE" sz="26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de-DE" dirty="0"/>
              <a:t>Bibliotheken</a:t>
            </a:r>
          </a:p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5894-614A-4FA2-8964-A13B04AD0751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93CF-AB26-4C9F-AAA0-3F7550F03D02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Programmiersprachen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Python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183062"/>
          </a:xfrm>
        </p:spPr>
        <p:txBody>
          <a:bodyPr>
            <a:normAutofit/>
          </a:bodyPr>
          <a:lstStyle/>
          <a:p>
            <a:r>
              <a:rPr lang="de-DE" dirty="0" smtClean="0"/>
              <a:t>Hochsprache</a:t>
            </a:r>
          </a:p>
          <a:p>
            <a:pPr lvl="1"/>
            <a:r>
              <a:rPr lang="de-DE" dirty="0" smtClean="0"/>
              <a:t>leicht(er) verständlich</a:t>
            </a:r>
          </a:p>
          <a:p>
            <a:pPr lvl="1"/>
            <a:r>
              <a:rPr lang="de-DE" dirty="0" smtClean="0"/>
              <a:t>nicht so nah am Prozessor orientiert</a:t>
            </a:r>
          </a:p>
          <a:p>
            <a:r>
              <a:rPr lang="de-DE" dirty="0" smtClean="0"/>
              <a:t>Kostenlos verfügbar</a:t>
            </a:r>
          </a:p>
          <a:p>
            <a:pPr lvl="1"/>
            <a:r>
              <a:rPr lang="de-DE" dirty="0" smtClean="0"/>
              <a:t>für den Raspberry PI</a:t>
            </a:r>
          </a:p>
          <a:p>
            <a:pPr lvl="1"/>
            <a:r>
              <a:rPr lang="de-DE" dirty="0" smtClean="0"/>
              <a:t>für den PC</a:t>
            </a:r>
          </a:p>
          <a:p>
            <a:pPr lvl="1"/>
            <a:r>
              <a:rPr lang="de-DE" dirty="0" smtClean="0"/>
              <a:t>online</a:t>
            </a:r>
          </a:p>
          <a:p>
            <a:r>
              <a:rPr lang="de-DE" dirty="0" smtClean="0"/>
              <a:t>Universalsprache („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kann viele verschiedene Probleme lösen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83D9-D1FB-4795-8ED9-565B4526F86A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27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Programmiersprachen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Python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Bibliotheken verfügbar</a:t>
            </a:r>
          </a:p>
          <a:p>
            <a:pPr lvl="1"/>
            <a:r>
              <a:rPr lang="de-DE" dirty="0" smtClean="0"/>
              <a:t>man muss das Rad nicht neu erfinden</a:t>
            </a:r>
          </a:p>
          <a:p>
            <a:pPr lvl="1"/>
            <a:r>
              <a:rPr lang="de-DE" dirty="0" smtClean="0"/>
              <a:t>man kommt schneller zum Ergebnis</a:t>
            </a:r>
          </a:p>
          <a:p>
            <a:r>
              <a:rPr lang="de-DE" dirty="0" smtClean="0"/>
              <a:t>Unterstützt zwei grundlegende Paradigmen (</a:t>
            </a:r>
            <a:r>
              <a:rPr lang="de-DE" dirty="0"/>
              <a:t>D</a:t>
            </a:r>
            <a:r>
              <a:rPr lang="de-DE" dirty="0" smtClean="0"/>
              <a:t>enkweisen)</a:t>
            </a:r>
          </a:p>
          <a:p>
            <a:pPr lvl="1"/>
            <a:r>
              <a:rPr lang="de-DE" dirty="0" smtClean="0"/>
              <a:t>objektorientiert („alles ist ein Ding“, z.B. ein Bild)</a:t>
            </a:r>
          </a:p>
          <a:p>
            <a:pPr lvl="1"/>
            <a:r>
              <a:rPr lang="de-DE" dirty="0" smtClean="0"/>
              <a:t>prozedural („alles ist ein Algorithmus“, z.B. eine Funktion)</a:t>
            </a:r>
          </a:p>
          <a:p>
            <a:r>
              <a:rPr lang="de-DE" dirty="0" smtClean="0"/>
              <a:t>interpretierte Programmiersprache</a:t>
            </a:r>
          </a:p>
          <a:p>
            <a:pPr lvl="1"/>
            <a:r>
              <a:rPr lang="de-DE" dirty="0" smtClean="0"/>
              <a:t>Gegensatz zu </a:t>
            </a:r>
            <a:r>
              <a:rPr lang="de-DE" dirty="0" err="1" smtClean="0"/>
              <a:t>compilierten</a:t>
            </a:r>
            <a:r>
              <a:rPr lang="de-DE" dirty="0" smtClean="0"/>
              <a:t> Sprachen</a:t>
            </a:r>
          </a:p>
          <a:p>
            <a:pPr lvl="1"/>
            <a:r>
              <a:rPr lang="de-DE" dirty="0" smtClean="0"/>
              <a:t>langsam(er)</a:t>
            </a:r>
          </a:p>
          <a:p>
            <a:pPr lvl="1"/>
            <a:r>
              <a:rPr lang="de-DE" dirty="0" smtClean="0"/>
              <a:t>plattformunabhängig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20BC-C8FF-45AD-B49D-D36E11B2353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Programmiersprachen</a:t>
            </a:r>
            <a:br>
              <a:rPr lang="de-DE" dirty="0" smtClean="0"/>
            </a:br>
            <a:r>
              <a:rPr lang="de-DE" dirty="0" smtClean="0"/>
              <a:t>Python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Namensgebung</a:t>
            </a:r>
          </a:p>
          <a:p>
            <a:pPr lvl="1"/>
            <a:r>
              <a:rPr lang="de-DE" dirty="0"/>
              <a:t>Logo enthält zwei </a:t>
            </a:r>
            <a:r>
              <a:rPr lang="de-DE" dirty="0" smtClean="0"/>
              <a:t>Schlangen</a:t>
            </a:r>
          </a:p>
          <a:p>
            <a:pPr lvl="1"/>
            <a:r>
              <a:rPr lang="de-DE" dirty="0" smtClean="0"/>
              <a:t>Name </a:t>
            </a:r>
            <a:r>
              <a:rPr lang="de-DE" dirty="0" smtClean="0"/>
              <a:t>stammt von Monty Python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89DE-66C1-462D-B123-D68992F3079E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880" y="1993900"/>
            <a:ext cx="1772920" cy="177292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56" y="3500437"/>
            <a:ext cx="3476625" cy="26003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46" y="3500437"/>
            <a:ext cx="2903744" cy="26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Installation</a:t>
            </a:r>
            <a:br>
              <a:rPr lang="de-DE" dirty="0" smtClean="0"/>
            </a:br>
            <a:r>
              <a:rPr lang="de-DE" dirty="0" err="1" smtClean="0"/>
              <a:t>Raspberry</a:t>
            </a:r>
            <a:r>
              <a:rPr lang="de-DE" dirty="0" smtClean="0"/>
              <a:t> Pi</a:t>
            </a:r>
            <a:endParaRPr lang="de-DE" sz="2800" b="1" dirty="0">
              <a:solidFill>
                <a:schemeClr val="accent1">
                  <a:lumMod val="7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3900"/>
            <a:ext cx="10515600" cy="4267200"/>
          </a:xfrm>
        </p:spPr>
        <p:txBody>
          <a:bodyPr>
            <a:normAutofit/>
          </a:bodyPr>
          <a:lstStyle/>
          <a:p>
            <a:r>
              <a:rPr lang="de-DE" dirty="0" smtClean="0"/>
              <a:t>Python 2 und 3 sind bereits installiert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52BF-127A-43A1-9997-CD734D7352E5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93" y="2467967"/>
            <a:ext cx="4968552" cy="36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L Presentation 16x9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DA3C7EDA-9E56-4E2D-BAA5-4EF18147D0C7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42B1E5BF-7F6B-4721-9E4F-A56C5F28A391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1923</Words>
  <Application>Microsoft Office PowerPoint</Application>
  <PresentationFormat>Breitbild</PresentationFormat>
  <Paragraphs>553</Paragraphs>
  <Slides>59</Slides>
  <Notes>34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59</vt:i4>
      </vt:variant>
    </vt:vector>
  </HeadingPairs>
  <TitlesOfParts>
    <vt:vector size="64" baseType="lpstr">
      <vt:lpstr>Arial</vt:lpstr>
      <vt:lpstr>Calibri</vt:lpstr>
      <vt:lpstr>Wingdings</vt:lpstr>
      <vt:lpstr>CTL Presentation 16x9</vt:lpstr>
      <vt:lpstr>Inhalt</vt:lpstr>
      <vt:lpstr>Python Einführung</vt:lpstr>
      <vt:lpstr>Agenda</vt:lpstr>
      <vt:lpstr>Programmiersprachen Maschinensprache</vt:lpstr>
      <vt:lpstr>Programmiersprachen Assembler</vt:lpstr>
      <vt:lpstr>Programmiersprachen C</vt:lpstr>
      <vt:lpstr>Programmiersprachen Python</vt:lpstr>
      <vt:lpstr>Programmiersprachen Python</vt:lpstr>
      <vt:lpstr>Programmiersprachen Python</vt:lpstr>
      <vt:lpstr>Installation Raspberry Pi</vt:lpstr>
      <vt:lpstr>Installation Windows</vt:lpstr>
      <vt:lpstr>Installation Windows</vt:lpstr>
      <vt:lpstr>Entwicklungsumgebung allgemein</vt:lpstr>
      <vt:lpstr>Entwicklungsumgebung Raspberry Pi</vt:lpstr>
      <vt:lpstr>Entwicklungsumgebung Windows</vt:lpstr>
      <vt:lpstr>Entwicklungsumgebung Online</vt:lpstr>
      <vt:lpstr>Entwicklungsumgebung Online</vt:lpstr>
      <vt:lpstr>Entwicklungsumgebung Online</vt:lpstr>
      <vt:lpstr>Python Grundlagen     </vt:lpstr>
      <vt:lpstr>Python Grundlagen   </vt:lpstr>
      <vt:lpstr>Python Grundlagen Kommentare</vt:lpstr>
      <vt:lpstr>Python Grundlagen Rechnen</vt:lpstr>
      <vt:lpstr>Python Grundlagen Rechnen</vt:lpstr>
      <vt:lpstr>Python Grundlagen Rechnen</vt:lpstr>
      <vt:lpstr>Python Grundlagen Rechnen</vt:lpstr>
      <vt:lpstr>Python Grundlagen Rechnen</vt:lpstr>
      <vt:lpstr>Python Grundlagen Text</vt:lpstr>
      <vt:lpstr>Python Grundlagen Text</vt:lpstr>
      <vt:lpstr>Python Grundlagen Text</vt:lpstr>
      <vt:lpstr>Python Grundlagen Text</vt:lpstr>
      <vt:lpstr>Python Grundlagen Text</vt:lpstr>
      <vt:lpstr>Python Grundlagen Text</vt:lpstr>
      <vt:lpstr>Python Grundlagen Text</vt:lpstr>
      <vt:lpstr>Python Grundlagen Listen</vt:lpstr>
      <vt:lpstr>Python Grundlagen Listen</vt:lpstr>
      <vt:lpstr>Python Grundlagen Listen</vt:lpstr>
      <vt:lpstr>Python Grundlagen Listen</vt:lpstr>
      <vt:lpstr>Python Grundlagen Listen</vt:lpstr>
      <vt:lpstr>Python Grundlagen Wahrheitswerte</vt:lpstr>
      <vt:lpstr>Python Grundlagen Wahrheitswerte</vt:lpstr>
      <vt:lpstr>Python Grundlagen Wahrheitswerte</vt:lpstr>
      <vt:lpstr>Python Grundlagen Wiederholungen</vt:lpstr>
      <vt:lpstr>Python Grundlagen Wiederholungen</vt:lpstr>
      <vt:lpstr>Python Grundlagen Verzweigungen</vt:lpstr>
      <vt:lpstr>Python Grundlagen Verzweigungen</vt:lpstr>
      <vt:lpstr>Python Grundlagen Verzweigungen</vt:lpstr>
      <vt:lpstr>Python Grundlagen Methoden und Funktionen</vt:lpstr>
      <vt:lpstr>Python Grundlagen Methoden und Funktionen</vt:lpstr>
      <vt:lpstr>Python Grundlagen Methoden und Funktionen</vt:lpstr>
      <vt:lpstr>Python Grundlagen Ein- und Ausgabe</vt:lpstr>
      <vt:lpstr>Python Grundlagen Ein- und Ausgabe</vt:lpstr>
      <vt:lpstr>Python Grundlagen Ein- und Ausgabe</vt:lpstr>
      <vt:lpstr>Erweitertes Python Tupel</vt:lpstr>
      <vt:lpstr>Erweitertes Python Mengen</vt:lpstr>
      <vt:lpstr>Erweitertes Python Wörterbuch</vt:lpstr>
      <vt:lpstr>Erweitertes Python Wörterbuch</vt:lpstr>
      <vt:lpstr>Erweitertes Python Bibliotheken</vt:lpstr>
      <vt:lpstr>Ausblick </vt:lpstr>
      <vt:lpstr>Zusammenfassung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Einführung</dc:title>
  <dc:creator>Jonas Huber</dc:creator>
  <cp:lastModifiedBy>Thomas Weller</cp:lastModifiedBy>
  <cp:revision>128</cp:revision>
  <dcterms:created xsi:type="dcterms:W3CDTF">2018-02-09T13:28:41Z</dcterms:created>
  <dcterms:modified xsi:type="dcterms:W3CDTF">2018-03-27T16:09:29Z</dcterms:modified>
</cp:coreProperties>
</file>