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52"/>
  </p:notesMasterIdLst>
  <p:handoutMasterIdLst>
    <p:handoutMasterId r:id="rId53"/>
  </p:handoutMasterIdLst>
  <p:sldIdLst>
    <p:sldId id="256" r:id="rId3"/>
    <p:sldId id="260" r:id="rId4"/>
    <p:sldId id="263" r:id="rId5"/>
    <p:sldId id="264" r:id="rId6"/>
    <p:sldId id="265" r:id="rId7"/>
    <p:sldId id="266" r:id="rId8"/>
    <p:sldId id="318" r:id="rId9"/>
    <p:sldId id="307" r:id="rId10"/>
    <p:sldId id="306" r:id="rId11"/>
    <p:sldId id="269" r:id="rId12"/>
    <p:sldId id="270" r:id="rId13"/>
    <p:sldId id="271" r:id="rId14"/>
    <p:sldId id="272" r:id="rId15"/>
    <p:sldId id="308" r:id="rId16"/>
    <p:sldId id="273" r:id="rId17"/>
    <p:sldId id="309" r:id="rId18"/>
    <p:sldId id="274" r:id="rId19"/>
    <p:sldId id="317" r:id="rId20"/>
    <p:sldId id="316" r:id="rId21"/>
    <p:sldId id="277" r:id="rId22"/>
    <p:sldId id="278" r:id="rId23"/>
    <p:sldId id="279" r:id="rId24"/>
    <p:sldId id="310" r:id="rId25"/>
    <p:sldId id="280" r:id="rId26"/>
    <p:sldId id="281" r:id="rId27"/>
    <p:sldId id="311" r:id="rId28"/>
    <p:sldId id="282" r:id="rId29"/>
    <p:sldId id="283" r:id="rId30"/>
    <p:sldId id="312" r:id="rId31"/>
    <p:sldId id="284" r:id="rId32"/>
    <p:sldId id="285" r:id="rId33"/>
    <p:sldId id="313" r:id="rId34"/>
    <p:sldId id="314" r:id="rId35"/>
    <p:sldId id="287" r:id="rId36"/>
    <p:sldId id="288" r:id="rId37"/>
    <p:sldId id="289" r:id="rId38"/>
    <p:sldId id="315" r:id="rId39"/>
    <p:sldId id="290" r:id="rId40"/>
    <p:sldId id="291" r:id="rId41"/>
    <p:sldId id="292" r:id="rId42"/>
    <p:sldId id="319" r:id="rId43"/>
    <p:sldId id="298" r:id="rId44"/>
    <p:sldId id="299" r:id="rId45"/>
    <p:sldId id="300" r:id="rId46"/>
    <p:sldId id="301" r:id="rId47"/>
    <p:sldId id="302" r:id="rId48"/>
    <p:sldId id="303" r:id="rId49"/>
    <p:sldId id="320" r:id="rId50"/>
    <p:sldId id="259" r:id="rId5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  <p14:sldId id="260"/>
          </p14:sldIdLst>
        </p14:section>
        <p14:section name="Was ist Git?" id="{EB7416D2-FE43-421A-A82D-DCCB9519097D}">
          <p14:sldIdLst>
            <p14:sldId id="263"/>
            <p14:sldId id="264"/>
            <p14:sldId id="265"/>
          </p14:sldIdLst>
        </p14:section>
        <p14:section name="Übungs-Git einrichten" id="{D838958E-9EAA-44DC-8EBA-5816043724AD}">
          <p14:sldIdLst>
            <p14:sldId id="266"/>
            <p14:sldId id="318"/>
            <p14:sldId id="307"/>
            <p14:sldId id="306"/>
            <p14:sldId id="269"/>
            <p14:sldId id="270"/>
          </p14:sldIdLst>
        </p14:section>
        <p14:section name="Einstellungen" id="{4B1F2206-34D4-4008-BB69-64492B888A22}">
          <p14:sldIdLst>
            <p14:sldId id="271"/>
            <p14:sldId id="272"/>
            <p14:sldId id="308"/>
            <p14:sldId id="273"/>
            <p14:sldId id="309"/>
            <p14:sldId id="274"/>
            <p14:sldId id="317"/>
            <p14:sldId id="316"/>
          </p14:sldIdLst>
        </p14:section>
        <p14:section name="git status" id="{E4E4B36C-5725-4BCF-B4C6-6A88A3C01BD6}">
          <p14:sldIdLst>
            <p14:sldId id="277"/>
          </p14:sldIdLst>
        </p14:section>
        <p14:section name="git add" id="{2403AC2D-5347-4D0F-8864-FCB12D80D9FE}">
          <p14:sldIdLst>
            <p14:sldId id="278"/>
            <p14:sldId id="279"/>
            <p14:sldId id="310"/>
          </p14:sldIdLst>
        </p14:section>
        <p14:section name="git reset" id="{8508994D-5F1C-4627-BF41-89918DD7F4E4}">
          <p14:sldIdLst>
            <p14:sldId id="280"/>
            <p14:sldId id="281"/>
            <p14:sldId id="311"/>
          </p14:sldIdLst>
        </p14:section>
        <p14:section name="git checkout" id="{7B9C63B8-0F1F-4F98-B761-DD3146551F31}">
          <p14:sldIdLst>
            <p14:sldId id="282"/>
            <p14:sldId id="283"/>
            <p14:sldId id="312"/>
          </p14:sldIdLst>
        </p14:section>
        <p14:section name="git commit" id="{6C8BFBA5-0C2A-490C-BB0A-59C57F16C9E4}">
          <p14:sldIdLst>
            <p14:sldId id="284"/>
            <p14:sldId id="285"/>
            <p14:sldId id="313"/>
            <p14:sldId id="314"/>
          </p14:sldIdLst>
        </p14:section>
        <p14:section name="git diff" id="{35158E1F-E8FB-4ED2-AE7A-7AD40B24C8A4}">
          <p14:sldIdLst>
            <p14:sldId id="287"/>
            <p14:sldId id="288"/>
            <p14:sldId id="289"/>
            <p14:sldId id="315"/>
          </p14:sldIdLst>
        </p14:section>
        <p14:section name="git difftool" id="{CF476AAC-81CB-41D6-BD13-1028DD6AE76E}">
          <p14:sldIdLst>
            <p14:sldId id="290"/>
            <p14:sldId id="291"/>
            <p14:sldId id="292"/>
            <p14:sldId id="319"/>
          </p14:sldIdLst>
        </p14:section>
        <p14:section name="Mappings" id="{14472FF5-FB4C-4D8D-A8F6-8603F0075748}">
          <p14:sldIdLst>
            <p14:sldId id="298"/>
            <p14:sldId id="299"/>
            <p14:sldId id="300"/>
          </p14:sldIdLst>
        </p14:section>
        <p14:section name="Zusammenfassung" id="{3935168F-CA97-4DBE-AA4D-CD6487E81BA7}">
          <p14:sldIdLst>
            <p14:sldId id="301"/>
            <p14:sldId id="302"/>
            <p14:sldId id="303"/>
            <p14:sldId id="320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Weller" initials="TW" lastIdx="8" clrIdx="0">
    <p:extLst>
      <p:ext uri="{19B8F6BF-5375-455C-9EA6-DF929625EA0E}">
        <p15:presenceInfo xmlns:p15="http://schemas.microsoft.com/office/powerpoint/2012/main" userId="S-1-5-21-4093605920-539119258-2180558043-262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6D3"/>
    <a:srgbClr val="336DA6"/>
    <a:srgbClr val="0031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84767" autoAdjust="0"/>
  </p:normalViewPr>
  <p:slideViewPr>
    <p:cSldViewPr snapToGrid="0">
      <p:cViewPr varScale="1">
        <p:scale>
          <a:sx n="94" d="100"/>
          <a:sy n="94" d="100"/>
        </p:scale>
        <p:origin x="97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27.03.2019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‹Nr.›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27.03.2019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ist ein System, welches</a:t>
            </a:r>
            <a:r>
              <a:rPr lang="de-DE" baseline="0" dirty="0" smtClean="0"/>
              <a:t> das Konzept von </a:t>
            </a:r>
            <a:r>
              <a:rPr lang="de-DE" dirty="0" smtClean="0"/>
              <a:t>Versionskontrolle technisch umsetzt.</a:t>
            </a:r>
          </a:p>
          <a:p>
            <a:r>
              <a:rPr lang="de-DE" dirty="0" smtClean="0"/>
              <a:t>Aufgrund einer Lizenzänderung von </a:t>
            </a:r>
            <a:r>
              <a:rPr lang="de-DE" dirty="0" err="1" smtClean="0"/>
              <a:t>BitKeeper</a:t>
            </a:r>
            <a:r>
              <a:rPr lang="de-DE" dirty="0" smtClean="0"/>
              <a:t> (wurde in ein kommerzielles Tool umgewandelt) entwickelte</a:t>
            </a:r>
            <a:r>
              <a:rPr lang="de-DE" baseline="0" dirty="0" smtClean="0"/>
              <a:t> Linus </a:t>
            </a:r>
            <a:r>
              <a:rPr lang="de-DE" baseline="0" dirty="0" err="1" smtClean="0"/>
              <a:t>Torvalds</a:t>
            </a:r>
            <a:r>
              <a:rPr lang="de-DE" baseline="0" dirty="0" smtClean="0"/>
              <a:t>, der Erfinder von Linux, sein eigenes System.</a:t>
            </a:r>
          </a:p>
          <a:p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Eine</a:t>
            </a:r>
            <a:r>
              <a:rPr lang="de-DE" baseline="0" dirty="0" smtClean="0"/>
              <a:t> andere bekannte, kostenlose Alternative wäre Subversion (SVN).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Allerdings gibt es für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einen Provider, bei dem man seine Projekte kostenlos ablegen kann: </a:t>
            </a:r>
            <a:r>
              <a:rPr lang="de-DE" baseline="0" dirty="0" err="1" smtClean="0"/>
              <a:t>Github</a:t>
            </a:r>
            <a:r>
              <a:rPr lang="de-DE" baseline="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Dieser Provider ist vermutlich auch der Grund für die hohe Akzeptanz von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Logos: oben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, unten die </a:t>
            </a:r>
            <a:r>
              <a:rPr lang="de-DE" baseline="0" dirty="0" err="1" smtClean="0"/>
              <a:t>Github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Octocat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014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Einstellungen für </a:t>
            </a:r>
            <a:r>
              <a:rPr lang="de-DE" dirty="0" err="1" smtClean="0"/>
              <a:t>Git</a:t>
            </a:r>
            <a:r>
              <a:rPr lang="de-DE" baseline="0" dirty="0" smtClean="0"/>
              <a:t> lassen sich auf 3 Ebenen vornehmen: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Einstellungen oder Vorschläge, die für alle Benutzer gelten sollen, lassen sich auf PC-Ebene vornehmen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Einstellungen, die für alle </a:t>
            </a:r>
            <a:r>
              <a:rPr lang="de-DE" baseline="0" dirty="0" err="1" smtClean="0"/>
              <a:t>Repositories</a:t>
            </a:r>
            <a:r>
              <a:rPr lang="de-DE" baseline="0" dirty="0" smtClean="0"/>
              <a:t> eines Benutzers gelten sollen, lassen sich auf "globaler" Ebene setzen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Einstellungen, die nur für ein einziges Repository gelten, können "lokal" vorgenommen werden</a:t>
            </a:r>
          </a:p>
          <a:p>
            <a:pPr marL="0" indent="0">
              <a:buFontTx/>
              <a:buNone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In Summe gilt die Einstellung, die dem betroffenen Repository am nächsten ist.</a:t>
            </a:r>
          </a:p>
          <a:p>
            <a:pPr marL="0" indent="0">
              <a:buFontTx/>
              <a:buNone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Konfigurationsdateien sind: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system</a:t>
            </a:r>
            <a:r>
              <a:rPr lang="de-DE" baseline="0" dirty="0" smtClean="0"/>
              <a:t>: /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gitconfig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global: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~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/.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gitconfig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lokal: $/.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($/ kennzeichnet den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Pfad des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Repositories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6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Einzelne Einstellungen lassen sich mit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 --</a:t>
            </a:r>
            <a:r>
              <a:rPr lang="de-DE" dirty="0" err="1" smtClean="0"/>
              <a:t>get</a:t>
            </a:r>
            <a:r>
              <a:rPr lang="de-DE" dirty="0" smtClean="0"/>
              <a:t> &lt;</a:t>
            </a:r>
            <a:r>
              <a:rPr lang="de-DE" dirty="0" err="1" smtClean="0"/>
              <a:t>key</a:t>
            </a:r>
            <a:r>
              <a:rPr lang="de-DE" dirty="0" smtClean="0"/>
              <a:t>&gt; abfragen.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Der Value darf nur aus</a:t>
            </a:r>
            <a:r>
              <a:rPr lang="de-DE" baseline="0" dirty="0" smtClean="0"/>
              <a:t> einem einzigen Wert bestehen. Bei durch Leerzeichen geteilten Zeichenfolgen müssen doppelte Anführungszeichen verwendet werden.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Kommen dann Anführungszeichen im Wert vor, müssen diese zusätzlich mit </a:t>
            </a:r>
            <a:r>
              <a:rPr lang="de-DE" baseline="0" dirty="0" err="1" smtClean="0"/>
              <a:t>Backslash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escaped</a:t>
            </a:r>
            <a:r>
              <a:rPr lang="de-DE" baseline="0" dirty="0" smtClean="0"/>
              <a:t> werden.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45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Achtung: Forward </a:t>
            </a:r>
            <a:r>
              <a:rPr lang="de-DE" dirty="0" err="1" smtClean="0"/>
              <a:t>Slashes</a:t>
            </a:r>
            <a:r>
              <a:rPr lang="de-DE" baseline="0" dirty="0" smtClean="0"/>
              <a:t> bei Pfadangaben auch unter Windows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973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Damit man den Ansprechpartner ermitteln kann, möchte </a:t>
            </a:r>
            <a:r>
              <a:rPr lang="de-DE" dirty="0" err="1" smtClean="0"/>
              <a:t>Git</a:t>
            </a:r>
            <a:r>
              <a:rPr lang="de-DE" dirty="0" smtClean="0"/>
              <a:t> auf jeden Fall den</a:t>
            </a:r>
            <a:r>
              <a:rPr lang="de-DE" baseline="0" dirty="0" smtClean="0"/>
              <a:t> Namen und die Email-Adresse haben.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7377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Achtung: Forward </a:t>
            </a:r>
            <a:r>
              <a:rPr lang="de-DE" dirty="0" err="1" smtClean="0"/>
              <a:t>Slashes</a:t>
            </a:r>
            <a:r>
              <a:rPr lang="de-DE" baseline="0" dirty="0" smtClean="0"/>
              <a:t> bei Pfadangaben auch unter </a:t>
            </a:r>
            <a:r>
              <a:rPr lang="de-DE" baseline="0" dirty="0" smtClean="0"/>
              <a:t>Windows (gelb markiert).</a:t>
            </a:r>
            <a:endParaRPr lang="de-DE" baseline="0" dirty="0" smtClean="0"/>
          </a:p>
          <a:p>
            <a:r>
              <a:rPr lang="de-DE" dirty="0" smtClean="0"/>
              <a:t>Da zwischen den Argumenten "$LOCAL" und "$REMOTE"</a:t>
            </a:r>
            <a:r>
              <a:rPr lang="de-DE" baseline="0" dirty="0" smtClean="0"/>
              <a:t> ein Leerzeichen steht, muss zusätzlich alles nochmal in Anführungszeichen gesetzt werden</a:t>
            </a:r>
            <a:r>
              <a:rPr lang="de-DE" baseline="0" dirty="0" smtClean="0"/>
              <a:t>. Diese Anführungszeichen müssen </a:t>
            </a:r>
            <a:r>
              <a:rPr lang="de-DE" baseline="0" dirty="0" err="1" smtClean="0"/>
              <a:t>escaped</a:t>
            </a:r>
            <a:r>
              <a:rPr lang="de-DE" baseline="0" dirty="0" smtClean="0"/>
              <a:t> werden (rot markiert).</a:t>
            </a:r>
            <a:endParaRPr lang="de-DE" baseline="0" dirty="0" smtClean="0"/>
          </a:p>
          <a:p>
            <a:r>
              <a:rPr lang="de-DE" baseline="0" dirty="0" smtClean="0"/>
              <a:t>Unter Linux sind Umgebungsvariablen mit $ gekennzeichnet, daher müssen die $-Zeichen, wenn sie als Text übernommen werden sollen, ebenfalls </a:t>
            </a:r>
            <a:r>
              <a:rPr lang="de-DE" baseline="0" dirty="0" err="1" smtClean="0"/>
              <a:t>escaped</a:t>
            </a:r>
            <a:r>
              <a:rPr lang="de-DE" baseline="0" dirty="0" smtClean="0"/>
              <a:t> </a:t>
            </a:r>
            <a:r>
              <a:rPr lang="de-DE" baseline="0" dirty="0" smtClean="0"/>
              <a:t>werden (violett markiert).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19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Konkrete Einrichtung von kdiff</a:t>
            </a:r>
            <a:r>
              <a:rPr lang="de-DE" baseline="0" dirty="0" smtClean="0"/>
              <a:t>3 auf dem </a:t>
            </a:r>
            <a:r>
              <a:rPr lang="de-DE" baseline="0" dirty="0" err="1" smtClean="0"/>
              <a:t>Raspberry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KDiff3 liegt im Verzeichnis /</a:t>
            </a:r>
            <a:r>
              <a:rPr lang="de-DE" baseline="0" dirty="0" err="1" smtClean="0"/>
              <a:t>usr</a:t>
            </a:r>
            <a:r>
              <a:rPr lang="de-DE" baseline="0" dirty="0" smtClean="0"/>
              <a:t>/bin.</a:t>
            </a:r>
          </a:p>
          <a:p>
            <a:r>
              <a:rPr lang="de-DE" baseline="0" dirty="0" smtClean="0"/>
              <a:t>Zusätzliche Argumente werden nicht benötigt, wodurch &lt;</a:t>
            </a:r>
            <a:r>
              <a:rPr lang="de-DE" baseline="0" dirty="0" err="1" smtClean="0"/>
              <a:t>args</a:t>
            </a:r>
            <a:r>
              <a:rPr lang="de-DE" baseline="0" dirty="0" smtClean="0"/>
              <a:t>&gt; komplett entfällt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4869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Standardmäßig setzt oder ersetzt </a:t>
            </a:r>
            <a:r>
              <a:rPr lang="de-DE" dirty="0" err="1" smtClean="0"/>
              <a:t>Git</a:t>
            </a:r>
            <a:r>
              <a:rPr lang="de-DE" dirty="0" smtClean="0"/>
              <a:t> eine Einstellung</a:t>
            </a:r>
            <a:r>
              <a:rPr lang="de-DE" baseline="0" dirty="0" smtClean="0"/>
              <a:t> auf einer bestimmten Ebene.</a:t>
            </a:r>
          </a:p>
          <a:p>
            <a:r>
              <a:rPr lang="de-DE" baseline="0" dirty="0" smtClean="0"/>
              <a:t>Allerdings lassen sich mit --</a:t>
            </a:r>
            <a:r>
              <a:rPr lang="de-DE" baseline="0" dirty="0" err="1" smtClean="0"/>
              <a:t>add</a:t>
            </a:r>
            <a:r>
              <a:rPr lang="de-DE" baseline="0" dirty="0" smtClean="0"/>
              <a:t> auch Einstellungen hinzufügen. Warum es diese Funktion gibt, ist uns nicht bekannt.</a:t>
            </a:r>
          </a:p>
          <a:p>
            <a:r>
              <a:rPr lang="de-DE" baseline="0" dirty="0" smtClean="0"/>
              <a:t>In den uns bekannten Fällen war sie immer hinderlich und hat Probleme verursacht.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377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status</a:t>
            </a:r>
            <a:r>
              <a:rPr lang="de-DE" baseline="0" dirty="0" smtClean="0"/>
              <a:t> wird angezeigt, was alles im Repository verändert wurde.</a:t>
            </a:r>
          </a:p>
          <a:p>
            <a:r>
              <a:rPr lang="de-DE" baseline="0" dirty="0" smtClean="0"/>
              <a:t>Die Ausgabe hängt stark davon ab, welche Dateien man gelöscht, geändert oder hinzugefügt ab und welche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Befehle man vorher durchgeführt hat.</a:t>
            </a:r>
          </a:p>
          <a:p>
            <a:r>
              <a:rPr lang="de-DE" baseline="0" dirty="0" smtClean="0"/>
              <a:t>Im Anfangszustand gibt es keine durchzuführenden Aktionen.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2997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Um eine Datei samt Inhalt fü</a:t>
            </a:r>
            <a:r>
              <a:rPr lang="de-DE" baseline="0" dirty="0" smtClean="0"/>
              <a:t>r einen Commit vorzusehen, wird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add</a:t>
            </a:r>
            <a:r>
              <a:rPr lang="de-DE" baseline="0" dirty="0" smtClean="0"/>
              <a:t> verwendet.</a:t>
            </a:r>
          </a:p>
          <a:p>
            <a:r>
              <a:rPr lang="de-DE" baseline="0" dirty="0" smtClean="0"/>
              <a:t>Dieses Hinzufügen erzeugt eine Kopie in der Stage, die nur ein einmaliges Rückgängigmachen erlaubt.</a:t>
            </a:r>
          </a:p>
          <a:p>
            <a:r>
              <a:rPr lang="de-DE" baseline="0" dirty="0" smtClean="0"/>
              <a:t>Für den Platzhalter &lt;Datei&gt; können auch mehrere Dateien hintereinander angegeben werden oder . für das ganze aktuelle Verzeichnis. Dies gilt auch für die meisten anderen Befehle, bei denen Dateien angegeben werden können und wird in Zukunft nicht mehr erwähnt.</a:t>
            </a:r>
          </a:p>
          <a:p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Das doppelte Minus kann u.U. weggelassen werden. Sicherer ist die Verwendung mit --, da es dann nicht zu Konflikten mit speziellen Dateinamen, </a:t>
            </a:r>
            <a:r>
              <a:rPr lang="de-DE" baseline="0" dirty="0" err="1" smtClean="0"/>
              <a:t>Branchnamen</a:t>
            </a:r>
            <a:r>
              <a:rPr lang="de-DE" baseline="0" dirty="0" smtClean="0"/>
              <a:t> oder weiteren Kommandozeilenparametern kommen kann. Diese Sicherheit wird auch in zukünftigen Befehlen beibehalten.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Das gilt übrigens nicht nur für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, sondern auch für viele andere Linux Befehle, z.B. </a:t>
            </a:r>
            <a:r>
              <a:rPr lang="de-DE" baseline="0" dirty="0" err="1" smtClean="0"/>
              <a:t>touch</a:t>
            </a:r>
            <a:r>
              <a:rPr lang="de-DE" baseline="0" dirty="0" smtClean="0"/>
              <a:t> oder </a:t>
            </a:r>
            <a:r>
              <a:rPr lang="de-DE" baseline="0" dirty="0" err="1" smtClean="0"/>
              <a:t>rm</a:t>
            </a:r>
            <a:r>
              <a:rPr lang="de-DE" baseline="0" dirty="0" smtClean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Um eine Datei namens -- anzulegen und wieder zu löschen, sind folgende Befehle nötig: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 smtClean="0"/>
              <a:t>touch</a:t>
            </a:r>
            <a:r>
              <a:rPr lang="de-DE" baseline="0" dirty="0" smtClean="0"/>
              <a:t> -- 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 smtClean="0"/>
              <a:t>rm</a:t>
            </a:r>
            <a:r>
              <a:rPr lang="de-DE" baseline="0" dirty="0" smtClean="0"/>
              <a:t> -- --</a:t>
            </a:r>
          </a:p>
          <a:p>
            <a:endParaRPr lang="de-DE" baseline="0" dirty="0" smtClean="0"/>
          </a:p>
          <a:p>
            <a:r>
              <a:rPr lang="de-DE" dirty="0" smtClean="0"/>
              <a:t>Anders</a:t>
            </a:r>
            <a:r>
              <a:rPr lang="de-DE" baseline="0" dirty="0" smtClean="0"/>
              <a:t> als bei SourceSafe ist die Datei noch nicht in der echten </a:t>
            </a:r>
            <a:r>
              <a:rPr lang="de-DE" baseline="0" dirty="0" err="1" smtClean="0"/>
              <a:t>History</a:t>
            </a:r>
            <a:r>
              <a:rPr lang="de-DE" baseline="0" dirty="0" smtClean="0"/>
              <a:t>, also noch nicht eingecheckt.</a:t>
            </a:r>
          </a:p>
          <a:p>
            <a:r>
              <a:rPr lang="de-DE" baseline="0" dirty="0" smtClean="0"/>
              <a:t>Beim </a:t>
            </a:r>
            <a:r>
              <a:rPr lang="de-DE" baseline="0" dirty="0" err="1" smtClean="0"/>
              <a:t>Drag'n'Drop</a:t>
            </a:r>
            <a:r>
              <a:rPr lang="de-DE" baseline="0" dirty="0" smtClean="0"/>
              <a:t> nach SourceSafe wird die Datei nicht nur zum Hinzufügen vorgemerkt, sondern der Inhalt auch gleich </a:t>
            </a:r>
            <a:r>
              <a:rPr lang="de-DE" baseline="0" dirty="0" err="1" smtClean="0"/>
              <a:t>versioniert</a:t>
            </a:r>
            <a:r>
              <a:rPr lang="de-DE" baseline="0" dirty="0" smtClean="0"/>
              <a:t>. </a:t>
            </a:r>
          </a:p>
          <a:p>
            <a:endParaRPr lang="de-DE" baseline="0" dirty="0" smtClean="0"/>
          </a:p>
          <a:p>
            <a:r>
              <a:rPr lang="de-DE" baseline="0" dirty="0" smtClean="0"/>
              <a:t>Bei der SVN-Aktion "Add" wird nur die Datei selbst für den Commit vorgemerkt, der Inhalt hat noch keine Möglichkeit für ein </a:t>
            </a:r>
            <a:r>
              <a:rPr lang="de-DE" baseline="0" dirty="0" err="1" smtClean="0"/>
              <a:t>Undo</a:t>
            </a:r>
            <a:r>
              <a:rPr lang="de-DE" baseline="0" dirty="0" smtClean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73648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Bei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gibt es drei lokale Verzeichnisse: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Working Directory: das tatsächliche Verzeichnis im Explorer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Stage: ein "virtuelles" Verzeichnis für Dinge, die in den Commit einfließen sollen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History</a:t>
            </a:r>
            <a:r>
              <a:rPr lang="de-DE" baseline="0" dirty="0" smtClean="0"/>
              <a:t>: ein virtuelles Verzeichnis von Dingen, die </a:t>
            </a:r>
            <a:r>
              <a:rPr lang="de-DE" baseline="0" dirty="0" err="1" smtClean="0"/>
              <a:t>committed</a:t>
            </a:r>
            <a:r>
              <a:rPr lang="de-DE" baseline="0" dirty="0" smtClean="0"/>
              <a:t> worden sind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Die Stage enthält jeweils eine einzelne Kopie der Dateien, die </a:t>
            </a:r>
            <a:r>
              <a:rPr lang="de-DE" baseline="0" dirty="0" err="1" smtClean="0"/>
              <a:t>History</a:t>
            </a:r>
            <a:r>
              <a:rPr lang="de-DE" baseline="0" dirty="0" smtClean="0"/>
              <a:t> enthält mehrere Kopien in unterschiedlichen Versionen.</a:t>
            </a:r>
          </a:p>
          <a:p>
            <a:r>
              <a:rPr lang="de-DE" baseline="0" dirty="0" smtClean="0"/>
              <a:t>Technisch sind die Stage und die </a:t>
            </a:r>
            <a:r>
              <a:rPr lang="de-DE" baseline="0" dirty="0" err="1" smtClean="0"/>
              <a:t>History</a:t>
            </a:r>
            <a:r>
              <a:rPr lang="de-DE" baseline="0" dirty="0" smtClean="0"/>
              <a:t> im versteckten .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Verzeichnis auf der Platte versteckt.</a:t>
            </a:r>
          </a:p>
          <a:p>
            <a:endParaRPr lang="de-DE" baseline="0" dirty="0" smtClean="0"/>
          </a:p>
          <a:p>
            <a:r>
              <a:rPr lang="de-DE" baseline="0" dirty="0" smtClean="0"/>
              <a:t>Stage wird auch manchmal als Index oder Cache bezeichnet.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92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kann</a:t>
            </a:r>
            <a:r>
              <a:rPr lang="de-DE" baseline="0" dirty="0" smtClean="0"/>
              <a:t> lokal auf der eigenen Festplatte betrieben werden, was nur ein einziges Verzeichnis erfordert. Diese Variante werden wir für die Übungen in dieser Präsentation verwenden.</a:t>
            </a:r>
          </a:p>
          <a:p>
            <a:r>
              <a:rPr lang="de-DE" dirty="0" smtClean="0"/>
              <a:t>Für</a:t>
            </a:r>
            <a:r>
              <a:rPr lang="de-DE" baseline="0" dirty="0" smtClean="0"/>
              <a:t> das eigentliche </a:t>
            </a:r>
            <a:r>
              <a:rPr lang="de-DE" dirty="0" smtClean="0"/>
              <a:t>BOGY verwenden wir die mittlere Variante mit </a:t>
            </a:r>
            <a:r>
              <a:rPr lang="de-DE" dirty="0" err="1" smtClean="0"/>
              <a:t>Github</a:t>
            </a:r>
            <a:r>
              <a:rPr lang="de-DE" dirty="0" smtClean="0"/>
              <a:t> als Provider.</a:t>
            </a:r>
          </a:p>
          <a:p>
            <a:endParaRPr lang="de-DE" baseline="0" dirty="0" smtClean="0"/>
          </a:p>
          <a:p>
            <a:r>
              <a:rPr lang="de-DE" baseline="0" dirty="0" smtClean="0"/>
              <a:t>Das Hierarchische Modell wird bei sehr großen Software-Paketen verwendet, beispielsweise bei Linux.</a:t>
            </a:r>
          </a:p>
          <a:p>
            <a:r>
              <a:rPr lang="de-DE" baseline="0" dirty="0" smtClean="0"/>
              <a:t>Die Pakete können jeweils einzeln entwickelt werden, das ganze Betriebssystem holt sich dann die Pakete aus den Servern und nicht von den Entwicklern.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Auf die lokale und die hierarchische Variante wird in dieser Präsentation nicht weiter eingegangen.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8136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Um die Datei vom Commit zu entfernen wird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reset</a:t>
            </a:r>
            <a:r>
              <a:rPr lang="de-DE" baseline="0" dirty="0" smtClean="0"/>
              <a:t> oder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rm</a:t>
            </a:r>
            <a:r>
              <a:rPr lang="de-DE" baseline="0" dirty="0" smtClean="0"/>
              <a:t> --</a:t>
            </a:r>
            <a:r>
              <a:rPr lang="de-DE" baseline="0" dirty="0" err="1" smtClean="0"/>
              <a:t>cached</a:t>
            </a:r>
            <a:r>
              <a:rPr lang="de-DE" baseline="0" dirty="0" smtClean="0"/>
              <a:t> verwendet.</a:t>
            </a:r>
          </a:p>
          <a:p>
            <a:r>
              <a:rPr lang="de-DE" baseline="0" dirty="0" smtClean="0"/>
              <a:t>Mit diesem Befehl bleiben etwaige lokale Änderungen erhalten.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Anders als bei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add</a:t>
            </a:r>
            <a:r>
              <a:rPr lang="de-DE" baseline="0" dirty="0" smtClean="0"/>
              <a:t> wird bei fehlendem Dateinamen automatisch angenommen, dass alle Dateien gelöscht werden sollen. Ein Punkt ist nicht erforderlich.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74750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8441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Um eine lokale Änderungen (im Working Directory) rückgängig zu machen wird der Befehl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checkout</a:t>
            </a:r>
            <a:r>
              <a:rPr lang="de-DE" baseline="0" dirty="0" smtClean="0"/>
              <a:t> verwendet.</a:t>
            </a:r>
          </a:p>
          <a:p>
            <a:r>
              <a:rPr lang="de-DE" baseline="0" dirty="0" smtClean="0"/>
              <a:t>Er kopiert die Inhalte 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entweder aus der Stage (falls vorhanden)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oder aus der </a:t>
            </a:r>
            <a:r>
              <a:rPr lang="de-DE" baseline="0" dirty="0" err="1" smtClean="0"/>
              <a:t>History</a:t>
            </a:r>
            <a:r>
              <a:rPr lang="de-DE" baseline="0" dirty="0" smtClean="0"/>
              <a:t> </a:t>
            </a:r>
          </a:p>
          <a:p>
            <a:pPr marL="0" indent="0">
              <a:buFontTx/>
              <a:buNone/>
            </a:pPr>
            <a:r>
              <a:rPr lang="de-DE" baseline="0" dirty="0" smtClean="0"/>
              <a:t>zurück ins Working Directory</a:t>
            </a:r>
            <a:r>
              <a:rPr lang="de-DE" baseline="0" dirty="0" smtClean="0"/>
              <a:t>.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49924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1766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Das echte </a:t>
            </a:r>
            <a:r>
              <a:rPr lang="de-DE" baseline="0" dirty="0" err="1" smtClean="0"/>
              <a:t>Versionieren</a:t>
            </a:r>
            <a:r>
              <a:rPr lang="de-DE" baseline="0" dirty="0" smtClean="0"/>
              <a:t>, d.h. das Einspielen der Dateiinhalte aus der Stage in die </a:t>
            </a:r>
            <a:r>
              <a:rPr lang="de-DE" baseline="0" dirty="0" err="1" smtClean="0"/>
              <a:t>History</a:t>
            </a:r>
            <a:r>
              <a:rPr lang="de-DE" baseline="0" dirty="0" smtClean="0"/>
              <a:t> erfolgt mit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commit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Das Hinzufügen einer Datei per </a:t>
            </a:r>
            <a:r>
              <a:rPr lang="de-DE" baseline="0" dirty="0" err="1" smtClean="0"/>
              <a:t>Drag'n'Drop</a:t>
            </a:r>
            <a:r>
              <a:rPr lang="de-DE" baseline="0" dirty="0" smtClean="0"/>
              <a:t> in SourceSafe entspricht also zwei Operationen in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add</a:t>
            </a:r>
            <a:r>
              <a:rPr lang="de-DE" baseline="0" dirty="0" smtClean="0"/>
              <a:t> +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commit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Eine Beschreibung (Commit Message) ist erforderlich, ansonsten wird der Commit abgebrochen. Dazu wird entweder der Editor geöffnet oder die Nachricht mit --message angegeben.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Es ist auch möglich, einzelne Dateien zu committen. Die Syntax ist dann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commit</a:t>
            </a:r>
            <a:r>
              <a:rPr lang="de-DE" baseline="0" dirty="0" smtClean="0"/>
              <a:t> -- &lt;Datei&gt;. Die Stage ist jedoch genau dazu da, den Commit vorzubereiten, d.h. alle nötigen Dateien zu sammeln. Von daher ist es nicht empfehlenswert, die Syntax für einzelne Dateien zu verwenden.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6163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Beim Commit handelt es sich um eine Verschiebeoperation. D.h. die Inhalte sind danach aus der Stage entfernt.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88426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Unterschiede zwischen Working Directory und</a:t>
            </a:r>
            <a:r>
              <a:rPr lang="de-DE" baseline="0" dirty="0" smtClean="0"/>
              <a:t> Stage werden mit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diff</a:t>
            </a:r>
            <a:r>
              <a:rPr lang="de-DE" baseline="0" dirty="0" smtClean="0"/>
              <a:t> angezeigt.</a:t>
            </a:r>
          </a:p>
          <a:p>
            <a:r>
              <a:rPr lang="de-DE" baseline="0" dirty="0" smtClean="0"/>
              <a:t>Die Ausgabe erfolgt im Linux typischen </a:t>
            </a:r>
            <a:r>
              <a:rPr lang="de-DE" baseline="0" dirty="0" err="1" smtClean="0"/>
              <a:t>Diff</a:t>
            </a:r>
            <a:r>
              <a:rPr lang="de-DE" baseline="0" dirty="0" smtClean="0"/>
              <a:t>-Stil.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9630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Um stattdessen die Unterschiede zwischen </a:t>
            </a:r>
            <a:r>
              <a:rPr lang="de-DE" baseline="0" dirty="0" smtClean="0"/>
              <a:t>Stage und </a:t>
            </a:r>
            <a:r>
              <a:rPr lang="de-DE" baseline="0" dirty="0" err="1" smtClean="0"/>
              <a:t>History</a:t>
            </a:r>
            <a:r>
              <a:rPr lang="de-DE" baseline="0" dirty="0" smtClean="0"/>
              <a:t> anzuzeigen, kann mit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diff</a:t>
            </a:r>
            <a:r>
              <a:rPr lang="de-DE" baseline="0" dirty="0" smtClean="0"/>
              <a:t> --</a:t>
            </a:r>
            <a:r>
              <a:rPr lang="de-DE" baseline="0" dirty="0" err="1" smtClean="0"/>
              <a:t>cached</a:t>
            </a:r>
            <a:r>
              <a:rPr lang="de-DE" baseline="0" dirty="0" smtClean="0"/>
              <a:t> gearbeitet werden.</a:t>
            </a:r>
          </a:p>
          <a:p>
            <a:r>
              <a:rPr lang="de-DE" baseline="0" dirty="0" smtClean="0"/>
              <a:t>Optional kann unter Angabe einer Datei auch nur diese eine Datei verglichen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0378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8540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Der</a:t>
            </a:r>
            <a:r>
              <a:rPr lang="de-DE" baseline="0" dirty="0" smtClean="0"/>
              <a:t> normale Befehl zeigt </a:t>
            </a:r>
            <a:r>
              <a:rPr lang="de-DE" dirty="0" smtClean="0"/>
              <a:t>Unterschiede zwischen Working Directory und Stage.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078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Bei SourceSafe, TFS und SVN hat nur der Server alle Daten gespeichert, d.h. den Trunk und alle </a:t>
            </a:r>
            <a:r>
              <a:rPr lang="de-DE" baseline="0" dirty="0" err="1" smtClean="0"/>
              <a:t>Branches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Die Clients haben jeweils nur einen Teil davon auf Platte, nämlich nur den Trunk oder nur einen </a:t>
            </a:r>
            <a:r>
              <a:rPr lang="de-DE" baseline="0" dirty="0" err="1" smtClean="0"/>
              <a:t>Branch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Dadurch ergeben sich mindestens 2 Nachteile:</a:t>
            </a:r>
          </a:p>
          <a:p>
            <a:pPr marL="228600" indent="-228600">
              <a:buAutoNum type="alphaLcParenR"/>
            </a:pPr>
            <a:r>
              <a:rPr lang="de-DE" baseline="0" dirty="0" smtClean="0"/>
              <a:t>Geht das Server Repository verloren oder wird kompromittiert, kann nicht mehr alles wiederhergestellt werden.</a:t>
            </a:r>
          </a:p>
          <a:p>
            <a:pPr marL="228600" indent="-228600">
              <a:buAutoNum type="alphaLcParenR"/>
            </a:pPr>
            <a:r>
              <a:rPr lang="de-DE" baseline="0" dirty="0" smtClean="0"/>
              <a:t>Es kann nicht uneingeschränkt offline gearbeitet werden, z.B. wenn ein weiterer </a:t>
            </a:r>
            <a:r>
              <a:rPr lang="de-DE" baseline="0" dirty="0" err="1" smtClean="0"/>
              <a:t>Branch</a:t>
            </a:r>
            <a:r>
              <a:rPr lang="de-DE" baseline="0" dirty="0" smtClean="0"/>
              <a:t> vom Server angefordert werden muss.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Git</a:t>
            </a:r>
            <a:r>
              <a:rPr lang="de-DE" baseline="0" dirty="0" smtClean="0"/>
              <a:t> behebt diese beiden Probleme, indem jeweils das komplette Repository an alle Clients verteilt wird.</a:t>
            </a:r>
          </a:p>
          <a:p>
            <a:r>
              <a:rPr lang="de-DE" baseline="0" dirty="0" smtClean="0"/>
              <a:t>Theoretisch genügt eine Kopie von irgendeinem Entwickler, um den Server wiederherzustellen.</a:t>
            </a:r>
          </a:p>
          <a:p>
            <a:r>
              <a:rPr lang="de-DE" baseline="0" dirty="0" smtClean="0"/>
              <a:t>Zudem kann jeder Entwickler jederzeit offline </a:t>
            </a:r>
            <a:r>
              <a:rPr lang="de-DE" baseline="0" dirty="0" err="1" smtClean="0"/>
              <a:t>branchen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switchen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mergen</a:t>
            </a:r>
            <a:r>
              <a:rPr lang="de-DE" baseline="0" dirty="0" smtClean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0817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Wie beim </a:t>
            </a:r>
            <a:r>
              <a:rPr lang="de-DE" dirty="0" err="1" smtClean="0"/>
              <a:t>Diff</a:t>
            </a:r>
            <a:r>
              <a:rPr lang="de-DE" dirty="0" smtClean="0"/>
              <a:t> auch, kann</a:t>
            </a:r>
            <a:r>
              <a:rPr lang="de-DE" baseline="0" dirty="0" smtClean="0"/>
              <a:t> die grafische Oberfläche auch Unterschiede zwischen Stage und </a:t>
            </a:r>
            <a:r>
              <a:rPr lang="de-DE" baseline="0" dirty="0" err="1" smtClean="0"/>
              <a:t>History</a:t>
            </a:r>
            <a:r>
              <a:rPr lang="de-DE" baseline="0" dirty="0" smtClean="0"/>
              <a:t> anzeigen.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7109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 </a:t>
            </a:r>
            <a:r>
              <a:rPr lang="de-DE" dirty="0" err="1" smtClean="0"/>
              <a:t>git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</a:t>
            </a:r>
            <a:r>
              <a:rPr lang="de-DE" dirty="0" err="1" smtClean="0"/>
              <a:t>ifftool</a:t>
            </a:r>
            <a:r>
              <a:rPr lang="de-DE" dirty="0" smtClean="0"/>
              <a:t> wird das eingestellte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Diff</a:t>
            </a:r>
            <a:r>
              <a:rPr lang="de-DE" baseline="0" dirty="0" smtClean="0"/>
              <a:t>-Programm gestartet</a:t>
            </a:r>
            <a:r>
              <a:rPr lang="de-DE" baseline="0" dirty="0" smtClean="0"/>
              <a:t>. In unserem Beispiel KDiff3.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7431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Create </a:t>
            </a:r>
            <a:r>
              <a:rPr lang="de-DE" dirty="0" err="1" smtClean="0"/>
              <a:t>project</a:t>
            </a:r>
            <a:r>
              <a:rPr lang="de-DE" dirty="0" smtClean="0"/>
              <a:t> = </a:t>
            </a:r>
            <a:r>
              <a:rPr lang="de-DE" dirty="0" err="1" smtClean="0"/>
              <a:t>add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directory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1095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Create </a:t>
            </a:r>
            <a:r>
              <a:rPr lang="de-DE" dirty="0" err="1" smtClean="0"/>
              <a:t>project</a:t>
            </a:r>
            <a:r>
              <a:rPr lang="de-DE" dirty="0" smtClean="0"/>
              <a:t> = </a:t>
            </a:r>
            <a:r>
              <a:rPr lang="de-DE" dirty="0" err="1" smtClean="0"/>
              <a:t>add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directory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29204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 smtClean="0"/>
              <a:t>Git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add</a:t>
            </a:r>
            <a:r>
              <a:rPr lang="de-DE" baseline="0" dirty="0" smtClean="0"/>
              <a:t>: die lokale Datei wird in die Stage kopiert</a:t>
            </a:r>
            <a:endParaRPr lang="de-DE" dirty="0" smtClean="0"/>
          </a:p>
          <a:p>
            <a:r>
              <a:rPr lang="de-DE" dirty="0" smtClean="0"/>
              <a:t>SVN </a:t>
            </a:r>
            <a:r>
              <a:rPr lang="de-DE" dirty="0" err="1" smtClean="0"/>
              <a:t>add</a:t>
            </a:r>
            <a:r>
              <a:rPr lang="de-DE" dirty="0" smtClean="0"/>
              <a:t>: die lokale Datei wird für</a:t>
            </a:r>
            <a:r>
              <a:rPr lang="de-DE" baseline="0" dirty="0" smtClean="0"/>
              <a:t> den Commit vorgemerkt, es gibt keine Stage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0487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Hier die Zusammenfassung aller bisher besprochenen Befehle du deren Auswirkung auf</a:t>
            </a:r>
            <a:r>
              <a:rPr lang="de-DE" baseline="0" dirty="0" smtClean="0"/>
              <a:t> Dateien.</a:t>
            </a:r>
          </a:p>
          <a:p>
            <a:r>
              <a:rPr lang="de-DE" baseline="0" dirty="0" smtClean="0"/>
              <a:t>Noch nicht besprochen wurden die Befehle zum Arbeiten auf Serverseite: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push und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pull.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1579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Befehle, um über einen Server miteinander zusammenzuarbeiten bringen wir Euch dann in der BOGY-Woche bei, wenn wir auch wirklich Zugriff auf den Server</a:t>
            </a:r>
            <a:r>
              <a:rPr lang="de-DE" baseline="0" dirty="0" smtClean="0"/>
              <a:t> brauchen.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4473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047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Auf neueren Versionen von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Raspbian</a:t>
            </a:r>
            <a:r>
              <a:rPr lang="de-DE" baseline="0" dirty="0" smtClean="0"/>
              <a:t> ist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schon installiert.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5884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</a:t>
            </a:r>
            <a:r>
              <a:rPr lang="de-DE" dirty="0" err="1" smtClean="0"/>
              <a:t>GitExtensions</a:t>
            </a:r>
            <a:r>
              <a:rPr lang="de-DE" baseline="0" dirty="0" smtClean="0"/>
              <a:t> </a:t>
            </a:r>
            <a:r>
              <a:rPr lang="de-DE" baseline="0" dirty="0" smtClean="0"/>
              <a:t>sind eine grafische Oberfläche für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und sie funktionieren </a:t>
            </a:r>
            <a:r>
              <a:rPr lang="de-DE" baseline="0" dirty="0" smtClean="0"/>
              <a:t>dank Mono auch unter Linux.</a:t>
            </a:r>
          </a:p>
          <a:p>
            <a:r>
              <a:rPr lang="de-DE" baseline="0" dirty="0" smtClean="0"/>
              <a:t>Da wir letztlich die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Integration von </a:t>
            </a:r>
            <a:r>
              <a:rPr lang="de-DE" baseline="0" dirty="0" err="1" smtClean="0"/>
              <a:t>PyCharm</a:t>
            </a:r>
            <a:r>
              <a:rPr lang="de-DE" baseline="0" dirty="0" smtClean="0"/>
              <a:t> verwenden, brauchen wir die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Extensions</a:t>
            </a:r>
            <a:r>
              <a:rPr lang="de-DE" baseline="0" dirty="0" smtClean="0"/>
              <a:t> aber nicht.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0413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Es gibt noch spezielle Tools zum Vergleichen von Source Code.</a:t>
            </a:r>
          </a:p>
          <a:p>
            <a:r>
              <a:rPr lang="de-DE" dirty="0" smtClean="0"/>
              <a:t>Ein solches Tool ist hilfreich,</a:t>
            </a:r>
            <a:r>
              <a:rPr lang="de-DE" baseline="0" dirty="0" smtClean="0"/>
              <a:t> wenn ein Konflikt aufgetreten ist und man sich entscheiden muss, welche Änderungen man übernehmen möchte und welche nicht.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Eines dieser Tools heißt</a:t>
            </a:r>
            <a:r>
              <a:rPr lang="de-DE" baseline="0" dirty="0" smtClean="0"/>
              <a:t> KDiff3. Es kann zwei oder drei Dateien nebeneinander anzeigen, behält die Zeilen, die gleich geblieben sind und hebt </a:t>
            </a:r>
            <a:r>
              <a:rPr lang="de-DE" baseline="0" dirty="0" smtClean="0"/>
              <a:t>die Unterschiede farblich hervor, damit man eine Entscheidung treffen kann.</a:t>
            </a:r>
          </a:p>
          <a:p>
            <a:r>
              <a:rPr lang="de-DE" baseline="0" dirty="0" smtClean="0"/>
              <a:t>KDiff3 gibt es kostenlos für Windows und für den </a:t>
            </a:r>
            <a:r>
              <a:rPr lang="de-DE" baseline="0" dirty="0" err="1" smtClean="0"/>
              <a:t>Raspberry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smtClean="0"/>
              <a:t>Der Screenshot zeigt die Windows-Version im Fall eines Konflikts, der drei Dateien vergleicht und in eine vierte zusammenführt (</a:t>
            </a:r>
            <a:r>
              <a:rPr lang="de-DE" baseline="0" dirty="0" err="1" smtClean="0"/>
              <a:t>Merge</a:t>
            </a:r>
            <a:r>
              <a:rPr lang="de-DE" baseline="0" dirty="0" smtClean="0"/>
              <a:t>-Vorgang).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506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5973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764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Mit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init</a:t>
            </a:r>
            <a:r>
              <a:rPr lang="de-DE" dirty="0" smtClean="0"/>
              <a:t> ist in diesem Verzeichnis ein "Server-Repository" entstanden,</a:t>
            </a:r>
            <a:r>
              <a:rPr lang="de-DE" baseline="0" dirty="0" smtClean="0"/>
              <a:t> das die ganze </a:t>
            </a:r>
            <a:r>
              <a:rPr lang="de-DE" baseline="0" dirty="0" err="1" smtClean="0"/>
              <a:t>History</a:t>
            </a:r>
            <a:r>
              <a:rPr lang="de-DE" baseline="0" dirty="0" smtClean="0"/>
              <a:t> enthält sowie die Stage (dieser Begriff wird später geklärt).</a:t>
            </a:r>
          </a:p>
          <a:p>
            <a:r>
              <a:rPr lang="de-DE" baseline="0" dirty="0" smtClean="0"/>
              <a:t>Dieser Server-Anteil befindet sich im versteckten Verzeichnis .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. Dieses Verzeichnis sollte natürlich nicht gelöscht werden</a:t>
            </a:r>
          </a:p>
          <a:p>
            <a:r>
              <a:rPr lang="de-DE" baseline="0" dirty="0" smtClean="0"/>
              <a:t>Gleichzeitig dient das Verzeichnis als Client-Verzeichnis (TFS: </a:t>
            </a:r>
            <a:r>
              <a:rPr lang="de-DE" baseline="0" dirty="0" err="1" smtClean="0"/>
              <a:t>local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workspace</a:t>
            </a:r>
            <a:r>
              <a:rPr lang="de-DE" baseline="0" dirty="0" smtClean="0"/>
              <a:t>; VSS: Working </a:t>
            </a:r>
            <a:r>
              <a:rPr lang="de-DE" baseline="0" dirty="0" err="1" smtClean="0"/>
              <a:t>folder</a:t>
            </a:r>
            <a:r>
              <a:rPr lang="de-DE" baseline="0" dirty="0" smtClean="0"/>
              <a:t>)</a:t>
            </a:r>
          </a:p>
          <a:p>
            <a:endParaRPr lang="de-DE" baseline="0" dirty="0" smtClean="0"/>
          </a:p>
          <a:p>
            <a:r>
              <a:rPr lang="de-DE" baseline="0" dirty="0" smtClean="0"/>
              <a:t>SVN funktioniert hier ähnlich: es legt ein .</a:t>
            </a:r>
            <a:r>
              <a:rPr lang="de-DE" baseline="0" dirty="0" err="1" smtClean="0"/>
              <a:t>svn</a:t>
            </a:r>
            <a:r>
              <a:rPr lang="de-DE" baseline="0" dirty="0" smtClean="0"/>
              <a:t> Verzeichnis an. Allerdings enthält das Verzeichnis bei SVN nicht so viele Informationen wie bei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289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916113"/>
            <a:ext cx="10521297" cy="16190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191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9B9F-4667-4144-BE25-538278C9F7BA}" type="datetime1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154" y="102885"/>
            <a:ext cx="1180118" cy="118011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7B08-6172-4F18-B301-458977AB4D4C}" type="datetime1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955" y="2696647"/>
            <a:ext cx="2532090" cy="25320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B489-7465-43F0-8090-5F63B6A8CEBC}" type="datetime1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081088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520825"/>
            <a:ext cx="5181600" cy="4645025"/>
          </a:xfrm>
        </p:spPr>
        <p:txBody>
          <a:bodyPr/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520825"/>
            <a:ext cx="5181600" cy="4645025"/>
          </a:xfrm>
        </p:spPr>
        <p:txBody>
          <a:bodyPr/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0C7A-537B-4680-970F-099894853C62}" type="datetime1">
              <a:rPr lang="de-DE" smtClean="0"/>
              <a:t>27.03.2019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peri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9271475" cy="464502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EDB0-77CD-4224-B690-72579E113DA5}" type="datetime1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90" y="2725781"/>
            <a:ext cx="1396945" cy="223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24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06AA-CE86-43E4-8179-4FCC50AD1D8E}" type="datetime1">
              <a:rPr lang="de-DE" smtClean="0"/>
              <a:t>27.03.2019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960FD-384B-4EC9-8273-C333CC776452}" type="datetime1">
              <a:rPr lang="de-DE" smtClean="0"/>
              <a:t>27.03.2019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Andere Medien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273C-81C2-4A47-984E-C054C4BD8602}" type="datetime1">
              <a:rPr lang="de-DE" smtClean="0"/>
              <a:t>27.03.2019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753" y="2279787"/>
            <a:ext cx="1370494" cy="344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93" y="2914649"/>
            <a:ext cx="2210213" cy="22102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Pause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0F21-5DEC-4F55-92AB-1B44A80CCCA8}" type="datetime1">
              <a:rPr lang="de-DE" smtClean="0"/>
              <a:t>27.03.2019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344" y="175075"/>
            <a:ext cx="1035738" cy="10357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38D4-9C09-45A6-8823-88A25D2D7D66}" type="datetime1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6"/>
          <p:cNvSpPr/>
          <p:nvPr userDrawn="1"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50000">
                <a:srgbClr val="336DA6">
                  <a:alpha val="50000"/>
                </a:srgbClr>
              </a:gs>
              <a:gs pos="0">
                <a:srgbClr val="336DA6">
                  <a:alpha val="0"/>
                </a:srgbClr>
              </a:gs>
              <a:gs pos="100000">
                <a:srgbClr val="336DA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 userDrawn="1"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33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3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916113"/>
            <a:ext cx="10515600" cy="2305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6D545D1-DF18-473E-919E-FDEEF30A3AEC}" type="datetime1">
              <a:rPr lang="de-DE" smtClean="0"/>
              <a:t>27.03.2019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smtClean="0"/>
              <a:t>Git Grundlagen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57" y="5215200"/>
            <a:ext cx="1909763" cy="47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  <p15:guide id="4" orient="horz" pos="1207" userDrawn="1">
          <p15:clr>
            <a:srgbClr val="F26B43"/>
          </p15:clr>
        </p15:guide>
        <p15:guide id="5" orient="horz" pos="2659" userDrawn="1">
          <p15:clr>
            <a:srgbClr val="F26B43"/>
          </p15:clr>
        </p15:guide>
        <p15:guide id="6" pos="715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4013" cy="108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520825"/>
            <a:ext cx="10514013" cy="464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AA4A97F-5067-422C-8457-56EF766A6B31}" type="datetime1">
              <a:rPr lang="de-DE" smtClean="0"/>
              <a:t>27.03.2019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smtClean="0"/>
              <a:t>Git Grundlagen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12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80934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13538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468" y="6171331"/>
            <a:ext cx="447239" cy="37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7" r:id="rId3"/>
    <p:sldLayoutId id="2147483660" r:id="rId4"/>
    <p:sldLayoutId id="2147483661" r:id="rId5"/>
    <p:sldLayoutId id="2147483665" r:id="rId6"/>
    <p:sldLayoutId id="2147483666" r:id="rId7"/>
    <p:sldLayoutId id="2147483662" r:id="rId8"/>
    <p:sldLayoutId id="2147483663" r:id="rId9"/>
    <p:sldLayoutId id="2147483664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96" userDrawn="1">
          <p15:clr>
            <a:srgbClr val="F26B43"/>
          </p15:clr>
        </p15:guide>
        <p15:guide id="4" orient="horz" pos="958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3795" userDrawn="1">
          <p15:clr>
            <a:srgbClr val="F26B43"/>
          </p15:clr>
        </p15:guide>
        <p15:guide id="7" pos="3885" userDrawn="1">
          <p15:clr>
            <a:srgbClr val="F26B43"/>
          </p15:clr>
        </p15:guide>
        <p15:guide id="8" orient="horz" pos="7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extensions/gitextensions/releases/download/v2.51/GitExtensions-2.51-Mono.zi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Grundlagen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Ein kostenloses Versionskontroll-System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8085-D8F8-4625-81EC-ABE2B2865DA9}" type="datetime1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Übungs-</a:t>
            </a:r>
            <a:r>
              <a:rPr lang="de-DE" dirty="0" err="1"/>
              <a:t>Git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Kommandozeile öffnen</a:t>
            </a:r>
          </a:p>
          <a:p>
            <a:r>
              <a:rPr lang="de-DE" dirty="0" smtClean="0"/>
              <a:t>Verzeichnis </a:t>
            </a:r>
            <a:r>
              <a:rPr lang="de-DE" dirty="0" smtClean="0"/>
              <a:t>anlegen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init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1D7E-713D-44DB-95A5-98557D0BF5B9}" type="datetime1">
              <a:rPr lang="de-DE" smtClean="0"/>
              <a:t>27.03.2019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10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369" y="3429000"/>
            <a:ext cx="7945306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9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Übungs-</a:t>
            </a:r>
            <a:r>
              <a:rPr lang="de-DE" dirty="0" err="1"/>
              <a:t>Git</a:t>
            </a:r>
            <a:r>
              <a:rPr lang="de-DE" dirty="0"/>
              <a:t> einrichten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E52B-234C-490E-91A9-FC5591DDA8EB}" type="datetime1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11</a:t>
            </a:fld>
            <a:endParaRPr 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839788" y="1520826"/>
            <a:ext cx="9091542" cy="4645024"/>
            <a:chOff x="922866" y="2055813"/>
            <a:chExt cx="7870831" cy="4021342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2866" y="2055813"/>
              <a:ext cx="7870831" cy="4021342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02529" y="3253533"/>
              <a:ext cx="2710303" cy="985821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2575" y="4244906"/>
              <a:ext cx="3653568" cy="1503065"/>
            </a:xfrm>
            <a:prstGeom prst="rect">
              <a:avLst/>
            </a:prstGeom>
          </p:spPr>
        </p:pic>
        <p:sp>
          <p:nvSpPr>
            <p:cNvPr id="8" name="Textfeld 7"/>
            <p:cNvSpPr txBox="1"/>
            <p:nvPr/>
          </p:nvSpPr>
          <p:spPr>
            <a:xfrm>
              <a:off x="4951229" y="4594749"/>
              <a:ext cx="2816062" cy="559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latin typeface="Buxton Sketch" panose="03080500000500000004" pitchFamily="66" charset="0"/>
                </a:rPr>
                <a:t>Arbeitsverzeichnis; Working </a:t>
              </a:r>
              <a:r>
                <a:rPr lang="de-DE" dirty="0" err="1" smtClean="0">
                  <a:latin typeface="Buxton Sketch" panose="03080500000500000004" pitchFamily="66" charset="0"/>
                </a:rPr>
                <a:t>directory</a:t>
              </a:r>
              <a:endParaRPr lang="de-DE" dirty="0" smtClean="0">
                <a:latin typeface="Buxton Sketch" panose="03080500000500000004" pitchFamily="66" charset="0"/>
              </a:endParaRPr>
            </a:p>
            <a:p>
              <a:r>
                <a:rPr lang="de-DE" dirty="0" smtClean="0">
                  <a:latin typeface="Buxton Sketch" panose="03080500000500000004" pitchFamily="66" charset="0"/>
                </a:rPr>
                <a:t>(</a:t>
              </a:r>
              <a:r>
                <a:rPr lang="de-DE" dirty="0" err="1" smtClean="0">
                  <a:latin typeface="Buxton Sketch" panose="03080500000500000004" pitchFamily="66" charset="0"/>
                </a:rPr>
                <a:t>working</a:t>
              </a:r>
              <a:r>
                <a:rPr lang="de-DE" dirty="0" smtClean="0">
                  <a:latin typeface="Buxton Sketch" panose="03080500000500000004" pitchFamily="66" charset="0"/>
                </a:rPr>
                <a:t> </a:t>
              </a:r>
              <a:r>
                <a:rPr lang="de-DE" dirty="0" err="1" smtClean="0">
                  <a:latin typeface="Buxton Sketch" panose="03080500000500000004" pitchFamily="66" charset="0"/>
                </a:rPr>
                <a:t>folder</a:t>
              </a:r>
              <a:r>
                <a:rPr lang="de-DE" dirty="0" smtClean="0">
                  <a:latin typeface="Buxton Sketch" panose="03080500000500000004" pitchFamily="66" charset="0"/>
                </a:rPr>
                <a:t>; </a:t>
              </a:r>
              <a:r>
                <a:rPr lang="de-DE" dirty="0" err="1" smtClean="0">
                  <a:latin typeface="Buxton Sketch" panose="03080500000500000004" pitchFamily="66" charset="0"/>
                </a:rPr>
                <a:t>local</a:t>
              </a:r>
              <a:r>
                <a:rPr lang="de-DE" dirty="0" smtClean="0">
                  <a:latin typeface="Buxton Sketch" panose="03080500000500000004" pitchFamily="66" charset="0"/>
                </a:rPr>
                <a:t> </a:t>
              </a:r>
              <a:r>
                <a:rPr lang="de-DE" dirty="0" err="1" smtClean="0">
                  <a:latin typeface="Buxton Sketch" panose="03080500000500000004" pitchFamily="66" charset="0"/>
                </a:rPr>
                <a:t>workspace</a:t>
              </a:r>
              <a:r>
                <a:rPr lang="de-DE" dirty="0" smtClean="0">
                  <a:latin typeface="Buxton Sketch" panose="03080500000500000004" pitchFamily="66" charset="0"/>
                </a:rPr>
                <a:t>)</a:t>
              </a:r>
              <a:endParaRPr lang="de-DE" dirty="0">
                <a:latin typeface="Buxton Sketch" panose="03080500000500000004" pitchFamily="66" charset="0"/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5417072" y="3496926"/>
              <a:ext cx="1500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>
                  <a:latin typeface="Buxton Sketch" panose="03080500000500000004" pitchFamily="66" charset="0"/>
                </a:rPr>
                <a:t>History</a:t>
              </a:r>
              <a:r>
                <a:rPr lang="de-DE" dirty="0" smtClean="0">
                  <a:latin typeface="Buxton Sketch" panose="03080500000500000004" pitchFamily="66" charset="0"/>
                </a:rPr>
                <a:t> + Stage</a:t>
              </a:r>
              <a:endParaRPr lang="de-DE" dirty="0">
                <a:latin typeface="Buxton Sketch" panose="030805000005000000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721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689" y="1522662"/>
            <a:ext cx="3283270" cy="46947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Einstellungen</a:t>
            </a:r>
            <a:endParaRPr lang="de-DE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5956912" y="4957448"/>
            <a:ext cx="3642318" cy="1168183"/>
            <a:chOff x="3970067" y="4957448"/>
            <a:chExt cx="3642318" cy="1168183"/>
          </a:xfrm>
        </p:grpSpPr>
        <p:sp>
          <p:nvSpPr>
            <p:cNvPr id="6" name="Textfeld 5"/>
            <p:cNvSpPr txBox="1"/>
            <p:nvPr/>
          </p:nvSpPr>
          <p:spPr>
            <a:xfrm>
              <a:off x="4329114" y="5356873"/>
              <a:ext cx="32832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ysClr val="windowText" lastClr="000000"/>
                  </a:solidFill>
                  <a:latin typeface="Buxton Sketch" panose="03080500000500000004" pitchFamily="66" charset="0"/>
                </a:rPr>
                <a:t>die spezifischste Einstellung gewinnt</a:t>
              </a:r>
              <a:endParaRPr lang="de-DE" dirty="0">
                <a:solidFill>
                  <a:sysClr val="windowText" lastClr="000000"/>
                </a:solidFill>
                <a:latin typeface="Buxton Sketch" panose="03080500000500000004" pitchFamily="66" charset="0"/>
              </a:endParaRPr>
            </a:p>
          </p:txBody>
        </p:sp>
        <p:sp>
          <p:nvSpPr>
            <p:cNvPr id="7" name="Bogen 6"/>
            <p:cNvSpPr/>
            <p:nvPr/>
          </p:nvSpPr>
          <p:spPr>
            <a:xfrm rot="2512977" flipV="1">
              <a:off x="3970067" y="4957448"/>
              <a:ext cx="718095" cy="1168183"/>
            </a:xfrm>
            <a:prstGeom prst="arc">
              <a:avLst>
                <a:gd name="adj1" fmla="val 17067113"/>
                <a:gd name="adj2" fmla="val 956502"/>
              </a:avLst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12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79E0-C6A5-4715-905D-E92279C178ED}" type="datetime1">
              <a:rPr lang="de-DE" smtClean="0"/>
              <a:t>27.03.2019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17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Einstellungen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Einstellungen vornehmen und löschen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--</a:t>
            </a:r>
            <a:r>
              <a:rPr lang="de-DE" dirty="0" smtClean="0">
                <a:solidFill>
                  <a:srgbClr val="00B0F0"/>
                </a:solidFill>
                <a:latin typeface="Source Code Pro" panose="020B0509030403020204" pitchFamily="49" charset="0"/>
              </a:rPr>
              <a:t>&lt;</a:t>
            </a:r>
            <a:r>
              <a:rPr lang="de-DE" dirty="0" err="1" smtClean="0">
                <a:solidFill>
                  <a:srgbClr val="00B0F0"/>
                </a:solidFill>
                <a:latin typeface="Source Code Pro" panose="020B0509030403020204" pitchFamily="49" charset="0"/>
              </a:rPr>
              <a:t>scope</a:t>
            </a:r>
            <a:r>
              <a:rPr lang="de-DE" dirty="0" smtClean="0">
                <a:solidFill>
                  <a:srgbClr val="00B0F0"/>
                </a:solidFill>
                <a:latin typeface="Source Code Pro" panose="020B0509030403020204" pitchFamily="49" charset="0"/>
              </a:rPr>
              <a:t>&gt; &lt;</a:t>
            </a:r>
            <a:r>
              <a:rPr lang="de-DE" dirty="0" err="1" smtClean="0">
                <a:solidFill>
                  <a:srgbClr val="00B0F0"/>
                </a:solidFill>
                <a:latin typeface="Source Code Pro" panose="020B0509030403020204" pitchFamily="49" charset="0"/>
              </a:rPr>
              <a:t>key</a:t>
            </a:r>
            <a:r>
              <a:rPr lang="de-DE" dirty="0" smtClean="0">
                <a:solidFill>
                  <a:srgbClr val="00B0F0"/>
                </a:solidFill>
                <a:latin typeface="Source Code Pro" panose="020B0509030403020204" pitchFamily="49" charset="0"/>
              </a:rPr>
              <a:t>&gt; &lt;</a:t>
            </a:r>
            <a:r>
              <a:rPr lang="de-DE" dirty="0" err="1" smtClean="0">
                <a:solidFill>
                  <a:srgbClr val="00B0F0"/>
                </a:solidFill>
                <a:latin typeface="Source Code Pro" panose="020B0509030403020204" pitchFamily="49" charset="0"/>
              </a:rPr>
              <a:t>value</a:t>
            </a:r>
            <a:r>
              <a:rPr lang="de-DE" dirty="0" smtClean="0">
                <a:solidFill>
                  <a:srgbClr val="00B0F0"/>
                </a:solidFill>
                <a:latin typeface="Source Code Pro" panose="020B0509030403020204" pitchFamily="49" charset="0"/>
              </a:rPr>
              <a:t>&gt;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--</a:t>
            </a:r>
            <a:r>
              <a:rPr lang="de-DE" dirty="0" smtClean="0">
                <a:solidFill>
                  <a:srgbClr val="00B0F0"/>
                </a:solidFill>
                <a:latin typeface="Source Code Pro" panose="020B0509030403020204" pitchFamily="49" charset="0"/>
              </a:rPr>
              <a:t>&lt;</a:t>
            </a:r>
            <a:r>
              <a:rPr lang="de-DE" dirty="0" err="1" smtClean="0">
                <a:solidFill>
                  <a:srgbClr val="00B0F0"/>
                </a:solidFill>
                <a:latin typeface="Source Code Pro" panose="020B0509030403020204" pitchFamily="49" charset="0"/>
              </a:rPr>
              <a:t>scope</a:t>
            </a:r>
            <a:r>
              <a:rPr lang="de-DE" dirty="0" smtClean="0">
                <a:solidFill>
                  <a:srgbClr val="00B0F0"/>
                </a:solidFill>
                <a:latin typeface="Source Code Pro" panose="020B0509030403020204" pitchFamily="49" charset="0"/>
              </a:rPr>
              <a:t>&gt; 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--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unset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smtClean="0">
                <a:solidFill>
                  <a:srgbClr val="00B0F0"/>
                </a:solidFill>
                <a:latin typeface="Source Code Pro" panose="020B0509030403020204" pitchFamily="49" charset="0"/>
              </a:rPr>
              <a:t>&lt;</a:t>
            </a:r>
            <a:r>
              <a:rPr lang="de-DE" dirty="0" err="1" smtClean="0">
                <a:solidFill>
                  <a:srgbClr val="00B0F0"/>
                </a:solidFill>
                <a:latin typeface="Source Code Pro" panose="020B0509030403020204" pitchFamily="49" charset="0"/>
              </a:rPr>
              <a:t>key</a:t>
            </a:r>
            <a:r>
              <a:rPr lang="de-DE" dirty="0" smtClean="0">
                <a:solidFill>
                  <a:srgbClr val="00B0F0"/>
                </a:solidFill>
                <a:latin typeface="Source Code Pro" panose="020B0509030403020204" pitchFamily="49" charset="0"/>
              </a:rPr>
              <a:t>&gt;</a:t>
            </a:r>
          </a:p>
          <a:p>
            <a:r>
              <a:rPr lang="de-DE" dirty="0"/>
              <a:t>Einstellungen einsehen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--list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--list --</a:t>
            </a:r>
            <a:r>
              <a:rPr lang="de-DE" dirty="0" smtClean="0">
                <a:solidFill>
                  <a:srgbClr val="00B0F0"/>
                </a:solidFill>
                <a:latin typeface="Source Code Pro" panose="020B0509030403020204" pitchFamily="49" charset="0"/>
              </a:rPr>
              <a:t>&lt;</a:t>
            </a:r>
            <a:r>
              <a:rPr lang="de-DE" dirty="0" err="1" smtClean="0">
                <a:solidFill>
                  <a:srgbClr val="00B0F0"/>
                </a:solidFill>
                <a:latin typeface="Source Code Pro" panose="020B0509030403020204" pitchFamily="49" charset="0"/>
              </a:rPr>
              <a:t>scope</a:t>
            </a:r>
            <a:r>
              <a:rPr lang="de-DE" dirty="0" smtClean="0">
                <a:solidFill>
                  <a:srgbClr val="00B0F0"/>
                </a:solidFill>
                <a:latin typeface="Source Code Pro" panose="020B0509030403020204" pitchFamily="49" charset="0"/>
              </a:rPr>
              <a:t>&gt;</a:t>
            </a:r>
            <a:endParaRPr lang="de-DE" dirty="0">
              <a:solidFill>
                <a:srgbClr val="00B0F0"/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337C-91B2-4F80-BB30-8F989B2DAF27}" type="datetime1">
              <a:rPr lang="de-DE" smtClean="0"/>
              <a:t>27.03.2019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Einstellungen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Welche Einstellungen gibt es schon?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list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226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Einstellungen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9788" y="1520824"/>
            <a:ext cx="10512425" cy="4645025"/>
          </a:xfrm>
        </p:spPr>
        <p:txBody>
          <a:bodyPr>
            <a:normAutofit/>
          </a:bodyPr>
          <a:lstStyle/>
          <a:p>
            <a:r>
              <a:rPr lang="de-DE" dirty="0" smtClean="0"/>
              <a:t>Editor für Commit-Kommentar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--global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core.editor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smtClean="0">
                <a:solidFill>
                  <a:srgbClr val="00B0F0"/>
                </a:solidFill>
                <a:latin typeface="Source Code Pro" panose="020B0509030403020204" pitchFamily="49" charset="0"/>
              </a:rPr>
              <a:t>&lt;</a:t>
            </a:r>
            <a:r>
              <a:rPr lang="de-DE" dirty="0" err="1" smtClean="0">
                <a:solidFill>
                  <a:srgbClr val="00B0F0"/>
                </a:solidFill>
                <a:latin typeface="Source Code Pro" panose="020B0509030403020204" pitchFamily="49" charset="0"/>
              </a:rPr>
              <a:t>prog</a:t>
            </a:r>
            <a:r>
              <a:rPr lang="de-DE" dirty="0" smtClean="0">
                <a:solidFill>
                  <a:srgbClr val="00B0F0"/>
                </a:solidFill>
                <a:latin typeface="Source Code Pro" panose="020B0509030403020204" pitchFamily="49" charset="0"/>
              </a:rPr>
              <a:t>&gt; &lt;</a:t>
            </a:r>
            <a:r>
              <a:rPr lang="de-DE" dirty="0" err="1" smtClean="0">
                <a:solidFill>
                  <a:srgbClr val="00B0F0"/>
                </a:solidFill>
                <a:latin typeface="Source Code Pro" panose="020B0509030403020204" pitchFamily="49" charset="0"/>
              </a:rPr>
              <a:t>args</a:t>
            </a:r>
            <a:r>
              <a:rPr lang="de-DE" dirty="0" smtClean="0">
                <a:solidFill>
                  <a:srgbClr val="00B0F0"/>
                </a:solidFill>
                <a:latin typeface="Source Code Pro" panose="020B0509030403020204" pitchFamily="49" charset="0"/>
              </a:rPr>
              <a:t>&gt;</a:t>
            </a:r>
          </a:p>
          <a:p>
            <a:r>
              <a:rPr lang="de-DE" dirty="0" smtClean="0"/>
              <a:t>Beispiel </a:t>
            </a:r>
            <a:r>
              <a:rPr lang="de-DE" dirty="0"/>
              <a:t>für </a:t>
            </a:r>
            <a:r>
              <a:rPr lang="de-DE" dirty="0" smtClean="0"/>
              <a:t>Nano:</a:t>
            </a:r>
          </a:p>
          <a:p>
            <a:r>
              <a:rPr lang="en-US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en-US" dirty="0">
                <a:solidFill>
                  <a:srgbClr val="00B050"/>
                </a:solidFill>
                <a:latin typeface="Source Code Pro" panose="020B0509030403020204" pitchFamily="49" charset="0"/>
              </a:rPr>
              <a:t> --global </a:t>
            </a:r>
            <a:r>
              <a:rPr lang="en-US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core.editor</a:t>
            </a:r>
            <a:r>
              <a:rPr lang="en-US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nano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15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EDA3-B541-4210-9983-BA70BA58C31B}" type="datetime1">
              <a:rPr lang="de-DE" smtClean="0"/>
              <a:t>27.03.2019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56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Einstellungen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Nano als Editor einstellen</a:t>
            </a:r>
          </a:p>
          <a:p>
            <a:r>
              <a:rPr lang="en-US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en-US" dirty="0">
                <a:solidFill>
                  <a:srgbClr val="00B050"/>
                </a:solidFill>
                <a:latin typeface="Source Code Pro" panose="020B0509030403020204" pitchFamily="49" charset="0"/>
              </a:rPr>
              <a:t> --global </a:t>
            </a:r>
            <a:r>
              <a:rPr lang="en-US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core.editor</a:t>
            </a:r>
            <a:r>
              <a:rPr lang="en-US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nano</a:t>
            </a:r>
            <a:endParaRPr lang="en-US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smtClean="0"/>
              <a:t>Benutzerinformationen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--global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user.email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"</a:t>
            </a:r>
            <a:r>
              <a:rPr lang="de-DE" dirty="0" smtClean="0">
                <a:solidFill>
                  <a:srgbClr val="00B0F0"/>
                </a:solidFill>
                <a:latin typeface="Source Code Pro" panose="020B0509030403020204" pitchFamily="49" charset="0"/>
              </a:rPr>
              <a:t>&lt;Email&gt;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"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--global user.name "</a:t>
            </a:r>
            <a:r>
              <a:rPr lang="de-DE" dirty="0" smtClean="0">
                <a:solidFill>
                  <a:srgbClr val="00B0F0"/>
                </a:solidFill>
                <a:latin typeface="Source Code Pro" panose="020B0509030403020204" pitchFamily="49" charset="0"/>
              </a:rPr>
              <a:t>&lt;Name&gt;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" 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56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Einstellungen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9789" y="1520825"/>
            <a:ext cx="11266486" cy="4482042"/>
          </a:xfrm>
        </p:spPr>
        <p:txBody>
          <a:bodyPr/>
          <a:lstStyle/>
          <a:p>
            <a:r>
              <a:rPr lang="de-DE" dirty="0" err="1" smtClean="0"/>
              <a:t>Diff</a:t>
            </a:r>
            <a:r>
              <a:rPr lang="de-DE" dirty="0" smtClean="0"/>
              <a:t>-Tool einrichten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--global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diff.tool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kdiff3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--global 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difftool.kdiff3.path "/</a:t>
            </a:r>
            <a:r>
              <a:rPr lang="de-DE" dirty="0" smtClean="0">
                <a:solidFill>
                  <a:srgbClr val="00B0F0"/>
                </a:solidFill>
                <a:latin typeface="Source Code Pro" panose="020B0509030403020204" pitchFamily="49" charset="0"/>
              </a:rPr>
              <a:t>&lt;</a:t>
            </a:r>
            <a:r>
              <a:rPr lang="de-DE" dirty="0" err="1" smtClean="0">
                <a:solidFill>
                  <a:srgbClr val="00B0F0"/>
                </a:solidFill>
                <a:latin typeface="Source Code Pro" panose="020B0509030403020204" pitchFamily="49" charset="0"/>
              </a:rPr>
              <a:t>path</a:t>
            </a:r>
            <a:r>
              <a:rPr lang="de-DE" dirty="0" smtClean="0">
                <a:solidFill>
                  <a:srgbClr val="00B0F0"/>
                </a:solidFill>
                <a:latin typeface="Source Code Pro" panose="020B0509030403020204" pitchFamily="49" charset="0"/>
              </a:rPr>
              <a:t>&gt;</a:t>
            </a:r>
            <a:r>
              <a:rPr lang="de-DE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/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--global 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difftool.kdiff3.cmd </a:t>
            </a:r>
            <a:b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</a:b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/>
            </a:r>
            <a:b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</a:b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/>
            </a:r>
            <a:b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</a:b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"</a:t>
            </a:r>
            <a:r>
              <a:rPr lang="de-DE" dirty="0" smtClean="0">
                <a:solidFill>
                  <a:srgbClr val="C00000"/>
                </a:solidFill>
                <a:latin typeface="Source Code Pro" panose="020B0509030403020204" pitchFamily="49" charset="0"/>
              </a:rPr>
              <a:t>\"</a:t>
            </a:r>
            <a:r>
              <a:rPr lang="de-DE" dirty="0" smtClean="0">
                <a:solidFill>
                  <a:srgbClr val="00B0F0"/>
                </a:solidFill>
                <a:latin typeface="Source Code Pro" panose="020B0509030403020204" pitchFamily="49" charset="0"/>
              </a:rPr>
              <a:t>&lt;</a:t>
            </a:r>
            <a:r>
              <a:rPr lang="de-DE" dirty="0" err="1" smtClean="0">
                <a:solidFill>
                  <a:srgbClr val="00B0F0"/>
                </a:solidFill>
                <a:latin typeface="Source Code Pro" panose="020B0509030403020204" pitchFamily="49" charset="0"/>
              </a:rPr>
              <a:t>pfad</a:t>
            </a:r>
            <a:r>
              <a:rPr lang="de-DE" dirty="0" smtClean="0">
                <a:solidFill>
                  <a:srgbClr val="00B0F0"/>
                </a:solidFill>
                <a:latin typeface="Source Code Pro" panose="020B0509030403020204" pitchFamily="49" charset="0"/>
              </a:rPr>
              <a:t>&gt;</a:t>
            </a:r>
            <a:r>
              <a:rPr lang="de-DE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/</a:t>
            </a:r>
            <a:r>
              <a:rPr lang="de-DE" dirty="0" smtClean="0">
                <a:solidFill>
                  <a:srgbClr val="00B0F0"/>
                </a:solidFill>
                <a:latin typeface="Source Code Pro" panose="020B0509030403020204" pitchFamily="49" charset="0"/>
              </a:rPr>
              <a:t>&lt;exe</a:t>
            </a:r>
            <a:r>
              <a:rPr lang="de-DE" dirty="0" smtClean="0">
                <a:solidFill>
                  <a:srgbClr val="00B0F0"/>
                </a:solidFill>
                <a:latin typeface="Source Code Pro" panose="020B0509030403020204" pitchFamily="49" charset="0"/>
              </a:rPr>
              <a:t>&gt;</a:t>
            </a:r>
            <a:r>
              <a:rPr lang="de-DE" dirty="0" smtClean="0">
                <a:solidFill>
                  <a:srgbClr val="C00000"/>
                </a:solidFill>
                <a:latin typeface="Source Code Pro" panose="020B0509030403020204" pitchFamily="49" charset="0"/>
              </a:rPr>
              <a:t>\"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smtClean="0">
                <a:solidFill>
                  <a:srgbClr val="00B0F0"/>
                </a:solidFill>
                <a:latin typeface="Source Code Pro" panose="020B0509030403020204" pitchFamily="49" charset="0"/>
              </a:rPr>
              <a:t>&lt;</a:t>
            </a:r>
            <a:r>
              <a:rPr lang="de-DE" dirty="0" err="1" smtClean="0">
                <a:solidFill>
                  <a:srgbClr val="00B0F0"/>
                </a:solidFill>
                <a:latin typeface="Source Code Pro" panose="020B0509030403020204" pitchFamily="49" charset="0"/>
              </a:rPr>
              <a:t>args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&gt;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smtClean="0">
                <a:solidFill>
                  <a:srgbClr val="C00000"/>
                </a:solidFill>
                <a:latin typeface="Source Code Pro" panose="020B0509030403020204" pitchFamily="49" charset="0"/>
              </a:rPr>
              <a:t>\"</a:t>
            </a:r>
            <a:r>
              <a:rPr lang="de-DE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</a:rPr>
              <a:t>\$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LOCAL</a:t>
            </a:r>
            <a:r>
              <a:rPr lang="de-DE" dirty="0" smtClean="0">
                <a:solidFill>
                  <a:srgbClr val="C00000"/>
                </a:solidFill>
                <a:latin typeface="Source Code Pro" panose="020B0509030403020204" pitchFamily="49" charset="0"/>
              </a:rPr>
              <a:t>\"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smtClean="0">
                <a:solidFill>
                  <a:srgbClr val="C00000"/>
                </a:solidFill>
                <a:latin typeface="Source Code Pro" panose="020B0509030403020204" pitchFamily="49" charset="0"/>
              </a:rPr>
              <a:t>\"</a:t>
            </a:r>
            <a:r>
              <a:rPr lang="de-DE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</a:rPr>
              <a:t>\$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REMOTE</a:t>
            </a:r>
            <a:r>
              <a:rPr lang="de-DE" dirty="0" smtClean="0">
                <a:solidFill>
                  <a:srgbClr val="C00000"/>
                </a:solidFill>
                <a:latin typeface="Source Code Pro" panose="020B0509030403020204" pitchFamily="49" charset="0"/>
              </a:rPr>
              <a:t>\"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17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FBC6-46F6-415A-9AB8-499412E086FB}" type="datetime1">
              <a:rPr lang="de-DE" smtClean="0"/>
              <a:t>27.03.2019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7" name="Geschweifte Klammer rechts 6"/>
          <p:cNvSpPr/>
          <p:nvPr/>
        </p:nvSpPr>
        <p:spPr>
          <a:xfrm rot="16200000">
            <a:off x="6362969" y="-1245035"/>
            <a:ext cx="249224" cy="10658274"/>
          </a:xfrm>
          <a:prstGeom prst="rightBrace">
            <a:avLst>
              <a:gd name="adj1" fmla="val 46552"/>
              <a:gd name="adj2" fmla="val 4988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106478" y="3457323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ysClr val="windowText" lastClr="000000"/>
                </a:solidFill>
              </a:rPr>
              <a:t>value</a:t>
            </a:r>
            <a:endParaRPr lang="de-DE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50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Einstellungen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10033000" cy="4645025"/>
          </a:xfrm>
        </p:spPr>
        <p:txBody>
          <a:bodyPr>
            <a:normAutofit/>
          </a:bodyPr>
          <a:lstStyle/>
          <a:p>
            <a:r>
              <a:rPr lang="de-DE" sz="2400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sz="2400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sz="2400" dirty="0">
                <a:solidFill>
                  <a:srgbClr val="00B050"/>
                </a:solidFill>
                <a:latin typeface="Source Code Pro" panose="020B0509030403020204" pitchFamily="49" charset="0"/>
              </a:rPr>
              <a:t> --global </a:t>
            </a:r>
            <a:r>
              <a:rPr lang="de-DE" sz="2400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diff.tool</a:t>
            </a:r>
            <a:r>
              <a:rPr lang="de-DE" sz="2400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sz="2400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kdiff3</a:t>
            </a:r>
            <a:endParaRPr lang="de-DE" sz="2400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sz="2400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sz="2400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sz="2400" dirty="0">
                <a:solidFill>
                  <a:srgbClr val="00B050"/>
                </a:solidFill>
                <a:latin typeface="Source Code Pro" panose="020B0509030403020204" pitchFamily="49" charset="0"/>
              </a:rPr>
              <a:t> --global </a:t>
            </a:r>
            <a:r>
              <a:rPr lang="de-DE" sz="2400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difftool.kdiff3.path </a:t>
            </a:r>
            <a:r>
              <a:rPr lang="de-DE" sz="2400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/</a:t>
            </a:r>
            <a:r>
              <a:rPr lang="de-DE" sz="2400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usr</a:t>
            </a:r>
            <a:r>
              <a:rPr lang="de-DE" sz="2400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/bin</a:t>
            </a:r>
            <a:endParaRPr lang="de-DE" sz="2400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sz="2400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sz="2400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sz="2400" dirty="0">
                <a:solidFill>
                  <a:srgbClr val="00B050"/>
                </a:solidFill>
                <a:latin typeface="Source Code Pro" panose="020B0509030403020204" pitchFamily="49" charset="0"/>
              </a:rPr>
              <a:t> --global </a:t>
            </a:r>
            <a:r>
              <a:rPr lang="de-DE" sz="2400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difftool.kdiff3.cmd </a:t>
            </a:r>
            <a:br>
              <a:rPr lang="de-DE" sz="2400" dirty="0" smtClean="0">
                <a:solidFill>
                  <a:srgbClr val="00B050"/>
                </a:solidFill>
                <a:latin typeface="Source Code Pro" panose="020B0509030403020204" pitchFamily="49" charset="0"/>
              </a:rPr>
            </a:br>
            <a:r>
              <a:rPr lang="de-DE" sz="2400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/>
            </a:r>
            <a:br>
              <a:rPr lang="de-DE" sz="2400" dirty="0" smtClean="0">
                <a:solidFill>
                  <a:srgbClr val="00B050"/>
                </a:solidFill>
                <a:latin typeface="Source Code Pro" panose="020B0509030403020204" pitchFamily="49" charset="0"/>
              </a:rPr>
            </a:br>
            <a:r>
              <a:rPr lang="de-DE" sz="2400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/>
            </a:r>
            <a:br>
              <a:rPr lang="de-DE" sz="2400" dirty="0" smtClean="0">
                <a:solidFill>
                  <a:srgbClr val="00B050"/>
                </a:solidFill>
                <a:latin typeface="Source Code Pro" panose="020B0509030403020204" pitchFamily="49" charset="0"/>
              </a:rPr>
            </a:br>
            <a:r>
              <a:rPr lang="de-DE" sz="2400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"</a:t>
            </a:r>
            <a:r>
              <a:rPr lang="de-DE" sz="2400" dirty="0" smtClean="0">
                <a:solidFill>
                  <a:srgbClr val="C00000"/>
                </a:solidFill>
                <a:latin typeface="Source Code Pro" panose="020B0509030403020204" pitchFamily="49" charset="0"/>
              </a:rPr>
              <a:t>\"</a:t>
            </a:r>
            <a:r>
              <a:rPr lang="de-DE" sz="2400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/</a:t>
            </a:r>
            <a:r>
              <a:rPr lang="de-DE" sz="2400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usr</a:t>
            </a:r>
            <a:r>
              <a:rPr lang="de-DE" sz="2400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/bin/kdiff3</a:t>
            </a:r>
            <a:r>
              <a:rPr lang="de-DE" sz="2400" dirty="0" smtClean="0">
                <a:solidFill>
                  <a:srgbClr val="C00000"/>
                </a:solidFill>
                <a:latin typeface="Source Code Pro" panose="020B0509030403020204" pitchFamily="49" charset="0"/>
              </a:rPr>
              <a:t>\"</a:t>
            </a:r>
            <a:r>
              <a:rPr lang="de-DE" sz="2400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sz="2400" dirty="0" smtClean="0">
                <a:solidFill>
                  <a:srgbClr val="C00000"/>
                </a:solidFill>
                <a:latin typeface="Source Code Pro" panose="020B0509030403020204" pitchFamily="49" charset="0"/>
              </a:rPr>
              <a:t>\"</a:t>
            </a:r>
            <a:r>
              <a:rPr lang="de-DE" sz="2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</a:rPr>
              <a:t>\$</a:t>
            </a:r>
            <a:r>
              <a:rPr lang="de-DE" sz="2400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LOCAL</a:t>
            </a:r>
            <a:r>
              <a:rPr lang="de-DE" sz="2400" dirty="0" smtClean="0">
                <a:solidFill>
                  <a:srgbClr val="C00000"/>
                </a:solidFill>
                <a:latin typeface="Source Code Pro" panose="020B0509030403020204" pitchFamily="49" charset="0"/>
              </a:rPr>
              <a:t>\"</a:t>
            </a:r>
            <a:r>
              <a:rPr lang="de-DE" sz="2400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sz="2400" dirty="0" smtClean="0">
                <a:solidFill>
                  <a:srgbClr val="C00000"/>
                </a:solidFill>
                <a:latin typeface="Source Code Pro" panose="020B0509030403020204" pitchFamily="49" charset="0"/>
              </a:rPr>
              <a:t>\"</a:t>
            </a:r>
            <a:r>
              <a:rPr lang="de-DE" sz="2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</a:rPr>
              <a:t>\$</a:t>
            </a:r>
            <a:r>
              <a:rPr lang="de-DE" sz="2400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REMOTE</a:t>
            </a:r>
            <a:r>
              <a:rPr lang="de-DE" sz="2400" dirty="0" smtClean="0">
                <a:solidFill>
                  <a:srgbClr val="C00000"/>
                </a:solidFill>
                <a:latin typeface="Source Code Pro" panose="020B0509030403020204" pitchFamily="49" charset="0"/>
              </a:rPr>
              <a:t>\"</a:t>
            </a:r>
            <a:r>
              <a:rPr lang="de-DE" sz="2400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"</a:t>
            </a:r>
            <a:endParaRPr lang="de-DE" sz="2400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FBC6-46F6-415A-9AB8-499412E086FB}" type="datetime1">
              <a:rPr lang="de-DE" smtClean="0"/>
              <a:t>27.03.2019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18</a:t>
            </a:fld>
            <a:endParaRPr lang="de-DE"/>
          </a:p>
        </p:txBody>
      </p:sp>
      <p:sp>
        <p:nvSpPr>
          <p:cNvPr id="7" name="Geschweifte Klammer rechts 6"/>
          <p:cNvSpPr/>
          <p:nvPr/>
        </p:nvSpPr>
        <p:spPr>
          <a:xfrm rot="16200000">
            <a:off x="5199330" y="-944996"/>
            <a:ext cx="249224" cy="8330996"/>
          </a:xfrm>
          <a:prstGeom prst="rightBrace">
            <a:avLst>
              <a:gd name="adj1" fmla="val 46552"/>
              <a:gd name="adj2" fmla="val 9268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8544878" y="2367524"/>
            <a:ext cx="853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ysClr val="windowText" lastClr="000000"/>
                </a:solidFill>
              </a:rPr>
              <a:t>value</a:t>
            </a:r>
            <a:endParaRPr lang="de-DE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0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Einstellungen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Mehrere gleiche Einstellungen auf einer Ebene</a:t>
            </a:r>
          </a:p>
          <a:p>
            <a:pPr lvl="1"/>
            <a:r>
              <a:rPr lang="de-DE" dirty="0" smtClean="0"/>
              <a:t>unterste gewinnt</a:t>
            </a:r>
          </a:p>
          <a:p>
            <a:r>
              <a:rPr lang="de-DE" dirty="0" smtClean="0"/>
              <a:t>Ursache</a:t>
            </a:r>
            <a:endParaRPr lang="de-DE" dirty="0"/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--&lt;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scope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&gt; </a:t>
            </a:r>
            <a:r>
              <a:rPr lang="de-DE" b="1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--</a:t>
            </a:r>
            <a:r>
              <a:rPr lang="de-DE" b="1" dirty="0" err="1" smtClean="0">
                <a:solidFill>
                  <a:srgbClr val="FF000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&lt;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key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&gt; &lt;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value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&gt;</a:t>
            </a:r>
            <a:endParaRPr lang="de-DE" dirty="0"/>
          </a:p>
          <a:p>
            <a:r>
              <a:rPr lang="de-DE" dirty="0" smtClean="0"/>
              <a:t>Problem: löschen geht nicht</a:t>
            </a:r>
          </a:p>
          <a:p>
            <a:r>
              <a:rPr lang="de-DE" dirty="0" smtClean="0"/>
              <a:t>Alle löschen</a:t>
            </a: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--&lt;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scope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&gt; --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unset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-all &lt;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key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&gt;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19</a:t>
            </a:fld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2974-E87E-46FB-A94F-3530076D48C8}" type="datetime1">
              <a:rPr lang="de-DE" smtClean="0"/>
              <a:t>27.03.2019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300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Git</a:t>
            </a:r>
            <a:r>
              <a:rPr lang="de-DE" dirty="0" smtClean="0"/>
              <a:t>?</a:t>
            </a:r>
          </a:p>
          <a:p>
            <a:r>
              <a:rPr lang="de-DE" dirty="0" smtClean="0"/>
              <a:t>Übungs</a:t>
            </a:r>
            <a:r>
              <a:rPr lang="de-DE" dirty="0"/>
              <a:t>-</a:t>
            </a:r>
            <a:r>
              <a:rPr lang="de-DE" dirty="0" err="1" smtClean="0"/>
              <a:t>Git</a:t>
            </a:r>
            <a:r>
              <a:rPr lang="de-DE" dirty="0" smtClean="0"/>
              <a:t> einrichten</a:t>
            </a:r>
          </a:p>
          <a:p>
            <a:r>
              <a:rPr lang="de-DE" dirty="0" smtClean="0"/>
              <a:t>Einstellungen</a:t>
            </a:r>
          </a:p>
          <a:p>
            <a:r>
              <a:rPr lang="de-DE" dirty="0" smtClean="0"/>
              <a:t>Basisoperationen</a:t>
            </a:r>
            <a:endParaRPr lang="de-DE" dirty="0" smtClean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BB06-895A-4573-A992-176A4B812352}" type="datetime1">
              <a:rPr lang="de-DE" smtClean="0"/>
              <a:t>27.03.2019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13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Zustand ermitteln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status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6F65-6539-47A6-99A1-E443EB27B69A}" type="datetime1">
              <a:rPr lang="de-DE" smtClean="0"/>
              <a:t>27.03.2019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20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369" y="3429000"/>
            <a:ext cx="7945306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Dateiinhalt für Commit kopieren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-- </a:t>
            </a:r>
            <a:r>
              <a:rPr lang="de-DE" dirty="0" smtClean="0">
                <a:solidFill>
                  <a:srgbClr val="00B0F0"/>
                </a:solidFill>
                <a:latin typeface="Source Code Pro" panose="020B0509030403020204" pitchFamily="49" charset="0"/>
              </a:rPr>
              <a:t>&lt;Datei&gt;</a:t>
            </a:r>
            <a:endParaRPr lang="de-DE" dirty="0">
              <a:solidFill>
                <a:srgbClr val="00B0F0"/>
              </a:solidFill>
              <a:latin typeface="Source Code Pro" panose="020B0509030403020204" pitchFamily="49" charset="0"/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1507078" y="2999693"/>
            <a:ext cx="2044149" cy="1306646"/>
            <a:chOff x="3971303" y="1333799"/>
            <a:chExt cx="2044149" cy="1306646"/>
          </a:xfrm>
        </p:grpSpPr>
        <p:sp>
          <p:nvSpPr>
            <p:cNvPr id="7" name="Textfeld 6"/>
            <p:cNvSpPr txBox="1"/>
            <p:nvPr/>
          </p:nvSpPr>
          <p:spPr>
            <a:xfrm>
              <a:off x="3971303" y="1994114"/>
              <a:ext cx="20441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  <a:latin typeface="Buxton Sketch" panose="03080500000500000004" pitchFamily="66" charset="0"/>
                </a:rPr>
                <a:t>anders als SourceSafe</a:t>
              </a:r>
            </a:p>
            <a:p>
              <a:r>
                <a:rPr lang="de-DE" dirty="0" smtClean="0">
                  <a:solidFill>
                    <a:schemeClr val="bg1"/>
                  </a:solidFill>
                  <a:latin typeface="Buxton Sketch" panose="03080500000500000004" pitchFamily="66" charset="0"/>
                </a:rPr>
                <a:t>und anders als bei SVN</a:t>
              </a:r>
              <a:endParaRPr lang="de-DE" dirty="0">
                <a:solidFill>
                  <a:schemeClr val="bg1"/>
                </a:solidFill>
                <a:latin typeface="Buxton Sketch" panose="03080500000500000004" pitchFamily="66" charset="0"/>
              </a:endParaRPr>
            </a:p>
          </p:txBody>
        </p:sp>
        <p:sp>
          <p:nvSpPr>
            <p:cNvPr id="8" name="Bogen 7"/>
            <p:cNvSpPr/>
            <p:nvPr/>
          </p:nvSpPr>
          <p:spPr>
            <a:xfrm rot="11422597" flipV="1">
              <a:off x="4488262" y="1333799"/>
              <a:ext cx="718095" cy="1168183"/>
            </a:xfrm>
            <a:prstGeom prst="arc">
              <a:avLst>
                <a:gd name="adj1" fmla="val 17067113"/>
                <a:gd name="adj2" fmla="val 956502"/>
              </a:avLst>
            </a:prstGeom>
            <a:ln w="19050">
              <a:solidFill>
                <a:schemeClr val="bg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21</a:t>
            </a:fld>
            <a:endParaRPr lang="de-DE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56B1-84EA-412D-8AFF-233707D4049C}" type="datetime1">
              <a:rPr lang="de-DE" smtClean="0"/>
              <a:t>27.03.2019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363" y="3429001"/>
            <a:ext cx="7017837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6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Statemachine</a:t>
            </a:r>
            <a:r>
              <a:rPr lang="de-DE" dirty="0" smtClean="0"/>
              <a:t> für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-- </a:t>
            </a:r>
            <a:r>
              <a:rPr lang="de-DE" dirty="0" smtClean="0">
                <a:solidFill>
                  <a:srgbClr val="00B0F0"/>
                </a:solidFill>
                <a:latin typeface="Source Code Pro" panose="020B0509030403020204" pitchFamily="49" charset="0"/>
              </a:rPr>
              <a:t>&lt;Datei&gt;</a:t>
            </a:r>
            <a:endParaRPr lang="de-DE" dirty="0">
              <a:solidFill>
                <a:srgbClr val="00B0F0"/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22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D242-27DC-4855-ABEC-C718F9B6C14F}" type="datetime1">
              <a:rPr lang="de-DE" smtClean="0"/>
              <a:t>27.03.2019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563" y="2645664"/>
            <a:ext cx="5568697" cy="334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0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echo "Hallo" &gt; 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test.txt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-- text.txt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status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92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Datei aus dem Stage löschen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reset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-- </a:t>
            </a:r>
            <a:r>
              <a:rPr lang="de-DE" dirty="0" smtClean="0">
                <a:solidFill>
                  <a:srgbClr val="00B0F0"/>
                </a:solidFill>
                <a:latin typeface="Source Code Pro" panose="020B0509030403020204" pitchFamily="49" charset="0"/>
              </a:rPr>
              <a:t>&lt;Datei&gt;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24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23C5-BAB4-458A-84F3-45201C34F403}" type="datetime1">
              <a:rPr lang="de-DE" smtClean="0"/>
              <a:t>27.03.2019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376" y="3429001"/>
            <a:ext cx="7017837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1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Statemachine</a:t>
            </a:r>
            <a:r>
              <a:rPr lang="de-DE" dirty="0"/>
              <a:t> für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reset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-- </a:t>
            </a:r>
            <a:r>
              <a:rPr lang="de-DE" dirty="0" smtClean="0">
                <a:solidFill>
                  <a:srgbClr val="00B0F0"/>
                </a:solidFill>
                <a:latin typeface="Source Code Pro" panose="020B0509030403020204" pitchFamily="49" charset="0"/>
              </a:rPr>
              <a:t>&lt;Datei&gt;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25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BEA4-8078-44CA-A561-8D56D63FA15F}" type="datetime1">
              <a:rPr lang="de-DE" smtClean="0"/>
              <a:t>27.03.2019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563" y="2645664"/>
            <a:ext cx="5904766" cy="337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9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reset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-- test.txt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status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445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4"/>
            <a:ext cx="5633720" cy="4645025"/>
          </a:xfrm>
        </p:spPr>
        <p:txBody>
          <a:bodyPr/>
          <a:lstStyle/>
          <a:p>
            <a:r>
              <a:rPr lang="de-DE" dirty="0" smtClean="0"/>
              <a:t>Dateiinhalt zurücksetzen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checkout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-- </a:t>
            </a:r>
            <a:r>
              <a:rPr lang="de-DE" dirty="0" smtClean="0">
                <a:solidFill>
                  <a:srgbClr val="00B0F0"/>
                </a:solidFill>
                <a:latin typeface="Source Code Pro" panose="020B0509030403020204" pitchFamily="49" charset="0"/>
              </a:rPr>
              <a:t>&lt;Datei&gt;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2247343" y="2992337"/>
            <a:ext cx="1514967" cy="1168183"/>
            <a:chOff x="4264380" y="1244381"/>
            <a:chExt cx="1514967" cy="1168183"/>
          </a:xfrm>
        </p:grpSpPr>
        <p:sp>
          <p:nvSpPr>
            <p:cNvPr id="7" name="Textfeld 6"/>
            <p:cNvSpPr txBox="1"/>
            <p:nvPr/>
          </p:nvSpPr>
          <p:spPr>
            <a:xfrm>
              <a:off x="4264380" y="1908654"/>
              <a:ext cx="15149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  <a:latin typeface="Buxton Sketch" panose="03080500000500000004" pitchFamily="66" charset="0"/>
                </a:rPr>
                <a:t>Achtung Begriff!</a:t>
              </a:r>
              <a:endParaRPr lang="de-DE" dirty="0">
                <a:solidFill>
                  <a:schemeClr val="bg1"/>
                </a:solidFill>
                <a:latin typeface="Buxton Sketch" panose="03080500000500000004" pitchFamily="66" charset="0"/>
              </a:endParaRPr>
            </a:p>
          </p:txBody>
        </p:sp>
        <p:sp>
          <p:nvSpPr>
            <p:cNvPr id="8" name="Bogen 7"/>
            <p:cNvSpPr/>
            <p:nvPr/>
          </p:nvSpPr>
          <p:spPr>
            <a:xfrm rot="10177403" flipH="1" flipV="1">
              <a:off x="4762977" y="1244381"/>
              <a:ext cx="718095" cy="1168183"/>
            </a:xfrm>
            <a:prstGeom prst="arc">
              <a:avLst>
                <a:gd name="adj1" fmla="val 17067113"/>
                <a:gd name="adj2" fmla="val 1040328"/>
              </a:avLst>
            </a:prstGeom>
            <a:ln w="19050">
              <a:solidFill>
                <a:schemeClr val="bg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27</a:t>
            </a:fld>
            <a:endParaRPr lang="de-DE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25F3-02B9-461D-8317-5C10B7645C2A}" type="datetime1">
              <a:rPr lang="de-DE" smtClean="0"/>
              <a:t>27.03.2019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376" y="3429001"/>
            <a:ext cx="7017837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Statemachine</a:t>
            </a:r>
            <a:r>
              <a:rPr lang="de-DE" dirty="0"/>
              <a:t> für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checkout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-- </a:t>
            </a:r>
            <a:r>
              <a:rPr lang="de-DE" dirty="0" smtClean="0">
                <a:solidFill>
                  <a:srgbClr val="00B0F0"/>
                </a:solidFill>
                <a:latin typeface="Source Code Pro" panose="020B0509030403020204" pitchFamily="49" charset="0"/>
              </a:rPr>
              <a:t>&lt;Datei&gt;</a:t>
            </a:r>
            <a:endParaRPr lang="de-DE" dirty="0">
              <a:solidFill>
                <a:srgbClr val="00B0F0"/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28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AF36-8B5F-4092-A7C9-849D59473292}" type="datetime1">
              <a:rPr lang="de-DE" smtClean="0"/>
              <a:t>27.03.2019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337" y="2645664"/>
            <a:ext cx="5456531" cy="337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8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echo "Änderung" &gt;&gt; test.txt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cat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test.txt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checkout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--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cat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test.txt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63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Git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Versionskontrolle</a:t>
            </a:r>
          </a:p>
          <a:p>
            <a:r>
              <a:rPr lang="de-DE" dirty="0" smtClean="0"/>
              <a:t>frei / Open Source (GPL2)</a:t>
            </a:r>
          </a:p>
          <a:p>
            <a:r>
              <a:rPr lang="de-DE" dirty="0" smtClean="0"/>
              <a:t>initiiert 2005 von Linus </a:t>
            </a:r>
            <a:r>
              <a:rPr lang="de-DE" dirty="0" err="1" smtClean="0"/>
              <a:t>Torvalds</a:t>
            </a:r>
            <a:endParaRPr lang="de-DE" dirty="0" smtClean="0"/>
          </a:p>
          <a:p>
            <a:pPr lvl="1"/>
            <a:r>
              <a:rPr lang="de-DE" dirty="0" smtClean="0"/>
              <a:t>für Linux Kernel</a:t>
            </a:r>
          </a:p>
          <a:p>
            <a:pPr lvl="1"/>
            <a:r>
              <a:rPr lang="de-DE" dirty="0" smtClean="0"/>
              <a:t>bis dato </a:t>
            </a:r>
            <a:r>
              <a:rPr lang="de-DE" dirty="0" err="1" smtClean="0"/>
              <a:t>BitKeeper</a:t>
            </a:r>
            <a:endParaRPr lang="de-DE" dirty="0" smtClean="0"/>
          </a:p>
          <a:p>
            <a:r>
              <a:rPr lang="de-DE" dirty="0" smtClean="0"/>
              <a:t>Provider: </a:t>
            </a:r>
            <a:r>
              <a:rPr lang="de-DE" dirty="0" err="1" smtClean="0"/>
              <a:t>Github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B873-D03E-4351-A939-BB03A372F070}" type="datetime1">
              <a:rPr lang="de-DE" smtClean="0"/>
              <a:t>27.03.2019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237" y="2072640"/>
            <a:ext cx="2209820" cy="92278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780" y="3742944"/>
            <a:ext cx="2456734" cy="204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4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9789" y="1520824"/>
            <a:ext cx="3494588" cy="4645025"/>
          </a:xfrm>
        </p:spPr>
        <p:txBody>
          <a:bodyPr/>
          <a:lstStyle/>
          <a:p>
            <a:r>
              <a:rPr lang="de-DE" dirty="0" smtClean="0"/>
              <a:t>Dateiinhalte </a:t>
            </a:r>
            <a:r>
              <a:rPr lang="de-DE" dirty="0" err="1" smtClean="0"/>
              <a:t>versionieren</a:t>
            </a:r>
            <a:endParaRPr lang="de-DE" dirty="0" smtClean="0"/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smtClean="0"/>
              <a:t>Email erforderlich</a:t>
            </a:r>
          </a:p>
          <a:p>
            <a:r>
              <a:rPr lang="de-DE" dirty="0" smtClean="0"/>
              <a:t>Username erforderlich</a:t>
            </a:r>
          </a:p>
          <a:p>
            <a:r>
              <a:rPr lang="de-DE" dirty="0" smtClean="0"/>
              <a:t>Beschreibung erforderlich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30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FF3C-5636-43C7-9EE9-F2E964C8C4AA}" type="datetime1">
              <a:rPr lang="de-DE" smtClean="0"/>
              <a:t>27.03.2019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376" y="3429001"/>
            <a:ext cx="7017837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3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Statemachine</a:t>
            </a:r>
            <a:r>
              <a:rPr lang="de-DE" dirty="0"/>
              <a:t> für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31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6AEA-B368-4EF0-B667-27D0210C5F9B}" type="datetime1">
              <a:rPr lang="de-DE" smtClean="0"/>
              <a:t>27.03.2019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563" y="2645664"/>
            <a:ext cx="5038177" cy="337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echo "A" &gt; test.txt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-- test.txt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56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echo "B" 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&gt;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 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test.txt</a:t>
            </a:r>
          </a:p>
          <a:p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echo 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"C" 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&gt; test.txt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de-DE" dirty="0"/>
              <a:t>Was wird an den Server übertragen?</a:t>
            </a:r>
            <a:endParaRPr lang="de-DE" dirty="0"/>
          </a:p>
          <a:p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79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Unterschiede anzeigen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34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700-EFD0-4153-9B0B-49EDDEBC0D45}" type="datetime1">
              <a:rPr lang="de-DE" smtClean="0"/>
              <a:t>27.03.2019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373" y="3428999"/>
            <a:ext cx="7017840" cy="273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7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Unterschiede anzeigen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--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cached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35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DB0F-6330-4BF7-A014-223A941A9349}" type="datetime1">
              <a:rPr lang="de-DE" smtClean="0"/>
              <a:t>27.03.2019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376" y="3429000"/>
            <a:ext cx="7017837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3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Statemachine</a:t>
            </a:r>
            <a:r>
              <a:rPr lang="de-DE" dirty="0"/>
              <a:t> für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--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cached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36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0554-380E-4F1A-B12C-E6619A9B02B7}" type="datetime1">
              <a:rPr lang="de-DE" smtClean="0"/>
              <a:t>27.03.2019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563" y="2645664"/>
            <a:ext cx="4326976" cy="337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1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echo 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"D" 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&gt; test.txt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-- test.txt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echo "E" 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&gt; 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 test.txt</a:t>
            </a:r>
          </a:p>
          <a:p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echo 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"F" 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&gt; test.txt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--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cached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22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22867" y="2055813"/>
            <a:ext cx="4525434" cy="3947054"/>
          </a:xfrm>
        </p:spPr>
        <p:txBody>
          <a:bodyPr/>
          <a:lstStyle/>
          <a:p>
            <a:r>
              <a:rPr lang="de-DE" dirty="0" smtClean="0"/>
              <a:t>Unterschiede grafisch anzeigen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difftool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38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2294-F66B-458C-ACD1-310C3289A4D7}" type="datetime1">
              <a:rPr lang="de-DE" smtClean="0"/>
              <a:t>27.03.2019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376" y="3429001"/>
            <a:ext cx="7017837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3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4929555" cy="4482042"/>
          </a:xfrm>
        </p:spPr>
        <p:txBody>
          <a:bodyPr/>
          <a:lstStyle/>
          <a:p>
            <a:r>
              <a:rPr lang="de-DE" dirty="0" smtClean="0"/>
              <a:t>Unterschiede grafisch anzeigen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difftool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b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</a:b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--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cached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39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8DBD-9B9A-460D-A8F8-F5E24B6963FE}" type="datetime1">
              <a:rPr lang="de-DE" smtClean="0"/>
              <a:t>27.03.2019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376" y="3429001"/>
            <a:ext cx="7017837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89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Git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9788" y="1520825"/>
            <a:ext cx="3269875" cy="4482042"/>
          </a:xfrm>
        </p:spPr>
        <p:txBody>
          <a:bodyPr/>
          <a:lstStyle/>
          <a:p>
            <a:r>
              <a:rPr lang="de-DE" dirty="0" smtClean="0"/>
              <a:t>Architekturen</a:t>
            </a:r>
          </a:p>
        </p:txBody>
      </p:sp>
      <p:grpSp>
        <p:nvGrpSpPr>
          <p:cNvPr id="51" name="Gruppieren 50"/>
          <p:cNvGrpSpPr/>
          <p:nvPr/>
        </p:nvGrpSpPr>
        <p:grpSpPr>
          <a:xfrm>
            <a:off x="244772" y="4104722"/>
            <a:ext cx="1421194" cy="521758"/>
            <a:chOff x="244772" y="4628597"/>
            <a:chExt cx="1421194" cy="521758"/>
          </a:xfrm>
        </p:grpSpPr>
        <p:sp>
          <p:nvSpPr>
            <p:cNvPr id="4" name="Abgerundetes Rechteck 3"/>
            <p:cNvSpPr/>
            <p:nvPr/>
          </p:nvSpPr>
          <p:spPr>
            <a:xfrm>
              <a:off x="244772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dirty="0" err="1" smtClean="0">
                  <a:solidFill>
                    <a:schemeClr val="tx2"/>
                  </a:solidFill>
                </a:rPr>
                <a:t>developer</a:t>
              </a:r>
              <a:endParaRPr lang="de-DE" sz="1600" dirty="0">
                <a:solidFill>
                  <a:schemeClr val="tx2"/>
                </a:solidFill>
              </a:endParaRPr>
            </a:p>
          </p:txBody>
        </p:sp>
        <p:sp>
          <p:nvSpPr>
            <p:cNvPr id="11" name="Flussdiagramm: Magnetplattenspeicher 10"/>
            <p:cNvSpPr/>
            <p:nvPr/>
          </p:nvSpPr>
          <p:spPr>
            <a:xfrm>
              <a:off x="1314817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>
                <a:solidFill>
                  <a:schemeClr val="accent5"/>
                </a:solidFill>
              </a:endParaRPr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2146615" y="3116387"/>
            <a:ext cx="2976047" cy="1510093"/>
            <a:chOff x="2146615" y="3640262"/>
            <a:chExt cx="2976047" cy="1510093"/>
          </a:xfrm>
        </p:grpSpPr>
        <p:sp>
          <p:nvSpPr>
            <p:cNvPr id="5" name="Abgerundetes Rechteck 4"/>
            <p:cNvSpPr/>
            <p:nvPr/>
          </p:nvSpPr>
          <p:spPr>
            <a:xfrm>
              <a:off x="2146615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dirty="0" err="1" smtClean="0">
                  <a:solidFill>
                    <a:schemeClr val="accent1"/>
                  </a:solidFill>
                </a:rPr>
                <a:t>developer</a:t>
              </a:r>
              <a:endParaRPr lang="de-DE" sz="1600" dirty="0">
                <a:solidFill>
                  <a:schemeClr val="accent1"/>
                </a:solidFill>
              </a:endParaRPr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3701468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dirty="0" err="1" smtClean="0">
                  <a:solidFill>
                    <a:schemeClr val="accent1"/>
                  </a:solidFill>
                </a:rPr>
                <a:t>developer</a:t>
              </a:r>
              <a:endParaRPr lang="de-DE" sz="1600" dirty="0">
                <a:solidFill>
                  <a:schemeClr val="accent1"/>
                </a:solidFill>
              </a:endParaRPr>
            </a:p>
          </p:txBody>
        </p:sp>
        <p:sp>
          <p:nvSpPr>
            <p:cNvPr id="12" name="Flussdiagramm: Magnetplattenspeicher 11"/>
            <p:cNvSpPr/>
            <p:nvPr/>
          </p:nvSpPr>
          <p:spPr>
            <a:xfrm>
              <a:off x="3216660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>
                <a:solidFill>
                  <a:schemeClr val="accent4"/>
                </a:solidFill>
              </a:endParaRPr>
            </a:p>
          </p:txBody>
        </p:sp>
        <p:sp>
          <p:nvSpPr>
            <p:cNvPr id="13" name="Flussdiagramm: Magnetplattenspeicher 12"/>
            <p:cNvSpPr/>
            <p:nvPr/>
          </p:nvSpPr>
          <p:spPr>
            <a:xfrm>
              <a:off x="4771513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>
                <a:solidFill>
                  <a:schemeClr val="accent4"/>
                </a:solidFill>
              </a:endParaRPr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2978414" y="3640262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 smtClean="0">
                  <a:solidFill>
                    <a:schemeClr val="accent1"/>
                  </a:solidFill>
                </a:rPr>
                <a:t>server</a:t>
              </a:r>
              <a:endParaRPr lang="de-DE" sz="1600" dirty="0">
                <a:solidFill>
                  <a:schemeClr val="accent1"/>
                </a:solidFill>
              </a:endParaRPr>
            </a:p>
          </p:txBody>
        </p:sp>
        <p:sp>
          <p:nvSpPr>
            <p:cNvPr id="16" name="Flussdiagramm: Magnetplattenspeicher 15"/>
            <p:cNvSpPr/>
            <p:nvPr/>
          </p:nvSpPr>
          <p:spPr>
            <a:xfrm>
              <a:off x="4048459" y="3770702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4"/>
                </a:solidFill>
              </a:endParaRPr>
            </a:p>
          </p:txBody>
        </p:sp>
        <p:cxnSp>
          <p:nvCxnSpPr>
            <p:cNvPr id="18" name="Gerade Verbindung mit Pfeil 17"/>
            <p:cNvCxnSpPr>
              <a:stCxn id="5" idx="0"/>
            </p:cNvCxnSpPr>
            <p:nvPr/>
          </p:nvCxnSpPr>
          <p:spPr>
            <a:xfrm flipV="1">
              <a:off x="2736010" y="4189611"/>
              <a:ext cx="498464" cy="438986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stCxn id="6" idx="0"/>
            </p:cNvCxnSpPr>
            <p:nvPr/>
          </p:nvCxnSpPr>
          <p:spPr>
            <a:xfrm flipH="1" flipV="1">
              <a:off x="3896324" y="4189611"/>
              <a:ext cx="394539" cy="438986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/>
          <p:cNvGrpSpPr/>
          <p:nvPr/>
        </p:nvGrpSpPr>
        <p:grpSpPr>
          <a:xfrm>
            <a:off x="5739814" y="2121094"/>
            <a:ext cx="6085753" cy="2505386"/>
            <a:chOff x="5739814" y="2644969"/>
            <a:chExt cx="6085753" cy="2505386"/>
          </a:xfrm>
        </p:grpSpPr>
        <p:sp>
          <p:nvSpPr>
            <p:cNvPr id="23" name="Abgerundetes Rechteck 22"/>
            <p:cNvSpPr/>
            <p:nvPr/>
          </p:nvSpPr>
          <p:spPr>
            <a:xfrm>
              <a:off x="5739814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dirty="0" err="1" smtClean="0">
                  <a:solidFill>
                    <a:srgbClr val="92D050"/>
                  </a:solidFill>
                </a:rPr>
                <a:t>developer</a:t>
              </a:r>
              <a:endParaRPr lang="de-DE" sz="1600" dirty="0">
                <a:solidFill>
                  <a:srgbClr val="92D050"/>
                </a:solidFill>
              </a:endParaRPr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7294667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dirty="0" err="1" smtClean="0">
                  <a:solidFill>
                    <a:srgbClr val="92D050"/>
                  </a:solidFill>
                </a:rPr>
                <a:t>developer</a:t>
              </a:r>
              <a:endParaRPr lang="de-DE" sz="1600" dirty="0">
                <a:solidFill>
                  <a:srgbClr val="92D050"/>
                </a:solidFill>
              </a:endParaRPr>
            </a:p>
          </p:txBody>
        </p:sp>
        <p:sp>
          <p:nvSpPr>
            <p:cNvPr id="25" name="Flussdiagramm: Magnetplattenspeicher 24"/>
            <p:cNvSpPr/>
            <p:nvPr/>
          </p:nvSpPr>
          <p:spPr>
            <a:xfrm>
              <a:off x="6809859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>
                <a:solidFill>
                  <a:schemeClr val="accent6"/>
                </a:solidFill>
              </a:endParaRPr>
            </a:p>
          </p:txBody>
        </p:sp>
        <p:sp>
          <p:nvSpPr>
            <p:cNvPr id="26" name="Flussdiagramm: Magnetplattenspeicher 25"/>
            <p:cNvSpPr/>
            <p:nvPr/>
          </p:nvSpPr>
          <p:spPr>
            <a:xfrm>
              <a:off x="8364712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>
                <a:solidFill>
                  <a:schemeClr val="accent6"/>
                </a:solidFill>
              </a:endParaRPr>
            </a:p>
          </p:txBody>
        </p:sp>
        <p:sp>
          <p:nvSpPr>
            <p:cNvPr id="27" name="Abgerundetes Rechteck 26"/>
            <p:cNvSpPr/>
            <p:nvPr/>
          </p:nvSpPr>
          <p:spPr>
            <a:xfrm>
              <a:off x="6571613" y="3640262"/>
              <a:ext cx="1178789" cy="521758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 smtClean="0">
                  <a:solidFill>
                    <a:srgbClr val="92D050"/>
                  </a:solidFill>
                </a:rPr>
                <a:t>server</a:t>
              </a:r>
              <a:endParaRPr lang="de-DE" sz="1600" dirty="0">
                <a:solidFill>
                  <a:srgbClr val="92D050"/>
                </a:solidFill>
              </a:endParaRPr>
            </a:p>
          </p:txBody>
        </p:sp>
        <p:sp>
          <p:nvSpPr>
            <p:cNvPr id="28" name="Flussdiagramm: Magnetplattenspeicher 27"/>
            <p:cNvSpPr/>
            <p:nvPr/>
          </p:nvSpPr>
          <p:spPr>
            <a:xfrm>
              <a:off x="7641658" y="3770702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6"/>
                </a:solidFill>
              </a:endParaRPr>
            </a:p>
          </p:txBody>
        </p:sp>
        <p:cxnSp>
          <p:nvCxnSpPr>
            <p:cNvPr id="29" name="Gerade Verbindung mit Pfeil 28"/>
            <p:cNvCxnSpPr>
              <a:stCxn id="23" idx="0"/>
            </p:cNvCxnSpPr>
            <p:nvPr/>
          </p:nvCxnSpPr>
          <p:spPr>
            <a:xfrm flipV="1">
              <a:off x="6329209" y="4189611"/>
              <a:ext cx="504513" cy="438986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/>
            <p:cNvCxnSpPr>
              <a:stCxn id="24" idx="0"/>
            </p:cNvCxnSpPr>
            <p:nvPr/>
          </p:nvCxnSpPr>
          <p:spPr>
            <a:xfrm flipH="1" flipV="1">
              <a:off x="7489523" y="4189611"/>
              <a:ext cx="394539" cy="438986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Abgerundetes Rechteck 30"/>
            <p:cNvSpPr/>
            <p:nvPr/>
          </p:nvSpPr>
          <p:spPr>
            <a:xfrm>
              <a:off x="8849521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dirty="0" err="1" smtClean="0">
                  <a:solidFill>
                    <a:srgbClr val="92D050"/>
                  </a:solidFill>
                </a:rPr>
                <a:t>developer</a:t>
              </a:r>
              <a:endParaRPr lang="de-DE" sz="1600" dirty="0">
                <a:solidFill>
                  <a:srgbClr val="92D050"/>
                </a:solidFill>
              </a:endParaRP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10404374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dirty="0" err="1" smtClean="0">
                  <a:solidFill>
                    <a:srgbClr val="92D050"/>
                  </a:solidFill>
                </a:rPr>
                <a:t>developer</a:t>
              </a:r>
              <a:endParaRPr lang="de-DE" sz="1600" dirty="0">
                <a:solidFill>
                  <a:srgbClr val="92D050"/>
                </a:solidFill>
              </a:endParaRPr>
            </a:p>
          </p:txBody>
        </p:sp>
        <p:sp>
          <p:nvSpPr>
            <p:cNvPr id="33" name="Flussdiagramm: Magnetplattenspeicher 32"/>
            <p:cNvSpPr/>
            <p:nvPr/>
          </p:nvSpPr>
          <p:spPr>
            <a:xfrm>
              <a:off x="9919565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>
                <a:solidFill>
                  <a:schemeClr val="accent6"/>
                </a:solidFill>
              </a:endParaRPr>
            </a:p>
          </p:txBody>
        </p:sp>
        <p:sp>
          <p:nvSpPr>
            <p:cNvPr id="34" name="Flussdiagramm: Magnetplattenspeicher 33"/>
            <p:cNvSpPr/>
            <p:nvPr/>
          </p:nvSpPr>
          <p:spPr>
            <a:xfrm>
              <a:off x="11474418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>
                <a:solidFill>
                  <a:schemeClr val="accent6"/>
                </a:solidFill>
              </a:endParaRP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9681319" y="3640262"/>
              <a:ext cx="1178789" cy="521758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 smtClean="0">
                  <a:solidFill>
                    <a:srgbClr val="92D050"/>
                  </a:solidFill>
                </a:rPr>
                <a:t>server</a:t>
              </a:r>
              <a:endParaRPr lang="de-DE" sz="1600" dirty="0">
                <a:solidFill>
                  <a:srgbClr val="92D050"/>
                </a:solidFill>
              </a:endParaRPr>
            </a:p>
          </p:txBody>
        </p:sp>
        <p:sp>
          <p:nvSpPr>
            <p:cNvPr id="36" name="Flussdiagramm: Magnetplattenspeicher 35"/>
            <p:cNvSpPr/>
            <p:nvPr/>
          </p:nvSpPr>
          <p:spPr>
            <a:xfrm>
              <a:off x="10751364" y="3770702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6"/>
                </a:solidFill>
              </a:endParaRPr>
            </a:p>
          </p:txBody>
        </p:sp>
        <p:cxnSp>
          <p:nvCxnSpPr>
            <p:cNvPr id="37" name="Gerade Verbindung mit Pfeil 36"/>
            <p:cNvCxnSpPr>
              <a:stCxn id="31" idx="0"/>
            </p:cNvCxnSpPr>
            <p:nvPr/>
          </p:nvCxnSpPr>
          <p:spPr>
            <a:xfrm flipV="1">
              <a:off x="9438916" y="4189611"/>
              <a:ext cx="480649" cy="438986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>
              <a:stCxn id="32" idx="0"/>
            </p:cNvCxnSpPr>
            <p:nvPr/>
          </p:nvCxnSpPr>
          <p:spPr>
            <a:xfrm flipH="1" flipV="1">
              <a:off x="10599229" y="4189611"/>
              <a:ext cx="394539" cy="438986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bgerundetes Rechteck 42"/>
            <p:cNvSpPr/>
            <p:nvPr/>
          </p:nvSpPr>
          <p:spPr>
            <a:xfrm>
              <a:off x="8126466" y="2644969"/>
              <a:ext cx="1178789" cy="521758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 smtClean="0">
                  <a:solidFill>
                    <a:srgbClr val="92D050"/>
                  </a:solidFill>
                </a:rPr>
                <a:t>server</a:t>
              </a:r>
              <a:endParaRPr lang="de-DE" sz="1600" dirty="0">
                <a:solidFill>
                  <a:srgbClr val="92D050"/>
                </a:solidFill>
              </a:endParaRPr>
            </a:p>
          </p:txBody>
        </p:sp>
        <p:sp>
          <p:nvSpPr>
            <p:cNvPr id="44" name="Flussdiagramm: Magnetplattenspeicher 43"/>
            <p:cNvSpPr/>
            <p:nvPr/>
          </p:nvSpPr>
          <p:spPr>
            <a:xfrm>
              <a:off x="9196511" y="2775409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6"/>
                </a:solidFill>
              </a:endParaRPr>
            </a:p>
          </p:txBody>
        </p:sp>
        <p:cxnSp>
          <p:nvCxnSpPr>
            <p:cNvPr id="45" name="Gerade Verbindung mit Pfeil 44"/>
            <p:cNvCxnSpPr>
              <a:stCxn id="27" idx="0"/>
            </p:cNvCxnSpPr>
            <p:nvPr/>
          </p:nvCxnSpPr>
          <p:spPr>
            <a:xfrm flipV="1">
              <a:off x="7161008" y="3194318"/>
              <a:ext cx="1203704" cy="445944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/>
            <p:cNvCxnSpPr>
              <a:stCxn id="35" idx="0"/>
            </p:cNvCxnSpPr>
            <p:nvPr/>
          </p:nvCxnSpPr>
          <p:spPr>
            <a:xfrm flipH="1" flipV="1">
              <a:off x="9044377" y="3194318"/>
              <a:ext cx="1226337" cy="445944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feld 51"/>
          <p:cNvSpPr txBox="1"/>
          <p:nvPr/>
        </p:nvSpPr>
        <p:spPr>
          <a:xfrm>
            <a:off x="545986" y="4933290"/>
            <a:ext cx="66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Lokal</a:t>
            </a:r>
            <a:endParaRPr lang="de-DE" dirty="0"/>
          </a:p>
        </p:txBody>
      </p:sp>
      <p:sp>
        <p:nvSpPr>
          <p:cNvPr id="53" name="Textfeld 52"/>
          <p:cNvSpPr txBox="1"/>
          <p:nvPr/>
        </p:nvSpPr>
        <p:spPr>
          <a:xfrm>
            <a:off x="2865085" y="4933290"/>
            <a:ext cx="139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Client-Server</a:t>
            </a:r>
            <a:endParaRPr lang="de-DE" dirty="0"/>
          </a:p>
        </p:txBody>
      </p:sp>
      <p:sp>
        <p:nvSpPr>
          <p:cNvPr id="54" name="Textfeld 53"/>
          <p:cNvSpPr txBox="1"/>
          <p:nvPr/>
        </p:nvSpPr>
        <p:spPr>
          <a:xfrm>
            <a:off x="8044907" y="4933290"/>
            <a:ext cx="134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Hierarchisch</a:t>
            </a:r>
            <a:endParaRPr lang="de-DE" dirty="0"/>
          </a:p>
        </p:txBody>
      </p:sp>
      <p:cxnSp>
        <p:nvCxnSpPr>
          <p:cNvPr id="60" name="Gerader Verbinder 59"/>
          <p:cNvCxnSpPr/>
          <p:nvPr/>
        </p:nvCxnSpPr>
        <p:spPr>
          <a:xfrm>
            <a:off x="1876425" y="3506086"/>
            <a:ext cx="0" cy="154464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/>
          <p:nvPr/>
        </p:nvCxnSpPr>
        <p:spPr>
          <a:xfrm>
            <a:off x="5429250" y="3524583"/>
            <a:ext cx="0" cy="154464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5" name="Gruppieren 64"/>
          <p:cNvGrpSpPr/>
          <p:nvPr/>
        </p:nvGrpSpPr>
        <p:grpSpPr>
          <a:xfrm>
            <a:off x="4226567" y="2496405"/>
            <a:ext cx="1275306" cy="903829"/>
            <a:chOff x="4226567" y="2496405"/>
            <a:chExt cx="1275306" cy="903829"/>
          </a:xfrm>
        </p:grpSpPr>
        <p:sp>
          <p:nvSpPr>
            <p:cNvPr id="63" name="Textfeld 62"/>
            <p:cNvSpPr txBox="1"/>
            <p:nvPr/>
          </p:nvSpPr>
          <p:spPr>
            <a:xfrm>
              <a:off x="4810658" y="2496405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latin typeface="Buxton Sketch" panose="03080500000500000004" pitchFamily="66" charset="0"/>
                </a:rPr>
                <a:t>BOGY</a:t>
              </a:r>
              <a:endParaRPr lang="de-DE" dirty="0">
                <a:latin typeface="Buxton Sketch" panose="03080500000500000004" pitchFamily="66" charset="0"/>
              </a:endParaRPr>
            </a:p>
          </p:txBody>
        </p:sp>
        <p:sp>
          <p:nvSpPr>
            <p:cNvPr id="64" name="Bogen 63"/>
            <p:cNvSpPr/>
            <p:nvPr/>
          </p:nvSpPr>
          <p:spPr>
            <a:xfrm rot="5400000" flipH="1" flipV="1">
              <a:off x="4451611" y="2457095"/>
              <a:ext cx="718095" cy="1168183"/>
            </a:xfrm>
            <a:prstGeom prst="arc">
              <a:avLst>
                <a:gd name="adj1" fmla="val 17067113"/>
                <a:gd name="adj2" fmla="val 0"/>
              </a:avLst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604378" y="3043899"/>
            <a:ext cx="957313" cy="1168183"/>
            <a:chOff x="4264380" y="2457095"/>
            <a:chExt cx="957313" cy="1168183"/>
          </a:xfrm>
        </p:grpSpPr>
        <p:sp>
          <p:nvSpPr>
            <p:cNvPr id="48" name="Textfeld 47"/>
            <p:cNvSpPr txBox="1"/>
            <p:nvPr/>
          </p:nvSpPr>
          <p:spPr>
            <a:xfrm>
              <a:off x="4264380" y="2470586"/>
              <a:ext cx="9573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latin typeface="Buxton Sketch" panose="03080500000500000004" pitchFamily="66" charset="0"/>
                </a:rPr>
                <a:t>zum Üben</a:t>
              </a:r>
              <a:endParaRPr lang="de-DE" dirty="0">
                <a:latin typeface="Buxton Sketch" panose="03080500000500000004" pitchFamily="66" charset="0"/>
              </a:endParaRPr>
            </a:p>
          </p:txBody>
        </p:sp>
        <p:sp>
          <p:nvSpPr>
            <p:cNvPr id="55" name="Bogen 54"/>
            <p:cNvSpPr/>
            <p:nvPr/>
          </p:nvSpPr>
          <p:spPr>
            <a:xfrm rot="2290658" flipH="1" flipV="1">
              <a:off x="4451611" y="2457095"/>
              <a:ext cx="718095" cy="1168183"/>
            </a:xfrm>
            <a:prstGeom prst="arc">
              <a:avLst>
                <a:gd name="adj1" fmla="val 17067113"/>
                <a:gd name="adj2" fmla="val 0"/>
              </a:avLst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4</a:t>
            </a:fld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5D55-A135-41CD-B839-790578DB92DC}" type="datetime1">
              <a:rPr lang="de-DE" smtClean="0"/>
              <a:t>27.03.2019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14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9788" y="1520824"/>
            <a:ext cx="4927967" cy="4645025"/>
          </a:xfrm>
        </p:spPr>
        <p:txBody>
          <a:bodyPr/>
          <a:lstStyle/>
          <a:p>
            <a:r>
              <a:rPr lang="de-DE" dirty="0" smtClean="0"/>
              <a:t>Unterschiede grafisch anzeigen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40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480B-E8B3-4967-B0D1-D2B098CD9A0F}" type="datetime1">
              <a:rPr lang="de-DE" smtClean="0"/>
              <a:t>27.03.2019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525" y="3429001"/>
            <a:ext cx="6743676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8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difftool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difftool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--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cached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20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SourceSafe – </a:t>
            </a:r>
            <a:r>
              <a:rPr lang="de-DE" dirty="0" err="1" smtClean="0"/>
              <a:t>Git</a:t>
            </a:r>
            <a:r>
              <a:rPr lang="de-DE" dirty="0" smtClean="0"/>
              <a:t> – Mapping 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922867" y="2055813"/>
            <a:ext cx="4958866" cy="3947054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Create </a:t>
            </a:r>
            <a:r>
              <a:rPr lang="de-DE" dirty="0" err="1" smtClean="0"/>
              <a:t>database</a:t>
            </a:r>
            <a:r>
              <a:rPr lang="de-DE" dirty="0" smtClean="0"/>
              <a:t> (VSS Admin)</a:t>
            </a:r>
          </a:p>
          <a:p>
            <a:r>
              <a:rPr lang="de-DE" dirty="0" smtClean="0"/>
              <a:t>Set </a:t>
            </a:r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folder</a:t>
            </a:r>
            <a:endParaRPr lang="de-DE" dirty="0" smtClean="0"/>
          </a:p>
          <a:p>
            <a:r>
              <a:rPr lang="de-DE" dirty="0" smtClean="0"/>
              <a:t>Add</a:t>
            </a:r>
          </a:p>
          <a:p>
            <a:r>
              <a:rPr lang="de-DE" dirty="0" smtClean="0"/>
              <a:t>Create </a:t>
            </a:r>
            <a:r>
              <a:rPr lang="de-DE" dirty="0" err="1" smtClean="0"/>
              <a:t>project</a:t>
            </a:r>
            <a:endParaRPr lang="de-DE" dirty="0" smtClean="0"/>
          </a:p>
          <a:p>
            <a:r>
              <a:rPr lang="de-DE" dirty="0" smtClean="0"/>
              <a:t>Check in</a:t>
            </a:r>
          </a:p>
          <a:p>
            <a:r>
              <a:rPr lang="de-DE" dirty="0" smtClean="0"/>
              <a:t>Check out</a:t>
            </a:r>
          </a:p>
          <a:p>
            <a:r>
              <a:rPr lang="de-DE" dirty="0" smtClean="0"/>
              <a:t>Show </a:t>
            </a:r>
            <a:r>
              <a:rPr lang="de-DE" dirty="0" err="1" smtClean="0"/>
              <a:t>difference</a:t>
            </a:r>
            <a:endParaRPr lang="de-DE" dirty="0" smtClean="0"/>
          </a:p>
          <a:p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latest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endParaRPr lang="de-DE" dirty="0"/>
          </a:p>
        </p:txBody>
      </p:sp>
      <p:sp>
        <p:nvSpPr>
          <p:cNvPr id="6" name="Inhaltsplatzhalter 4"/>
          <p:cNvSpPr txBox="1">
            <a:spLocks/>
          </p:cNvSpPr>
          <p:nvPr/>
        </p:nvSpPr>
        <p:spPr>
          <a:xfrm>
            <a:off x="5881732" y="2055813"/>
            <a:ext cx="5665499" cy="39470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init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init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clone</a:t>
            </a:r>
            <a:r>
              <a:rPr lang="de-DE" dirty="0" smtClean="0">
                <a:solidFill>
                  <a:schemeClr val="tx1"/>
                </a:solidFill>
              </a:rPr>
              <a:t>)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+</a:t>
            </a:r>
            <a:r>
              <a:rPr lang="de-DE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>
                <a:solidFill>
                  <a:schemeClr val="tx1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+</a:t>
            </a:r>
            <a:r>
              <a:rPr lang="de-DE" dirty="0">
                <a:solidFill>
                  <a:schemeClr val="tx1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chemeClr val="tx1"/>
                </a:solidFill>
              </a:rPr>
              <a:t>-/-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r>
              <a:rPr lang="de-DE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/</a:t>
            </a:r>
            <a:r>
              <a:rPr lang="de-DE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difftool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checkout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 rot="21250203">
            <a:off x="3920099" y="4524037"/>
            <a:ext cx="819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Buxton Sketch" panose="03080500000500000004" pitchFamily="66" charset="0"/>
              </a:rPr>
              <a:t>Begriff!</a:t>
            </a:r>
            <a:endParaRPr lang="de-DE" dirty="0">
              <a:latin typeface="Buxton Sketch" panose="03080500000500000004" pitchFamily="66" charset="0"/>
            </a:endParaRPr>
          </a:p>
        </p:txBody>
      </p:sp>
      <p:sp>
        <p:nvSpPr>
          <p:cNvPr id="9" name="Bogen 8"/>
          <p:cNvSpPr/>
          <p:nvPr/>
        </p:nvSpPr>
        <p:spPr>
          <a:xfrm rot="17518367">
            <a:off x="3178965" y="3942058"/>
            <a:ext cx="946230" cy="1818465"/>
          </a:xfrm>
          <a:prstGeom prst="arc">
            <a:avLst>
              <a:gd name="adj1" fmla="val 16200000"/>
              <a:gd name="adj2" fmla="val 147082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Bogen 9"/>
          <p:cNvSpPr/>
          <p:nvPr/>
        </p:nvSpPr>
        <p:spPr>
          <a:xfrm rot="6860986">
            <a:off x="5199410" y="3324339"/>
            <a:ext cx="1690992" cy="3219371"/>
          </a:xfrm>
          <a:prstGeom prst="arc">
            <a:avLst>
              <a:gd name="adj1" fmla="val 16807895"/>
              <a:gd name="adj2" fmla="val 419771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42</a:t>
            </a:fld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F9CC-7F00-4C34-B7F4-59FAEC5AA0E4}" type="datetime1">
              <a:rPr lang="de-DE" smtClean="0"/>
              <a:t>27.03.2019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Grundlagen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630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ogen 9"/>
          <p:cNvSpPr/>
          <p:nvPr/>
        </p:nvSpPr>
        <p:spPr>
          <a:xfrm rot="3941573">
            <a:off x="4939878" y="1504794"/>
            <a:ext cx="2019172" cy="3891830"/>
          </a:xfrm>
          <a:prstGeom prst="arc">
            <a:avLst>
              <a:gd name="adj1" fmla="val 16807895"/>
              <a:gd name="adj2" fmla="val 3969065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SourceSafe – SVN – Mapping 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922867" y="2055813"/>
            <a:ext cx="4958866" cy="3947054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Create </a:t>
            </a:r>
            <a:r>
              <a:rPr lang="de-DE" dirty="0" err="1" smtClean="0"/>
              <a:t>database</a:t>
            </a:r>
            <a:r>
              <a:rPr lang="de-DE" dirty="0" smtClean="0"/>
              <a:t> (VSS Admin)</a:t>
            </a:r>
          </a:p>
          <a:p>
            <a:r>
              <a:rPr lang="de-DE" dirty="0" smtClean="0"/>
              <a:t>Set </a:t>
            </a:r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folder</a:t>
            </a:r>
            <a:endParaRPr lang="de-DE" dirty="0" smtClean="0"/>
          </a:p>
          <a:p>
            <a:r>
              <a:rPr lang="de-DE" dirty="0" smtClean="0"/>
              <a:t>Add</a:t>
            </a:r>
          </a:p>
          <a:p>
            <a:r>
              <a:rPr lang="de-DE" dirty="0" smtClean="0"/>
              <a:t>Create </a:t>
            </a:r>
            <a:r>
              <a:rPr lang="de-DE" dirty="0" err="1" smtClean="0"/>
              <a:t>project</a:t>
            </a:r>
            <a:endParaRPr lang="de-DE" dirty="0" smtClean="0"/>
          </a:p>
          <a:p>
            <a:r>
              <a:rPr lang="de-DE" dirty="0" smtClean="0"/>
              <a:t>Check in</a:t>
            </a:r>
          </a:p>
          <a:p>
            <a:r>
              <a:rPr lang="de-DE" dirty="0" smtClean="0"/>
              <a:t>Check out</a:t>
            </a:r>
          </a:p>
          <a:p>
            <a:r>
              <a:rPr lang="de-DE" dirty="0" smtClean="0"/>
              <a:t>Show </a:t>
            </a:r>
            <a:r>
              <a:rPr lang="de-DE" dirty="0" err="1" smtClean="0"/>
              <a:t>difference</a:t>
            </a:r>
            <a:endParaRPr lang="de-DE" dirty="0" smtClean="0"/>
          </a:p>
          <a:p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latest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endParaRPr lang="de-DE" dirty="0"/>
          </a:p>
        </p:txBody>
      </p:sp>
      <p:sp>
        <p:nvSpPr>
          <p:cNvPr id="6" name="Inhaltsplatzhalter 4"/>
          <p:cNvSpPr txBox="1">
            <a:spLocks/>
          </p:cNvSpPr>
          <p:nvPr/>
        </p:nvSpPr>
        <p:spPr>
          <a:xfrm>
            <a:off x="5881732" y="2055813"/>
            <a:ext cx="5665499" cy="39470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svnadmin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create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checkout</a:t>
            </a:r>
            <a:endParaRPr lang="de-DE" dirty="0" smtClean="0"/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+</a:t>
            </a:r>
            <a:r>
              <a:rPr lang="de-DE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>
                <a:solidFill>
                  <a:schemeClr val="tx1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+</a:t>
            </a:r>
            <a:r>
              <a:rPr lang="de-DE" dirty="0">
                <a:solidFill>
                  <a:schemeClr val="tx1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lock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update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 rot="21250203">
            <a:off x="3920099" y="4524037"/>
            <a:ext cx="8192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Buxton Sketch" panose="03080500000500000004" pitchFamily="66" charset="0"/>
              </a:rPr>
              <a:t>Begriff!</a:t>
            </a:r>
            <a:endParaRPr lang="de-DE" dirty="0">
              <a:latin typeface="Buxton Sketch" panose="03080500000500000004" pitchFamily="66" charset="0"/>
            </a:endParaRPr>
          </a:p>
        </p:txBody>
      </p:sp>
      <p:sp>
        <p:nvSpPr>
          <p:cNvPr id="9" name="Bogen 8"/>
          <p:cNvSpPr/>
          <p:nvPr/>
        </p:nvSpPr>
        <p:spPr>
          <a:xfrm rot="17518367">
            <a:off x="3178965" y="3942058"/>
            <a:ext cx="946230" cy="1818465"/>
          </a:xfrm>
          <a:prstGeom prst="arc">
            <a:avLst>
              <a:gd name="adj1" fmla="val 16200000"/>
              <a:gd name="adj2" fmla="val 147082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43</a:t>
            </a:fld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0133-1101-4E42-B535-7B8870005161}" type="datetime1">
              <a:rPr lang="de-DE" smtClean="0"/>
              <a:t>27.03.2019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99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 – </a:t>
            </a:r>
            <a:r>
              <a:rPr lang="de-DE" dirty="0" err="1" smtClean="0"/>
              <a:t>Git</a:t>
            </a:r>
            <a:r>
              <a:rPr lang="de-DE" dirty="0" smtClean="0"/>
              <a:t> – Mapping 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922867" y="2055813"/>
            <a:ext cx="4958866" cy="3947054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svnadmin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create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checkout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lock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update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6" name="Inhaltsplatzhalter 4"/>
          <p:cNvSpPr txBox="1">
            <a:spLocks/>
          </p:cNvSpPr>
          <p:nvPr/>
        </p:nvSpPr>
        <p:spPr>
          <a:xfrm>
            <a:off x="5881732" y="2055813"/>
            <a:ext cx="5665499" cy="394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init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init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ysClr val="windowText" lastClr="000000"/>
                </a:solidFill>
              </a:rPr>
              <a:t>(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clone</a:t>
            </a:r>
            <a:r>
              <a:rPr lang="de-DE" dirty="0" smtClean="0">
                <a:solidFill>
                  <a:sysClr val="windowText" lastClr="000000"/>
                </a:solidFill>
              </a:rPr>
              <a:t>)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ysClr val="windowText" lastClr="000000"/>
                </a:solidFill>
              </a:rPr>
              <a:t>-/-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r>
              <a:rPr lang="de-DE" dirty="0" smtClean="0">
                <a:solidFill>
                  <a:sysClr val="windowText" lastClr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ysClr val="windowText" lastClr="000000"/>
                </a:solidFill>
              </a:rPr>
              <a:t>/</a:t>
            </a:r>
            <a:r>
              <a:rPr lang="de-DE" dirty="0" smtClean="0">
                <a:solidFill>
                  <a:sysClr val="windowText" lastClr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difftool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checkout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 rot="21250203">
            <a:off x="4236621" y="4383360"/>
            <a:ext cx="8192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ysClr val="windowText" lastClr="000000"/>
                </a:solidFill>
                <a:latin typeface="Buxton Sketch" panose="03080500000500000004" pitchFamily="66" charset="0"/>
              </a:rPr>
              <a:t>Begriff!</a:t>
            </a:r>
            <a:endParaRPr lang="de-DE" dirty="0">
              <a:solidFill>
                <a:sysClr val="windowText" lastClr="000000"/>
              </a:solidFill>
              <a:latin typeface="Buxton Sketch" panose="03080500000500000004" pitchFamily="66" charset="0"/>
            </a:endParaRPr>
          </a:p>
        </p:txBody>
      </p:sp>
      <p:sp>
        <p:nvSpPr>
          <p:cNvPr id="11" name="Bogen 10"/>
          <p:cNvSpPr/>
          <p:nvPr/>
        </p:nvSpPr>
        <p:spPr>
          <a:xfrm rot="7221069" flipV="1">
            <a:off x="3839739" y="1881519"/>
            <a:ext cx="1965683" cy="3226112"/>
          </a:xfrm>
          <a:prstGeom prst="arc">
            <a:avLst>
              <a:gd name="adj1" fmla="val 17158023"/>
              <a:gd name="adj2" fmla="val 473674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ysClr val="windowText" lastClr="000000"/>
              </a:solidFill>
            </a:endParaRPr>
          </a:p>
        </p:txBody>
      </p:sp>
      <p:sp>
        <p:nvSpPr>
          <p:cNvPr id="12" name="Bogen 11"/>
          <p:cNvSpPr/>
          <p:nvPr/>
        </p:nvSpPr>
        <p:spPr>
          <a:xfrm rot="6860986">
            <a:off x="5392401" y="3233224"/>
            <a:ext cx="1846495" cy="3249495"/>
          </a:xfrm>
          <a:prstGeom prst="arc">
            <a:avLst>
              <a:gd name="adj1" fmla="val 16518703"/>
              <a:gd name="adj2" fmla="val 419771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2933974" y="3346958"/>
            <a:ext cx="2798611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3700031" y="3050032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Buxton Sketch" panose="03080500000500000004" pitchFamily="66" charset="0"/>
              </a:rPr>
              <a:t>nicht identisch</a:t>
            </a:r>
            <a:endParaRPr lang="de-DE" dirty="0">
              <a:latin typeface="Buxton Sketch" panose="03080500000500000004" pitchFamily="66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44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0645-997B-4D5F-81EC-0D3336349B86}" type="datetime1">
              <a:rPr lang="de-DE" smtClean="0"/>
              <a:t>27.03.2019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58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149" y="1920400"/>
            <a:ext cx="2689823" cy="38461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Was ist </a:t>
            </a:r>
            <a:r>
              <a:rPr lang="de-DE" dirty="0" err="1" smtClean="0"/>
              <a:t>Git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Moderne Versionskontrolle</a:t>
            </a:r>
          </a:p>
          <a:p>
            <a:r>
              <a:rPr lang="de-DE" dirty="0" smtClean="0"/>
              <a:t>Übungs-</a:t>
            </a:r>
            <a:r>
              <a:rPr lang="de-DE" dirty="0" err="1" smtClean="0"/>
              <a:t>Git</a:t>
            </a:r>
            <a:r>
              <a:rPr lang="de-DE" dirty="0" smtClean="0"/>
              <a:t> einrichten</a:t>
            </a:r>
            <a:endParaRPr lang="de-DE" i="1" dirty="0"/>
          </a:p>
          <a:p>
            <a:pPr lvl="1"/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init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smtClean="0"/>
              <a:t>Einstellungen</a:t>
            </a: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D92C-E271-44BC-8A68-B819743AB42A}" type="datetime1">
              <a:rPr lang="de-DE" smtClean="0"/>
              <a:t>27.03.2019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16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555" y="1520825"/>
            <a:ext cx="9676451" cy="46450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lokale </a:t>
            </a:r>
            <a:r>
              <a:rPr lang="de-DE" dirty="0" smtClean="0"/>
              <a:t>Operationen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0CE0-69B9-4D76-AF88-27BF35D25B97}" type="datetime1">
              <a:rPr lang="de-DE" smtClean="0"/>
              <a:t>27.03.2019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6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Basisoperationen</a:t>
            </a:r>
          </a:p>
          <a:p>
            <a:pPr lvl="1"/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status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reset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checkout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difftool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6B80-6830-40EC-A3C6-8B4D98376932}" type="datetime1">
              <a:rPr lang="de-DE" smtClean="0"/>
              <a:t>27.03.2019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46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Es fehlt noch</a:t>
            </a:r>
          </a:p>
          <a:p>
            <a:pPr lvl="1"/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push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pull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smtClean="0"/>
              <a:t>Verwendung von </a:t>
            </a:r>
            <a:r>
              <a:rPr lang="de-DE" dirty="0" err="1" smtClean="0"/>
              <a:t>Git</a:t>
            </a:r>
            <a:r>
              <a:rPr lang="de-DE" dirty="0" smtClean="0"/>
              <a:t> in </a:t>
            </a:r>
            <a:r>
              <a:rPr lang="de-DE" dirty="0" err="1" smtClean="0"/>
              <a:t>PyCharm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7B08-6172-4F18-B301-458977AB4D4C}" type="datetime1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184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7FC6-678B-440F-B5A1-922EBC98B3DE}" type="datetime1">
              <a:rPr lang="de-DE" smtClean="0"/>
              <a:t>27.03.2019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1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Git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9788" y="1520825"/>
            <a:ext cx="5772335" cy="4482042"/>
          </a:xfrm>
        </p:spPr>
        <p:txBody>
          <a:bodyPr/>
          <a:lstStyle/>
          <a:p>
            <a:r>
              <a:rPr lang="de-DE" dirty="0" smtClean="0"/>
              <a:t>Unterschied zu anderen VCS</a:t>
            </a:r>
          </a:p>
        </p:txBody>
      </p:sp>
      <p:grpSp>
        <p:nvGrpSpPr>
          <p:cNvPr id="50" name="Gruppieren 49"/>
          <p:cNvGrpSpPr/>
          <p:nvPr/>
        </p:nvGrpSpPr>
        <p:grpSpPr>
          <a:xfrm>
            <a:off x="1088412" y="2627383"/>
            <a:ext cx="4644603" cy="2356745"/>
            <a:chOff x="2146615" y="3640262"/>
            <a:chExt cx="2976047" cy="1510093"/>
          </a:xfrm>
        </p:grpSpPr>
        <p:sp>
          <p:nvSpPr>
            <p:cNvPr id="5" name="Abgerundetes Rechteck 4"/>
            <p:cNvSpPr/>
            <p:nvPr/>
          </p:nvSpPr>
          <p:spPr>
            <a:xfrm>
              <a:off x="2146615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400" dirty="0" err="1" smtClean="0">
                  <a:solidFill>
                    <a:schemeClr val="accent1"/>
                  </a:solidFill>
                </a:rPr>
                <a:t>developer</a:t>
              </a:r>
              <a:endParaRPr lang="de-DE" sz="2400" dirty="0">
                <a:solidFill>
                  <a:schemeClr val="accent1"/>
                </a:solidFill>
              </a:endParaRPr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3701468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400" dirty="0" err="1" smtClean="0">
                  <a:solidFill>
                    <a:schemeClr val="accent1"/>
                  </a:solidFill>
                </a:rPr>
                <a:t>developer</a:t>
              </a:r>
              <a:endParaRPr lang="de-DE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2" name="Flussdiagramm: Magnetplattenspeicher 11"/>
            <p:cNvSpPr/>
            <p:nvPr/>
          </p:nvSpPr>
          <p:spPr>
            <a:xfrm>
              <a:off x="3216660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 smtClean="0">
                  <a:solidFill>
                    <a:schemeClr val="accent1"/>
                  </a:solidFill>
                </a:rPr>
                <a:t>Teil</a:t>
              </a:r>
              <a:endParaRPr lang="de-DE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13" name="Flussdiagramm: Magnetplattenspeicher 12"/>
            <p:cNvSpPr/>
            <p:nvPr/>
          </p:nvSpPr>
          <p:spPr>
            <a:xfrm>
              <a:off x="4771513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 smtClean="0">
                  <a:solidFill>
                    <a:schemeClr val="accent1"/>
                  </a:solidFill>
                </a:rPr>
                <a:t>Teil</a:t>
              </a:r>
              <a:endParaRPr lang="de-DE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2978414" y="3640262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 err="1" smtClean="0">
                  <a:solidFill>
                    <a:schemeClr val="accent1"/>
                  </a:solidFill>
                </a:rPr>
                <a:t>server</a:t>
              </a:r>
              <a:endParaRPr lang="de-DE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6" name="Flussdiagramm: Magnetplattenspeicher 15"/>
            <p:cNvSpPr/>
            <p:nvPr/>
          </p:nvSpPr>
          <p:spPr>
            <a:xfrm>
              <a:off x="4048459" y="3770702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 smtClean="0">
                  <a:solidFill>
                    <a:schemeClr val="accent1"/>
                  </a:solidFill>
                </a:rPr>
                <a:t>alles</a:t>
              </a:r>
              <a:endParaRPr lang="de-DE" sz="14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18" name="Gerade Verbindung mit Pfeil 17"/>
            <p:cNvCxnSpPr>
              <a:stCxn id="5" idx="0"/>
            </p:cNvCxnSpPr>
            <p:nvPr/>
          </p:nvCxnSpPr>
          <p:spPr>
            <a:xfrm flipV="1">
              <a:off x="2736010" y="4189611"/>
              <a:ext cx="498464" cy="438986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stCxn id="6" idx="0"/>
            </p:cNvCxnSpPr>
            <p:nvPr/>
          </p:nvCxnSpPr>
          <p:spPr>
            <a:xfrm flipH="1" flipV="1">
              <a:off x="3896324" y="4189611"/>
              <a:ext cx="394539" cy="438986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feld 52"/>
          <p:cNvSpPr txBox="1"/>
          <p:nvPr/>
        </p:nvSpPr>
        <p:spPr>
          <a:xfrm>
            <a:off x="2357162" y="5265660"/>
            <a:ext cx="2315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SourceSafe / TFS / SVN</a:t>
            </a:r>
            <a:endParaRPr lang="de-DE" dirty="0"/>
          </a:p>
        </p:txBody>
      </p:sp>
      <p:sp>
        <p:nvSpPr>
          <p:cNvPr id="54" name="Textfeld 53"/>
          <p:cNvSpPr txBox="1"/>
          <p:nvPr/>
        </p:nvSpPr>
        <p:spPr>
          <a:xfrm>
            <a:off x="8428388" y="5267658"/>
            <a:ext cx="460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Git</a:t>
            </a:r>
            <a:endParaRPr lang="de-DE" dirty="0"/>
          </a:p>
        </p:txBody>
      </p:sp>
      <p:cxnSp>
        <p:nvCxnSpPr>
          <p:cNvPr id="61" name="Gerader Verbinder 60"/>
          <p:cNvCxnSpPr/>
          <p:nvPr/>
        </p:nvCxnSpPr>
        <p:spPr>
          <a:xfrm>
            <a:off x="6086796" y="3206089"/>
            <a:ext cx="0" cy="154464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7" name="Gruppieren 46"/>
          <p:cNvGrpSpPr/>
          <p:nvPr/>
        </p:nvGrpSpPr>
        <p:grpSpPr>
          <a:xfrm>
            <a:off x="6440578" y="2627383"/>
            <a:ext cx="4644603" cy="2356745"/>
            <a:chOff x="2146615" y="3640262"/>
            <a:chExt cx="2976047" cy="1510093"/>
          </a:xfrm>
        </p:grpSpPr>
        <p:sp>
          <p:nvSpPr>
            <p:cNvPr id="48" name="Abgerundetes Rechteck 47"/>
            <p:cNvSpPr/>
            <p:nvPr/>
          </p:nvSpPr>
          <p:spPr>
            <a:xfrm>
              <a:off x="2146615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400" dirty="0" err="1" smtClean="0">
                  <a:solidFill>
                    <a:schemeClr val="tx2"/>
                  </a:solidFill>
                </a:rPr>
                <a:t>developer</a:t>
              </a:r>
              <a:endParaRPr lang="de-DE" sz="2400" dirty="0">
                <a:solidFill>
                  <a:schemeClr val="tx2"/>
                </a:solidFill>
              </a:endParaRPr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3701468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400" dirty="0" err="1" smtClean="0">
                  <a:solidFill>
                    <a:schemeClr val="tx2"/>
                  </a:solidFill>
                </a:rPr>
                <a:t>developer</a:t>
              </a:r>
              <a:endParaRPr lang="de-DE" sz="2400" dirty="0">
                <a:solidFill>
                  <a:schemeClr val="tx2"/>
                </a:solidFill>
              </a:endParaRPr>
            </a:p>
          </p:txBody>
        </p:sp>
        <p:sp>
          <p:nvSpPr>
            <p:cNvPr id="56" name="Flussdiagramm: Magnetplattenspeicher 55"/>
            <p:cNvSpPr/>
            <p:nvPr/>
          </p:nvSpPr>
          <p:spPr>
            <a:xfrm>
              <a:off x="3216660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 smtClean="0">
                  <a:solidFill>
                    <a:schemeClr val="tx2"/>
                  </a:solidFill>
                </a:rPr>
                <a:t>alles</a:t>
              </a:r>
              <a:endParaRPr lang="de-DE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57" name="Flussdiagramm: Magnetplattenspeicher 56"/>
            <p:cNvSpPr/>
            <p:nvPr/>
          </p:nvSpPr>
          <p:spPr>
            <a:xfrm>
              <a:off x="4771513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 smtClean="0">
                  <a:solidFill>
                    <a:schemeClr val="tx2"/>
                  </a:solidFill>
                </a:rPr>
                <a:t>alles</a:t>
              </a:r>
              <a:endParaRPr lang="de-DE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58" name="Abgerundetes Rechteck 57"/>
            <p:cNvSpPr/>
            <p:nvPr/>
          </p:nvSpPr>
          <p:spPr>
            <a:xfrm>
              <a:off x="2978414" y="3640262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 err="1" smtClean="0">
                  <a:solidFill>
                    <a:schemeClr val="tx2"/>
                  </a:solidFill>
                </a:rPr>
                <a:t>server</a:t>
              </a:r>
              <a:endParaRPr lang="de-DE" sz="2400" dirty="0">
                <a:solidFill>
                  <a:schemeClr val="tx2"/>
                </a:solidFill>
              </a:endParaRPr>
            </a:p>
          </p:txBody>
        </p:sp>
        <p:sp>
          <p:nvSpPr>
            <p:cNvPr id="59" name="Flussdiagramm: Magnetplattenspeicher 58"/>
            <p:cNvSpPr/>
            <p:nvPr/>
          </p:nvSpPr>
          <p:spPr>
            <a:xfrm>
              <a:off x="4048459" y="3770702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 smtClean="0">
                  <a:solidFill>
                    <a:schemeClr val="tx2"/>
                  </a:solidFill>
                </a:rPr>
                <a:t>alles</a:t>
              </a:r>
              <a:endParaRPr lang="de-DE" sz="1400" b="1" dirty="0">
                <a:solidFill>
                  <a:schemeClr val="tx2"/>
                </a:solidFill>
              </a:endParaRPr>
            </a:p>
          </p:txBody>
        </p:sp>
        <p:cxnSp>
          <p:nvCxnSpPr>
            <p:cNvPr id="62" name="Gerade Verbindung mit Pfeil 61"/>
            <p:cNvCxnSpPr>
              <a:stCxn id="48" idx="0"/>
            </p:cNvCxnSpPr>
            <p:nvPr/>
          </p:nvCxnSpPr>
          <p:spPr>
            <a:xfrm flipV="1">
              <a:off x="2736010" y="4189611"/>
              <a:ext cx="498464" cy="438986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/>
            <p:cNvCxnSpPr>
              <a:stCxn id="55" idx="0"/>
            </p:cNvCxnSpPr>
            <p:nvPr/>
          </p:nvCxnSpPr>
          <p:spPr>
            <a:xfrm flipH="1" flipV="1">
              <a:off x="3896324" y="4189611"/>
              <a:ext cx="394539" cy="438986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5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563B-9684-4736-AD9B-8754054AFBF5}" type="datetime1">
              <a:rPr lang="de-DE" smtClean="0"/>
              <a:t>27.03.2019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14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Übungs-</a:t>
            </a:r>
            <a:r>
              <a:rPr lang="de-DE" dirty="0" err="1" smtClean="0"/>
              <a:t>Git</a:t>
            </a:r>
            <a:r>
              <a:rPr lang="de-DE" dirty="0" smtClean="0"/>
              <a:t> einrichten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Kommandozeilentools</a:t>
            </a:r>
          </a:p>
          <a:p>
            <a:pPr lvl="1"/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sudo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apt-get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install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smtClean="0"/>
              <a:t>sollte schon installiert sein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F233-C0B8-4E81-9647-062C3D3D3715}" type="datetime1">
              <a:rPr lang="de-DE" smtClean="0"/>
              <a:t>27.03.2019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6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553" y="3125269"/>
            <a:ext cx="7366700" cy="304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5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Übungs-</a:t>
            </a:r>
            <a:r>
              <a:rPr lang="de-DE" dirty="0" err="1" smtClean="0"/>
              <a:t>Git</a:t>
            </a:r>
            <a:r>
              <a:rPr lang="de-DE" dirty="0" smtClean="0"/>
              <a:t> einrichten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Windows</a:t>
            </a:r>
          </a:p>
          <a:p>
            <a:pPr lvl="1"/>
            <a:r>
              <a:rPr lang="de-DE" dirty="0" smtClean="0"/>
              <a:t>früher </a:t>
            </a:r>
            <a:r>
              <a:rPr lang="de-DE" dirty="0" err="1" smtClean="0"/>
              <a:t>msysgit</a:t>
            </a:r>
            <a:endParaRPr lang="de-DE" dirty="0" smtClean="0"/>
          </a:p>
          <a:p>
            <a:pPr lvl="1"/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sudo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apt-get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install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unzip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wget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  <a:hlinkClick r:id="rId3"/>
              </a:rPr>
              <a:t>https://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  <a:hlinkClick r:id="rId3"/>
              </a:rPr>
              <a:t>github.com/gitextensions/gitextensions/releases/download/v2.51/GitExtensions-2.51-Mono.zip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unzip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GitExtensions-2.51-Mono.zip</a:t>
            </a:r>
          </a:p>
          <a:p>
            <a:pPr lvl="1"/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rm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GitExtensions-2.51-Mono.zip</a:t>
            </a:r>
          </a:p>
          <a:p>
            <a:pPr lvl="1"/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sudo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apt-get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install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mono-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complete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cd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GitExtensions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mono GitExtensions.exe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7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F233-C0B8-4E81-9647-062C3D3D3715}" type="datetime1">
              <a:rPr lang="de-DE" smtClean="0"/>
              <a:t>27.03.2019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468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20825"/>
            <a:ext cx="10514013" cy="4396770"/>
          </a:xfrm>
          <a:prstGeom prst="rect">
            <a:avLst/>
          </a:prstGeo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Übungs-</a:t>
            </a:r>
            <a:r>
              <a:rPr lang="de-DE" dirty="0" err="1" smtClean="0"/>
              <a:t>Git</a:t>
            </a:r>
            <a:r>
              <a:rPr lang="de-DE" dirty="0" smtClean="0"/>
              <a:t> einrichten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EDB0-77CD-4224-B690-72579E113DA5}" type="datetime1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00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Übungs-</a:t>
            </a:r>
            <a:r>
              <a:rPr lang="de-DE" dirty="0" err="1" smtClean="0"/>
              <a:t>Git</a:t>
            </a:r>
            <a:r>
              <a:rPr lang="de-DE" dirty="0" smtClean="0"/>
              <a:t> einrichten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Tool zum Vergleichen von Source Code</a:t>
            </a:r>
            <a:endParaRPr lang="de-DE" dirty="0" smtClean="0"/>
          </a:p>
          <a:p>
            <a:pPr lvl="1"/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sudo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apt-get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install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kdiff3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F233-C0B8-4E81-9647-062C3D3D3715}" type="datetime1">
              <a:rPr lang="de-DE" smtClean="0"/>
              <a:t>27.03.2019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9</a:t>
            </a:fld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369" y="3429000"/>
            <a:ext cx="7945306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6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el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otx" id="{8F524477-76FE-4091-8034-DF6699ED6F78}" vid="{9E350644-413E-4257-A1E5-6698D263B46B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otx" id="{8F524477-76FE-4091-8034-DF6699ED6F78}" vid="{33E0C24A-62EB-48D1-AE5A-7443B60AB9D3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</Template>
  <TotalTime>0</TotalTime>
  <Words>2702</Words>
  <Application>Microsoft Office PowerPoint</Application>
  <PresentationFormat>Breitbild</PresentationFormat>
  <Paragraphs>583</Paragraphs>
  <Slides>49</Slides>
  <Notes>37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49</vt:i4>
      </vt:variant>
    </vt:vector>
  </HeadingPairs>
  <TitlesOfParts>
    <vt:vector size="55" baseType="lpstr">
      <vt:lpstr>Arial</vt:lpstr>
      <vt:lpstr>Buxton Sketch</vt:lpstr>
      <vt:lpstr>Calibri</vt:lpstr>
      <vt:lpstr>Source Code Pro</vt:lpstr>
      <vt:lpstr>Titel</vt:lpstr>
      <vt:lpstr>Inhalt</vt:lpstr>
      <vt:lpstr>Git Grundlagen</vt:lpstr>
      <vt:lpstr>Agenda</vt:lpstr>
      <vt:lpstr>Was ist Git?</vt:lpstr>
      <vt:lpstr>Was ist Git?</vt:lpstr>
      <vt:lpstr>Was ist Git?</vt:lpstr>
      <vt:lpstr>Übungs-Git einrichten</vt:lpstr>
      <vt:lpstr>Übungs-Git einrichten</vt:lpstr>
      <vt:lpstr>Übungs-Git einrichten</vt:lpstr>
      <vt:lpstr>Übungs-Git einrichten</vt:lpstr>
      <vt:lpstr>Übungs-Git einrichten</vt:lpstr>
      <vt:lpstr>Übungs-Git einrichten</vt:lpstr>
      <vt:lpstr>Einstellungen</vt:lpstr>
      <vt:lpstr>Einstellungen</vt:lpstr>
      <vt:lpstr>Einstellungen</vt:lpstr>
      <vt:lpstr>Einstellungen</vt:lpstr>
      <vt:lpstr>Einstellungen</vt:lpstr>
      <vt:lpstr>Einstellungen</vt:lpstr>
      <vt:lpstr>Einstellungen</vt:lpstr>
      <vt:lpstr>Einstellungen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SourceSafe – Git – Mapping </vt:lpstr>
      <vt:lpstr>SourceSafe – SVN – Mapping </vt:lpstr>
      <vt:lpstr>SVN – Git – Mapping </vt:lpstr>
      <vt:lpstr>Zusammenfassung</vt:lpstr>
      <vt:lpstr>Zusammenfassung</vt:lpstr>
      <vt:lpstr>Zusammenfassung</vt:lpstr>
      <vt:lpstr>Zusammenfassung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Weller</dc:creator>
  <cp:lastModifiedBy>Thomas Weller</cp:lastModifiedBy>
  <cp:revision>58</cp:revision>
  <dcterms:created xsi:type="dcterms:W3CDTF">2018-03-05T13:40:27Z</dcterms:created>
  <dcterms:modified xsi:type="dcterms:W3CDTF">2019-03-27T10:48:53Z</dcterms:modified>
</cp:coreProperties>
</file>