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1" r:id="rId5"/>
    <p:sldId id="274" r:id="rId6"/>
    <p:sldId id="275" r:id="rId7"/>
    <p:sldId id="279" r:id="rId8"/>
    <p:sldId id="276" r:id="rId9"/>
    <p:sldId id="277" r:id="rId10"/>
    <p:sldId id="270" r:id="rId11"/>
    <p:sldId id="282" r:id="rId12"/>
    <p:sldId id="273" r:id="rId13"/>
    <p:sldId id="278" r:id="rId14"/>
    <p:sldId id="280" r:id="rId15"/>
    <p:sldId id="281" r:id="rId16"/>
    <p:sldId id="258" r:id="rId17"/>
    <p:sldId id="25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</p14:sldIdLst>
        </p14:section>
        <p14:section name="Inhalt" id="{EB7416D2-FE43-421A-A82D-DCCB9519097D}">
          <p14:sldIdLst>
            <p14:sldId id="257"/>
          </p14:sldIdLst>
        </p14:section>
        <p14:section name="GPIO beim Raspberry Pi" id="{15960D50-FD04-41FC-A7F9-26B77E0374F6}">
          <p14:sldIdLst>
            <p14:sldId id="261"/>
            <p14:sldId id="274"/>
            <p14:sldId id="275"/>
            <p14:sldId id="279"/>
            <p14:sldId id="276"/>
            <p14:sldId id="277"/>
          </p14:sldIdLst>
        </p14:section>
        <p14:section name="LED Matrix" id="{CF97CE98-40BE-4915-86BF-242E02B61375}">
          <p14:sldIdLst>
            <p14:sldId id="270"/>
            <p14:sldId id="282"/>
          </p14:sldIdLst>
        </p14:section>
        <p14:section name="WS 2812 LED" id="{D4BF466C-C985-4894-8589-5F0400CE0B39}">
          <p14:sldIdLst>
            <p14:sldId id="273"/>
            <p14:sldId id="278"/>
            <p14:sldId id="280"/>
            <p14:sldId id="281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4479" autoAdjust="0"/>
  </p:normalViewPr>
  <p:slideViewPr>
    <p:cSldViewPr snapToGrid="0">
      <p:cViewPr varScale="1">
        <p:scale>
          <a:sx n="97" d="100"/>
          <a:sy n="97" d="100"/>
        </p:scale>
        <p:origin x="111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20.02.2019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20.02.2019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leistungsstarke Funktion des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ist die Reihe von GPIO-Pins (General Input / Output) am oberen Rand der Platine. Ein 40-Pin-GPIO-Header befindet sich auf allen aktuellen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Pi-Boards (nicht belegt auf Pi Zero und Pi Zero W). Vor dem Pi 1 Model B + (2014) enthielten die Boards einen kürzeren 26-Pin-Header.</a:t>
            </a:r>
          </a:p>
          <a:p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Hinweis: Die Nummerierung der GPIO-Pins ist nicht in numerischer Reihenfolge. Die GPIO-Pins 0 und 1 befinden sich auf der Platine (physische Pins 27 und 28), sind jedoch für den fortgeschrittenen Gebrauch reserviert (siehe unten).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735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 smtClean="0"/>
              <a:t>Die Herstellerangaben für das genaue Timing des Protokolls weichen teilweise zwischen unterschiedlichen Datenblattrevisionen ab. In der Praxis hat sich allerdings gezeigt, dass die Bauteile relativ tolerant gegenüber kleinen </a:t>
            </a:r>
            <a:r>
              <a:rPr lang="de-DE" sz="1200" dirty="0" err="1" smtClean="0"/>
              <a:t>Timingfehlern</a:t>
            </a:r>
            <a:r>
              <a:rPr lang="de-DE" sz="1200" dirty="0" smtClean="0"/>
              <a:t> sind. Pausen von mehr als 5 µs zwischen den Datenbits sind zu vermeiden, da diese als </a:t>
            </a:r>
            <a:r>
              <a:rPr lang="de-DE" sz="1200" dirty="0" err="1" smtClean="0"/>
              <a:t>Reset</a:t>
            </a:r>
            <a:r>
              <a:rPr lang="de-DE" sz="1200" dirty="0" smtClean="0"/>
              <a:t> interpretiert werden können, was eine gravierende Abweichung von dem im Datenblatt hinterlegten Wert von 50µs ist.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423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leistungsstarke Funktion des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ist die Reihe von GPIO-Pins (General Input / Output) am oberen Rand der Platine. Ein 40-Pin-GPIO-Header befindet sich auf allen aktuellen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Pi-Boards (nicht belegt auf Pi Zero und Pi Zero W). Vor dem Pi 1 Model B + (2014) enthielten die Boards einen kürzeren 26-Pin-Header.</a:t>
            </a:r>
          </a:p>
          <a:p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Hinweis: Die Nummerierung der GPIO-Pins ist nicht in numerischer Reihenfolge. </a:t>
            </a:r>
            <a:r>
              <a:rPr lang="de-DE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GPIO-Pins 0 und 1 befinden sich auf der Platine (physische Pins 27 und 28), sind jedoch für den fortgeschrittenen Gebrauch reserviert (siehe unten).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97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leistungsstarke Funktion des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ist die Reihe von GPIO-Pins (General Input / Output) am oberen Rand der Platine. Ein 40-Pin-GPIO-Header befindet sich auf allen aktuellen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Pi-Boards (nicht belegt auf Pi Zero und Pi Zero W). Vor dem Pi 1 Model B + (2014) enthielten die Boards einen kürzeren 26-Pin-Header.</a:t>
            </a:r>
          </a:p>
          <a:p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Hinweis: Die Nummerierung der GPIO-Pins ist nicht in numerischer Reihenfolge. </a:t>
            </a:r>
            <a:r>
              <a:rPr lang="de-DE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GPIO-Pins 0 und 1 befinden sich auf der Platine (physische Pins 27 und 28), sind jedoch für den fortgeschrittenen Gebrauch reserviert (siehe unten).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246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leistungsstarke Funktion des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ist die Reihe von GPIO-Pins (General Input / Output) am oberen Rand der Platine. Ein 40-Pin-GPIO-Header befindet sich auf allen aktuellen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Pi-Boards (nicht belegt auf Pi Zero und Pi Zero W). Vor dem Pi 1 Model B + (2014) enthielten die Boards einen kürzeren 26-Pin-Header.</a:t>
            </a:r>
          </a:p>
          <a:p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Hinweis: Die Nummerierung der GPIO-Pins ist nicht in numerischer Reihenfolge. </a:t>
            </a:r>
            <a:r>
              <a:rPr lang="de-DE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GPIO-Pins 0 und 1 befinden sich auf der Platine (physische Pins 27 und 28), sind jedoch für den fortgeschrittenen Gebrauch reserviert (siehe unten).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365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leistungsstarke Funktion des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ist die Reihe von GPIO-Pins (General Input / Output) am oberen Rand der Platine. Ein 40-Pin-GPIO-Header befindet sich auf allen aktuellen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Pi-Boards (nicht belegt auf Pi Zero und Pi Zero W). Vor dem Pi 1 Model B + (2014) enthielten die Boards einen kürzeren 26-Pin-Header.</a:t>
            </a:r>
          </a:p>
          <a:p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Hinweis: Die Nummerierung der GPIO-Pins ist nicht in numerischer Reihenfolge. </a:t>
            </a:r>
            <a:r>
              <a:rPr lang="de-DE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GPIO-Pins 0 und 1 befinden sich auf der Platine (physische Pins 27 und 28), sind jedoch für den fortgeschrittenen Gebrauch reserviert (siehe unten).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788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leistungsstarke Funktion des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ist die Reihe von GPIO-Pins (General Input / Output) am oberen Rand der Platine. Ein 40-Pin-GPIO-Header befindet sich auf allen aktuellen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Pi-Boards (nicht belegt auf Pi Zero und Pi Zero W). Vor dem Pi 1 Model B + (2014) enthielten die Boards einen kürzeren 26-Pin-Header.</a:t>
            </a:r>
          </a:p>
          <a:p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Hinweis: Die Nummerierung der GPIO-Pins ist nicht in numerischer Reihenfolge. </a:t>
            </a:r>
            <a:r>
              <a:rPr lang="de-DE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GPIO-Pins 0 und 1 befinden sich auf der Platine (physische Pins 27 und 28), sind jedoch für den fortgeschrittenen Gebrauch reserviert (siehe unten).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42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Eine IDE vereint</a:t>
            </a:r>
            <a:r>
              <a:rPr lang="de-DE" baseline="0" dirty="0" smtClean="0"/>
              <a:t> mehrere Programme, die ansonsten einzeln vorliegen, zu einem großen Programm, das alle Aufgaben eines Entwicklers unterstützt.</a:t>
            </a:r>
          </a:p>
          <a:p>
            <a:r>
              <a:rPr lang="de-DE" baseline="0" dirty="0" smtClean="0"/>
              <a:t>Sie hilft beim Schreiben, weil es bekannte Befehle farblich hervorhebt.</a:t>
            </a:r>
          </a:p>
          <a:p>
            <a:r>
              <a:rPr lang="de-DE" baseline="0" dirty="0" smtClean="0"/>
              <a:t>Sie hilft während des Tippens, weil es mögliche Befehle ergänzt und aus einer Liste auswählbar macht.</a:t>
            </a:r>
          </a:p>
          <a:p>
            <a:r>
              <a:rPr lang="de-DE" baseline="0" dirty="0" smtClean="0"/>
              <a:t>Die IDE kann Programme direkt starten, diese auch Schritt für Schritt ausführen und man kann den Inhalt von Variablen ansehen („Debugger“)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392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85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 smtClean="0"/>
              <a:t>Die Herstellerangaben für das genaue Timing des Protokolls weichen teilweise zwischen unterschiedlichen Datenblattrevisionen ab. In der Praxis hat sich allerdings gezeigt, dass die Bauteile relativ tolerant gegenüber kleinen </a:t>
            </a:r>
            <a:r>
              <a:rPr lang="de-DE" sz="1200" dirty="0" err="1" smtClean="0"/>
              <a:t>Timingfehlern</a:t>
            </a:r>
            <a:r>
              <a:rPr lang="de-DE" sz="1200" dirty="0" smtClean="0"/>
              <a:t> sind. Pausen von mehr als 5 µs zwischen den Datenbits sind zu vermeiden, da diese als </a:t>
            </a:r>
            <a:r>
              <a:rPr lang="de-DE" sz="1200" dirty="0" err="1" smtClean="0"/>
              <a:t>Reset</a:t>
            </a:r>
            <a:r>
              <a:rPr lang="de-DE" sz="1200" dirty="0" smtClean="0"/>
              <a:t> interpretiert werden können, was eine gravierende Abweichung von dem im Datenblatt hinterlegten Wert von 50µs ist.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63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FF5D-C1A5-48C8-8545-07B501EE72D4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0ABC-76E8-4FF4-86A8-DEC3D511F3B2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A6A-184D-40F7-A482-E244A841FFB7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3471-921C-4F2B-95F2-45CF9F80E55E}" type="datetime1">
              <a:rPr lang="de-DE" smtClean="0"/>
              <a:t>20.02.2019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8D00-4265-43DF-9C4A-DE9BEC1EA000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20D5-ABA5-4FD3-B0E4-58D845B14A52}" type="datetime1">
              <a:rPr lang="de-DE" smtClean="0"/>
              <a:t>20.02.2019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E2EF-8B70-47BE-8C03-E08F3A67F2E6}" type="datetime1">
              <a:rPr lang="de-DE" smtClean="0"/>
              <a:t>20.02.2019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Andere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45CE-5888-4C05-BE25-1B858D440F1B}" type="datetime1">
              <a:rPr lang="de-DE" smtClean="0"/>
              <a:t>20.02.2019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6A88-870F-42E1-80C8-044E8549C5CE}" type="datetime1">
              <a:rPr lang="de-DE" smtClean="0"/>
              <a:t>20.02.2019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3"/>
          </p:nvPr>
        </p:nvSpPr>
        <p:spPr>
          <a:xfrm>
            <a:off x="838200" y="2008262"/>
            <a:ext cx="9647490" cy="413695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88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4B-3359-4535-8239-A69CF3DCEA4F}" type="datetime1">
              <a:rPr lang="de-DE" smtClean="0"/>
              <a:t>20.02.2019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6458-0D16-4690-8BEF-D69D90335FEC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031EB9-BFFC-4756-816A-B229AB007552}" type="datetime1">
              <a:rPr lang="de-DE" smtClean="0"/>
              <a:t>20.02.2019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31349"/>
            <a:ext cx="10515600" cy="424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2F6A88-870F-42E1-80C8-044E8549C5CE}" type="datetime1">
              <a:rPr lang="de-DE" smtClean="0"/>
              <a:t>20.02.2019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5" r:id="rId5"/>
    <p:sldLayoutId id="2147483667" r:id="rId6"/>
    <p:sldLayoutId id="2147483666" r:id="rId7"/>
    <p:sldLayoutId id="2147483662" r:id="rId8"/>
    <p:sldLayoutId id="2147483663" r:id="rId9"/>
    <p:sldLayoutId id="214748366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litbrain/rpibpluslea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hyperlink" Target="http://rasp.io/portsplu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nout.xyz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Hardware Einführung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B4A9-3129-4D94-9276-6EFCF725FEB5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Hardware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LED Matrix 1088AS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Um die einzelnen </a:t>
            </a:r>
            <a:r>
              <a:rPr lang="de-DE" dirty="0" err="1" smtClean="0"/>
              <a:t>LED‘s</a:t>
            </a:r>
            <a:r>
              <a:rPr lang="de-DE" dirty="0" smtClean="0"/>
              <a:t> anzusteuern wird einfach nur die Zeile / Spalte für die jeweilige LED geschaltet.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Durch das schnelle „durchschalten“ der Zeilen</a:t>
            </a:r>
          </a:p>
          <a:p>
            <a:pPr marL="0" indent="0">
              <a:buNone/>
            </a:pPr>
            <a:r>
              <a:rPr lang="de-DE" dirty="0" smtClean="0"/>
              <a:t>sehen wir, da unser Auge träge ist, nicht das </a:t>
            </a:r>
            <a:br>
              <a:rPr lang="de-DE" dirty="0" smtClean="0"/>
            </a:br>
            <a:r>
              <a:rPr lang="de-DE" dirty="0" smtClean="0"/>
              <a:t>Blinken, sondern ein durchgängiges Leuchten </a:t>
            </a:r>
            <a:br>
              <a:rPr lang="de-DE" dirty="0" smtClean="0"/>
            </a:br>
            <a:r>
              <a:rPr lang="de-DE" dirty="0" smtClean="0"/>
              <a:t>der LEDs.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Dieses Verfahren nennt sich Multiplexing.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52BF-127A-43A1-9997-CD734D7352E5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Hardware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367" y="2677856"/>
            <a:ext cx="2687433" cy="35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5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WS 2812 LED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8713-7584-40CF-B812-011DDBE4027E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Hardware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Jeder kennt die farbigen LED Streifen. Die haben folgende Anschlüsse: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Das heißt der komplette RGB Streifen kann immer nur in einer Farbe leuchten. Der Controller steuert die Stromstärke für die einzelnen Farben (</a:t>
            </a:r>
            <a:r>
              <a:rPr lang="de-DE" dirty="0" smtClean="0">
                <a:solidFill>
                  <a:srgbClr val="FF0000"/>
                </a:solidFill>
              </a:rPr>
              <a:t>Rot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00B050"/>
                </a:solidFill>
              </a:rPr>
              <a:t>Grün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0070C0"/>
                </a:solidFill>
              </a:rPr>
              <a:t>Blau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pic>
        <p:nvPicPr>
          <p:cNvPr id="6146" name="Picture 2" descr="https://www.led-shop.com/images/LED-Wissen_RGB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381" y="2880852"/>
            <a:ext cx="4286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51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WS 2812 LED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8713-7584-40CF-B812-011DDBE4027E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Hardware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Eine WS 2812 LED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170" name="Picture 2" descr="https://cdn.sparkfun.com/assets/learn_tutorials/1/0/5/11821-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32" y="2492411"/>
            <a:ext cx="3446294" cy="344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489158" y="2492411"/>
            <a:ext cx="752007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Eine WS 2812 LED sind eigentlich 3 LEDs zusammengefasst. </a:t>
            </a:r>
          </a:p>
          <a:p>
            <a:r>
              <a:rPr lang="de-DE" dirty="0" smtClean="0"/>
              <a:t>Genauer genommen eine rote LED, eine grüne LED und eine</a:t>
            </a:r>
          </a:p>
          <a:p>
            <a:r>
              <a:rPr lang="de-DE" dirty="0" smtClean="0"/>
              <a:t>blaue LED. Das sind einfache LEDs in Kleinstformat mit 5 V </a:t>
            </a:r>
          </a:p>
          <a:p>
            <a:r>
              <a:rPr lang="de-DE" dirty="0" smtClean="0"/>
              <a:t>Versorgungsspannung.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Jede WS 2812 RGB LED hat auch einen Controller eingebaut. Dieser </a:t>
            </a:r>
          </a:p>
          <a:p>
            <a:r>
              <a:rPr lang="de-DE" dirty="0" smtClean="0"/>
              <a:t>Controller arbeitet ebenso mit 5 V Versorgungsspannung und hat einen </a:t>
            </a:r>
          </a:p>
          <a:p>
            <a:r>
              <a:rPr lang="de-DE" dirty="0" err="1" smtClean="0"/>
              <a:t>Datenein</a:t>
            </a:r>
            <a:r>
              <a:rPr lang="de-DE" dirty="0" smtClean="0"/>
              <a:t>- sowie einen Datenausgang. </a:t>
            </a:r>
          </a:p>
          <a:p>
            <a:endParaRPr lang="de-DE" dirty="0"/>
          </a:p>
          <a:p>
            <a:r>
              <a:rPr lang="de-DE" dirty="0" smtClean="0"/>
              <a:t>Der Controller regelt dann wie stark jede </a:t>
            </a:r>
          </a:p>
          <a:p>
            <a:r>
              <a:rPr lang="de-DE" dirty="0" smtClean="0"/>
              <a:t>einzelne LED innerhalb der WS 2812 RGB LED </a:t>
            </a:r>
          </a:p>
          <a:p>
            <a:r>
              <a:rPr lang="de-DE" dirty="0" smtClean="0"/>
              <a:t>leuchten soll. Durch </a:t>
            </a:r>
            <a:r>
              <a:rPr lang="de-DE" dirty="0"/>
              <a:t>diese sog. Additive </a:t>
            </a:r>
            <a:endParaRPr lang="de-DE" dirty="0" smtClean="0"/>
          </a:p>
          <a:p>
            <a:r>
              <a:rPr lang="de-DE" dirty="0" smtClean="0"/>
              <a:t>Farbmischung ist sogar Weiß möglich.</a:t>
            </a:r>
            <a:endParaRPr lang="de-DE" dirty="0"/>
          </a:p>
        </p:txBody>
      </p:sp>
      <p:pic>
        <p:nvPicPr>
          <p:cNvPr id="1026" name="Picture 2" descr="https://upload.wikimedia.org/wikipedia/commons/thumb/e/e0/Synthese%2B.svg/1024px-Synthese%2B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889" y="4601181"/>
            <a:ext cx="1671602" cy="159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09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WS 2812 LED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8713-7584-40CF-B812-011DDBE4027E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Hardware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Die Ansteuerung von WS2812 RGB LEDs mit integriertem </a:t>
            </a:r>
            <a:r>
              <a:rPr lang="de-DE" dirty="0" smtClean="0"/>
              <a:t>Controller</a:t>
            </a:r>
          </a:p>
          <a:p>
            <a:pPr marL="0" indent="0">
              <a:buNone/>
            </a:pPr>
            <a:r>
              <a:rPr lang="de-DE" sz="2300" dirty="0"/>
              <a:t>Die Ansteuerung der WS2812 erfolgt über eine einzelne Datenleitung mit einem asynchronen seriellen Protokoll. Eine "0" wird dabei über einen kurzen, eine "1" über einen langen High-Puls definiert. Jede LED benötigt 24 Datenbits (G8:R8:B8). Die Daten aller LEDs werden </a:t>
            </a:r>
            <a:r>
              <a:rPr lang="de-DE" sz="2300" dirty="0" smtClean="0"/>
              <a:t>seriell</a:t>
            </a:r>
            <a:br>
              <a:rPr lang="de-DE" sz="2300" dirty="0" smtClean="0"/>
            </a:br>
            <a:r>
              <a:rPr lang="de-DE" sz="2300" dirty="0" smtClean="0"/>
              <a:t>direkt </a:t>
            </a:r>
            <a:r>
              <a:rPr lang="de-DE" sz="2300" dirty="0"/>
              <a:t>hintereinander übertragen. Wenn die </a:t>
            </a:r>
            <a:r>
              <a:rPr lang="de-DE" sz="2300" dirty="0" smtClean="0"/>
              <a:t/>
            </a:r>
            <a:br>
              <a:rPr lang="de-DE" sz="2300" dirty="0" smtClean="0"/>
            </a:br>
            <a:r>
              <a:rPr lang="de-DE" sz="2300" dirty="0" smtClean="0"/>
              <a:t>Datenleitung </a:t>
            </a:r>
            <a:r>
              <a:rPr lang="de-DE" sz="2300" dirty="0"/>
              <a:t>für mehr als 50µs auf "</a:t>
            </a:r>
            <a:r>
              <a:rPr lang="de-DE" sz="2300" dirty="0" err="1"/>
              <a:t>low</a:t>
            </a:r>
            <a:r>
              <a:rPr lang="de-DE" sz="2300" dirty="0"/>
              <a:t>" gehalten </a:t>
            </a:r>
            <a:r>
              <a:rPr lang="de-DE" sz="2300" dirty="0" smtClean="0"/>
              <a:t/>
            </a:r>
            <a:br>
              <a:rPr lang="de-DE" sz="2300" dirty="0" smtClean="0"/>
            </a:br>
            <a:r>
              <a:rPr lang="de-DE" sz="2300" dirty="0" smtClean="0"/>
              <a:t>wird </a:t>
            </a:r>
            <a:r>
              <a:rPr lang="de-DE" sz="2300" dirty="0"/>
              <a:t>("</a:t>
            </a:r>
            <a:r>
              <a:rPr lang="de-DE" sz="2300" dirty="0" err="1"/>
              <a:t>reset</a:t>
            </a:r>
            <a:r>
              <a:rPr lang="de-DE" sz="2300" dirty="0"/>
              <a:t> </a:t>
            </a:r>
            <a:r>
              <a:rPr lang="de-DE" sz="2300" dirty="0" err="1"/>
              <a:t>code</a:t>
            </a:r>
            <a:r>
              <a:rPr lang="de-DE" sz="2300" dirty="0"/>
              <a:t>"), werden die Daten in die </a:t>
            </a:r>
            <a:r>
              <a:rPr lang="de-DE" sz="2300" dirty="0" smtClean="0"/>
              <a:t>PWM-</a:t>
            </a:r>
            <a:br>
              <a:rPr lang="de-DE" sz="2300" dirty="0" smtClean="0"/>
            </a:br>
            <a:r>
              <a:rPr lang="de-DE" sz="2300" dirty="0" smtClean="0"/>
              <a:t>Register </a:t>
            </a:r>
            <a:r>
              <a:rPr lang="de-DE" sz="2300" dirty="0"/>
              <a:t>der LEDs übernommen.</a:t>
            </a:r>
          </a:p>
          <a:p>
            <a:pPr marL="0" indent="0">
              <a:buNone/>
            </a:pPr>
            <a:endParaRPr lang="de-DE" sz="2300" dirty="0"/>
          </a:p>
        </p:txBody>
      </p:sp>
      <p:pic>
        <p:nvPicPr>
          <p:cNvPr id="2050" name="Picture 2" descr="https://www.mikrocontroller.net/wikifiles/9/92/WS2812_Tim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053" y="3960574"/>
            <a:ext cx="3521690" cy="221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38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WS 2812 LED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8713-7584-40CF-B812-011DDBE4027E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Hardware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Empfohlenes </a:t>
            </a:r>
            <a:r>
              <a:rPr lang="de-DE" dirty="0" smtClean="0"/>
              <a:t>Timing</a:t>
            </a:r>
          </a:p>
          <a:p>
            <a:pPr marL="0" indent="0">
              <a:buNone/>
            </a:pPr>
            <a:r>
              <a:rPr lang="de-DE" sz="2000" dirty="0"/>
              <a:t>Die Herstellerangaben für das genaue Timing des Protokolls weichen teilweise zwischen unterschiedlichen Datenblattrevisionen ab. In der Praxis hat sich allerdings gezeigt, dass die Bauteile relativ tolerant gegenüber kleinen </a:t>
            </a:r>
            <a:r>
              <a:rPr lang="de-DE" sz="2000" dirty="0" err="1"/>
              <a:t>Timingfehlern</a:t>
            </a:r>
            <a:r>
              <a:rPr lang="de-DE" sz="2000" dirty="0"/>
              <a:t> sind. Pausen von mehr als 5 µs zwischen den Datenbits sind zu vermeiden, da diese als </a:t>
            </a:r>
            <a:r>
              <a:rPr lang="de-DE" sz="2000" dirty="0" err="1"/>
              <a:t>Reset</a:t>
            </a:r>
            <a:r>
              <a:rPr lang="de-DE" sz="2000" dirty="0"/>
              <a:t> interpretiert werden können, was eine gravierende Abweichung von dem im Datenblatt hinterlegten Wert von 50µs ist.</a:t>
            </a: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172940"/>
              </p:ext>
            </p:extLst>
          </p:nvPr>
        </p:nvGraphicFramePr>
        <p:xfrm>
          <a:off x="940620" y="454441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51822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94066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13366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 High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 Low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Kodierung „0“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0.35 µs ±150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0.90 µs ±150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Kodierung „1“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0.90 µs ±150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0.35 µs ±150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4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&gt;50 µs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41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13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 wissen nun was </a:t>
            </a:r>
            <a:r>
              <a:rPr lang="de-DE" dirty="0" err="1" smtClean="0"/>
              <a:t>GPIO‘s</a:t>
            </a:r>
            <a:r>
              <a:rPr lang="de-DE" dirty="0" smtClean="0"/>
              <a:t> sind.</a:t>
            </a:r>
          </a:p>
          <a:p>
            <a:r>
              <a:rPr lang="de-DE" dirty="0" smtClean="0"/>
              <a:t>Wir wissen wie eine LED Matrix aufgebaut ist.</a:t>
            </a:r>
          </a:p>
          <a:p>
            <a:r>
              <a:rPr lang="de-DE" dirty="0" smtClean="0"/>
              <a:t>Wir wissen wie eine RGB LED mit eingebautem Controller funktioniert.</a:t>
            </a:r>
          </a:p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5894-614A-4FA2-8964-A13B04AD0751}" type="datetime1">
              <a:rPr lang="de-DE" smtClean="0"/>
              <a:t>20.02.2019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Hardware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93CF-AB26-4C9F-AAA0-3F7550F03D02}" type="datetime1">
              <a:rPr lang="de-DE" smtClean="0"/>
              <a:t>20.02.2019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Hardware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GPIO beim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</a:p>
          <a:p>
            <a:r>
              <a:rPr lang="de-DE" dirty="0" smtClean="0"/>
              <a:t>LED Matrix</a:t>
            </a:r>
          </a:p>
          <a:p>
            <a:r>
              <a:rPr lang="de-DE" dirty="0" smtClean="0"/>
              <a:t>WS 2812 LED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C1E0-BDA5-44C8-9CB7-0226ECCB4287}" type="datetime1">
              <a:rPr lang="de-DE" smtClean="0"/>
              <a:t>20.02.2019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Hardware Einführung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GPIO beim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183062"/>
          </a:xfrm>
        </p:spPr>
        <p:txBody>
          <a:bodyPr/>
          <a:lstStyle/>
          <a:p>
            <a:r>
              <a:rPr lang="de-DE" dirty="0" smtClean="0"/>
              <a:t>GPIO -&gt; General-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/ </a:t>
            </a:r>
            <a:r>
              <a:rPr lang="de-DE" dirty="0" err="1" smtClean="0"/>
              <a:t>output</a:t>
            </a:r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/>
              <a:t>Ein 40-Pin-GPIO-Header befindet sich auf allen aktuellen </a:t>
            </a:r>
            <a:r>
              <a:rPr lang="de-DE" dirty="0" err="1"/>
              <a:t>Raspberry</a:t>
            </a:r>
            <a:r>
              <a:rPr lang="de-DE" dirty="0"/>
              <a:t> </a:t>
            </a:r>
            <a:r>
              <a:rPr lang="de-DE" dirty="0" smtClean="0"/>
              <a:t>Pi-Boards</a:t>
            </a:r>
          </a:p>
          <a:p>
            <a:r>
              <a:rPr lang="de-DE" dirty="0"/>
              <a:t>Jeder der GPIO-Pins kann (in der Software) als Eingangs- oder Ausgangspin festgelegt und für eine Vielzahl von Zwecken verwendet werden.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D34-303B-4044-A77B-A7659C9CFEF9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Hardware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863600" y="1930400"/>
            <a:ext cx="106299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200" dirty="0">
              <a:solidFill>
                <a:schemeClr val="tx2"/>
              </a:solidFill>
              <a:ea typeface="+mj-ea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46886"/>
            <a:ext cx="4791159" cy="999370"/>
          </a:xfrm>
          <a:prstGeom prst="rect">
            <a:avLst/>
          </a:prstGeom>
        </p:spPr>
      </p:pic>
      <p:pic>
        <p:nvPicPr>
          <p:cNvPr id="8" name="Picture 2" descr="GPIO layou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262" y="4643580"/>
            <a:ext cx="5150238" cy="153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04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GPIO beim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183062"/>
          </a:xfrm>
        </p:spPr>
        <p:txBody>
          <a:bodyPr>
            <a:normAutofit/>
          </a:bodyPr>
          <a:lstStyle/>
          <a:p>
            <a:r>
              <a:rPr lang="de-DE" dirty="0"/>
              <a:t>Ausgaben</a:t>
            </a:r>
          </a:p>
          <a:p>
            <a:pPr lvl="1"/>
            <a:r>
              <a:rPr lang="de-DE" dirty="0"/>
              <a:t>Ein als Ausgangspin festgelegter GPIO-Pin kann auf High (3V3) oder Low (0V) gesetzt werden.</a:t>
            </a:r>
          </a:p>
          <a:p>
            <a:r>
              <a:rPr lang="de-DE" dirty="0"/>
              <a:t>Eingaben</a:t>
            </a:r>
          </a:p>
          <a:p>
            <a:pPr lvl="1"/>
            <a:r>
              <a:rPr lang="de-DE" dirty="0"/>
              <a:t>Ein als </a:t>
            </a:r>
            <a:r>
              <a:rPr lang="de-DE" dirty="0" err="1"/>
              <a:t>Eingangspin</a:t>
            </a:r>
            <a:r>
              <a:rPr lang="de-DE" dirty="0"/>
              <a:t> festgelegter GPIO-Pin kann als High (3V3) oder Low (0V) gelesen werden. Dies wird durch die Verwendung von internen </a:t>
            </a:r>
            <a:r>
              <a:rPr lang="de-DE" dirty="0" err="1"/>
              <a:t>Pullup</a:t>
            </a:r>
            <a:r>
              <a:rPr lang="de-DE" dirty="0"/>
              <a:t>- oder </a:t>
            </a:r>
            <a:r>
              <a:rPr lang="de-DE" dirty="0" err="1"/>
              <a:t>Pulldown</a:t>
            </a:r>
            <a:r>
              <a:rPr lang="de-DE" dirty="0"/>
              <a:t>-Widerständen erleichtert. Die Pins GPIO2 und GPIO3 verfügen über feste Pull-</a:t>
            </a:r>
            <a:r>
              <a:rPr lang="de-DE" dirty="0" err="1"/>
              <a:t>Up</a:t>
            </a:r>
            <a:r>
              <a:rPr lang="de-DE" dirty="0"/>
              <a:t>-Widerstände, für andere Pins kann dies jedoch in der Software konfiguriert werden.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D34-303B-4044-A77B-A7659C9CFEF9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Hardware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863600" y="1930400"/>
            <a:ext cx="106299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200" dirty="0">
              <a:solidFill>
                <a:schemeClr val="tx2"/>
              </a:solidFill>
              <a:ea typeface="+mj-ea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5437109"/>
            <a:ext cx="3546987" cy="73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GPIO beim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183062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Neben einfachen Eingabe- und Ausgabegeräten können die GPIO-Pins mit einer Vielzahl alternativer Funktionen verwendet werden, von denen einige für alle Pins verfügbar sind, andere </a:t>
            </a:r>
            <a:r>
              <a:rPr lang="de-DE" dirty="0" smtClean="0"/>
              <a:t>nur für </a:t>
            </a:r>
            <a:r>
              <a:rPr lang="de-DE" dirty="0"/>
              <a:t>bestimmte Pins.</a:t>
            </a:r>
          </a:p>
          <a:p>
            <a:r>
              <a:rPr lang="de-DE" dirty="0"/>
              <a:t>PWM (Pulsweitenmodulation)</a:t>
            </a:r>
          </a:p>
          <a:p>
            <a:pPr lvl="1"/>
            <a:r>
              <a:rPr lang="de-DE" dirty="0"/>
              <a:t>Software-PWM für alle Pins verfügbar</a:t>
            </a:r>
          </a:p>
          <a:p>
            <a:pPr lvl="1"/>
            <a:r>
              <a:rPr lang="de-DE" dirty="0"/>
              <a:t>Hardware-PWM verfügbar für GPIO12, GPIO13, GPIO18, GPIO19</a:t>
            </a:r>
          </a:p>
          <a:p>
            <a:r>
              <a:rPr lang="de-DE" dirty="0"/>
              <a:t>SPI</a:t>
            </a:r>
          </a:p>
          <a:p>
            <a:pPr lvl="1"/>
            <a:r>
              <a:rPr lang="de-DE" dirty="0"/>
              <a:t>SPI0: MOSI (GPIO10); MISO (GPIO9); SCLK (GPIO11); CE0 (GPIO8), CE1 (GPIO7)</a:t>
            </a:r>
          </a:p>
          <a:p>
            <a:pPr lvl="1"/>
            <a:r>
              <a:rPr lang="de-DE" dirty="0"/>
              <a:t>SPI1: MOSI (GPIO20); MISO (GPIO19); SCLK (GPIO21); CE0 (GPIO18); CE1 (GPIO17); CE2 (GPIO16)</a:t>
            </a:r>
          </a:p>
          <a:p>
            <a:r>
              <a:rPr lang="de-DE" dirty="0"/>
              <a:t>I2C</a:t>
            </a:r>
          </a:p>
          <a:p>
            <a:pPr lvl="1"/>
            <a:r>
              <a:rPr lang="de-DE" dirty="0"/>
              <a:t>Daten: (GPIO2); Uhr (GPIO3)</a:t>
            </a:r>
          </a:p>
          <a:p>
            <a:pPr lvl="1"/>
            <a:r>
              <a:rPr lang="de-DE" dirty="0"/>
              <a:t>EEPROM-Daten: (GPIO0); EEPROM-Takt (GPIO1)</a:t>
            </a:r>
          </a:p>
          <a:p>
            <a:r>
              <a:rPr lang="de-DE" dirty="0"/>
              <a:t>Seriennummer</a:t>
            </a:r>
          </a:p>
          <a:p>
            <a:pPr lvl="1"/>
            <a:r>
              <a:rPr lang="de-DE" dirty="0"/>
              <a:t>TX (GPIO14); RX (GPIO15)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D34-303B-4044-A77B-A7659C9CFEF9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Hardware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863600" y="1930400"/>
            <a:ext cx="106299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200" dirty="0">
              <a:solidFill>
                <a:schemeClr val="tx2"/>
              </a:solidFill>
              <a:ea typeface="+mj-ea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663" y="5358451"/>
            <a:ext cx="3546987" cy="73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1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GPIO Bezeichnungen beim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183062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de-DE" sz="3300" dirty="0"/>
              <a:t>Für die Pins gibt es verschiedene </a:t>
            </a:r>
            <a:r>
              <a:rPr lang="de-DE" sz="3300" dirty="0" err="1"/>
              <a:t>Nummerierungssysteme</a:t>
            </a:r>
            <a:r>
              <a:rPr lang="de-DE" sz="3300" dirty="0"/>
              <a:t>, die in der Praxis zur Verwechselung der Pins führen kann. Folglich muss man bei Tutorials darauf achten welche Bezeichnungen von dem Autor verwendet werden</a:t>
            </a:r>
            <a:r>
              <a:rPr lang="de-DE" sz="3300" dirty="0" smtClean="0"/>
              <a:t>:</a:t>
            </a:r>
            <a:br>
              <a:rPr lang="de-DE" sz="3300" dirty="0" smtClean="0"/>
            </a:br>
            <a:endParaRPr lang="de-DE" sz="3300" dirty="0"/>
          </a:p>
          <a:p>
            <a:pPr fontAlgn="base"/>
            <a:r>
              <a:rPr lang="de-DE" dirty="0"/>
              <a:t>Physikalische Pins (Pins): Die einzelnen Steckplätze sind horizontal von oben nach unten (Leserichtung) nummeriert. Die 1 erkennt man daran, dass der </a:t>
            </a:r>
            <a:r>
              <a:rPr lang="de-DE" dirty="0" err="1"/>
              <a:t>Lotpunkt</a:t>
            </a:r>
            <a:r>
              <a:rPr lang="de-DE" dirty="0"/>
              <a:t> auf der Rückseite des </a:t>
            </a:r>
            <a:r>
              <a:rPr lang="de-DE" dirty="0" err="1"/>
              <a:t>Raspberry</a:t>
            </a:r>
            <a:r>
              <a:rPr lang="de-DE" dirty="0"/>
              <a:t> Pis quadratisch ist (alle anderen rund).</a:t>
            </a:r>
          </a:p>
          <a:p>
            <a:pPr fontAlgn="base"/>
            <a:r>
              <a:rPr lang="de-DE" dirty="0"/>
              <a:t>BCM-Pins (</a:t>
            </a:r>
            <a:r>
              <a:rPr lang="de-DE" dirty="0" err="1"/>
              <a:t>WiringPi</a:t>
            </a:r>
            <a:r>
              <a:rPr lang="de-DE" dirty="0"/>
              <a:t>): Bezeichnungen, die in der offiziellen Dokumentation der </a:t>
            </a:r>
            <a:r>
              <a:rPr lang="de-DE" dirty="0" err="1"/>
              <a:t>SoCs</a:t>
            </a:r>
            <a:r>
              <a:rPr lang="de-DE" dirty="0"/>
              <a:t> von </a:t>
            </a:r>
            <a:r>
              <a:rPr lang="de-DE" dirty="0" err="1"/>
              <a:t>Broadcom</a:t>
            </a:r>
            <a:r>
              <a:rPr lang="de-DE" dirty="0"/>
              <a:t> verwendet werden.</a:t>
            </a:r>
          </a:p>
          <a:p>
            <a:pPr fontAlgn="base"/>
            <a:r>
              <a:rPr lang="de-DE" dirty="0"/>
              <a:t>Pin-Namen: Von den </a:t>
            </a:r>
            <a:r>
              <a:rPr lang="de-DE" dirty="0" err="1"/>
              <a:t>Raspberry</a:t>
            </a:r>
            <a:r>
              <a:rPr lang="de-DE" dirty="0"/>
              <a:t> Pi Entwicklern verwendete Bezeichnungen für die Pins, die deren bestimmte Funktion beschreiben. Pins die keine spezielle Funktion haben tragen hierbei die Bezeichnung </a:t>
            </a:r>
            <a:r>
              <a:rPr lang="de-DE" i="1" dirty="0"/>
              <a:t>GPIO</a:t>
            </a:r>
            <a:r>
              <a:rPr lang="de-DE" dirty="0"/>
              <a:t> mit einer darauffolgenden Nummer.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D34-303B-4044-A77B-A7659C9CFEF9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Hardware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4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GPIO beim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183062"/>
          </a:xfrm>
        </p:spPr>
        <p:txBody>
          <a:bodyPr>
            <a:normAutofit/>
          </a:bodyPr>
          <a:lstStyle/>
          <a:p>
            <a:r>
              <a:rPr lang="de-DE" dirty="0" smtClean="0"/>
              <a:t>GPIO-</a:t>
            </a:r>
            <a:r>
              <a:rPr lang="de-DE" dirty="0" err="1" smtClean="0"/>
              <a:t>Pinbelegung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github.com/splitbrain/rpibplusleaf</a:t>
            </a:r>
            <a:endParaRPr lang="de-DE" dirty="0" smtClean="0"/>
          </a:p>
          <a:p>
            <a:pPr lvl="1"/>
            <a:r>
              <a:rPr lang="de-DE" dirty="0">
                <a:hlinkClick r:id="rId4"/>
              </a:rPr>
              <a:t>http://rasp.io/portsplus</a:t>
            </a:r>
            <a:r>
              <a:rPr lang="de-DE" dirty="0" smtClean="0">
                <a:hlinkClick r:id="rId4"/>
              </a:rPr>
              <a:t>/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D34-303B-4044-A77B-A7659C9CFEF9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Hardware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863600" y="1930400"/>
            <a:ext cx="106299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200" dirty="0">
              <a:solidFill>
                <a:schemeClr val="tx2"/>
              </a:solidFill>
              <a:ea typeface="+mj-ea"/>
            </a:endParaRPr>
          </a:p>
        </p:txBody>
      </p:sp>
      <p:pic>
        <p:nvPicPr>
          <p:cNvPr id="2052" name="Picture 4" descr="https://www.raspberrypi.org/documentation/usage/gpio/images/raspio-portsplu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39" y="2136358"/>
            <a:ext cx="4780219" cy="369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21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GPIO beim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7538884" cy="418306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Auf dem </a:t>
            </a:r>
            <a:r>
              <a:rPr lang="de-DE" dirty="0" err="1"/>
              <a:t>Raspberry</a:t>
            </a:r>
            <a:r>
              <a:rPr lang="de-DE" dirty="0"/>
              <a:t> Pi kann auf eine praktische Referenz zugegriffen werden, indem ein Terminalfenster geöffnet und der Befehl </a:t>
            </a:r>
            <a:r>
              <a:rPr lang="de-DE" dirty="0" err="1" smtClean="0">
                <a:solidFill>
                  <a:srgbClr val="FF0000"/>
                </a:solidFill>
              </a:rPr>
              <a:t>pinout</a:t>
            </a:r>
            <a:r>
              <a:rPr lang="de-DE" dirty="0" smtClean="0"/>
              <a:t> ausgeführt wird. </a:t>
            </a:r>
            <a:r>
              <a:rPr lang="de-DE" dirty="0"/>
              <a:t>Dieses Tool wird von der GPIO Zero Python-Bibliothek bereitgestellt, die standardmäßig auf dem </a:t>
            </a:r>
            <a:r>
              <a:rPr lang="de-DE" dirty="0" err="1"/>
              <a:t>Raspbian</a:t>
            </a:r>
            <a:r>
              <a:rPr lang="de-DE" dirty="0"/>
              <a:t>-Desktop-Image installiert wird, nicht jedoch auf </a:t>
            </a:r>
            <a:r>
              <a:rPr lang="de-DE" dirty="0" err="1"/>
              <a:t>Raspbian</a:t>
            </a:r>
            <a:r>
              <a:rPr lang="de-DE" dirty="0"/>
              <a:t> Lite.</a:t>
            </a:r>
            <a:br>
              <a:rPr lang="de-DE" dirty="0"/>
            </a:br>
            <a:endParaRPr lang="de-DE" dirty="0" smtClean="0"/>
          </a:p>
          <a:p>
            <a:r>
              <a:rPr lang="de-DE" dirty="0" smtClean="0"/>
              <a:t>Interaktives </a:t>
            </a:r>
            <a:r>
              <a:rPr lang="de-DE" dirty="0" err="1" smtClean="0"/>
              <a:t>Pinout</a:t>
            </a:r>
            <a:r>
              <a:rPr lang="de-DE" dirty="0" smtClean="0"/>
              <a:t>-Diagramm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hlinkClick r:id="rId3"/>
              </a:rPr>
              <a:t>https://pinout.xyz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D34-303B-4044-A77B-A7659C9CFEF9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Hardware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863600" y="1930400"/>
            <a:ext cx="106299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200" dirty="0">
              <a:solidFill>
                <a:schemeClr val="tx2"/>
              </a:solidFill>
              <a:ea typeface="+mj-ea"/>
            </a:endParaRPr>
          </a:p>
        </p:txBody>
      </p:sp>
      <p:pic>
        <p:nvPicPr>
          <p:cNvPr id="5124" name="Picture 4" descr="https://www.raspberrypi.org/documentation/usage/gpio/images/gpiozero-pinou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023" y="1919715"/>
            <a:ext cx="2704477" cy="433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86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LED Matrix 1088AS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smtClean="0"/>
              <a:t>Die LED Matrix 1088AS besteht im wesentlichen aus 64 einzelnen LEDs und einem MAX7219 LED Driver.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Dieser Driver Chip wird vom </a:t>
            </a:r>
            <a:r>
              <a:rPr lang="de-DE" dirty="0" err="1" smtClean="0"/>
              <a:t>Raspberry</a:t>
            </a:r>
            <a:r>
              <a:rPr lang="de-DE" dirty="0" smtClean="0"/>
              <a:t> Pi über den sog. SPI (Serial </a:t>
            </a:r>
            <a:r>
              <a:rPr lang="de-DE" dirty="0" err="1" smtClean="0"/>
              <a:t>Peripheral</a:t>
            </a:r>
            <a:r>
              <a:rPr lang="de-DE" dirty="0" smtClean="0"/>
              <a:t> Interface) Bus angesteuert. Das Modul wird wie folgt mit dem </a:t>
            </a:r>
            <a:r>
              <a:rPr lang="de-DE" dirty="0" err="1" smtClean="0"/>
              <a:t>Raspberry</a:t>
            </a:r>
            <a:r>
              <a:rPr lang="de-DE" dirty="0" smtClean="0"/>
              <a:t> Pi Verbunden:</a:t>
            </a:r>
            <a:br>
              <a:rPr lang="de-DE" dirty="0" smtClean="0"/>
            </a:br>
            <a:r>
              <a:rPr lang="de-DE" dirty="0" smtClean="0"/>
              <a:t>	</a:t>
            </a:r>
          </a:p>
          <a:p>
            <a:pPr lvl="1"/>
            <a:r>
              <a:rPr lang="de-DE" dirty="0" smtClean="0"/>
              <a:t>MOSI: </a:t>
            </a:r>
            <a:r>
              <a:rPr lang="de-DE" sz="1700" dirty="0" smtClean="0"/>
              <a:t>(</a:t>
            </a:r>
            <a:r>
              <a:rPr lang="en-US" sz="1700" dirty="0"/>
              <a:t>Master Output, Slave Input (DO, output from master).</a:t>
            </a:r>
            <a:r>
              <a:rPr lang="de-DE" sz="1700" dirty="0" smtClean="0"/>
              <a:t>)</a:t>
            </a:r>
          </a:p>
          <a:p>
            <a:pPr lvl="1"/>
            <a:r>
              <a:rPr lang="de-DE" smtClean="0"/>
              <a:t>CE0: </a:t>
            </a:r>
            <a:r>
              <a:rPr lang="de-DE" sz="1700" dirty="0" smtClean="0"/>
              <a:t>(</a:t>
            </a:r>
            <a:r>
              <a:rPr lang="en-US" sz="1700" dirty="0"/>
              <a:t>Chip Select (active low, output from master).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SCLK: </a:t>
            </a:r>
            <a:r>
              <a:rPr lang="de-DE" sz="1700" dirty="0" smtClean="0"/>
              <a:t>(</a:t>
            </a:r>
            <a:r>
              <a:rPr lang="en-US" sz="1700" dirty="0"/>
              <a:t>Serial Clock (output from master).</a:t>
            </a:r>
            <a:r>
              <a:rPr lang="de-DE" sz="1700" dirty="0" smtClean="0"/>
              <a:t>)</a:t>
            </a:r>
          </a:p>
          <a:p>
            <a:pPr lvl="1"/>
            <a:r>
              <a:rPr lang="de-DE" dirty="0" err="1" smtClean="0"/>
              <a:t>Ground</a:t>
            </a:r>
            <a:endParaRPr lang="de-DE" dirty="0" smtClean="0"/>
          </a:p>
          <a:p>
            <a:pPr lvl="1"/>
            <a:r>
              <a:rPr lang="de-DE" dirty="0" smtClean="0"/>
              <a:t>VCC</a:t>
            </a:r>
          </a:p>
          <a:p>
            <a:pPr marL="0" indent="0">
              <a:buNone/>
            </a:pPr>
            <a:r>
              <a:rPr lang="de-DE" dirty="0"/>
              <a:t>	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52BF-127A-43A1-9997-CD734D7352E5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Hardware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  <p:pic>
        <p:nvPicPr>
          <p:cNvPr id="1026" name="Picture 2" descr="https://www.best-microcontroller-projects.com/image-files/1088as-vrt-breakout-orientation.jpg.pagespeed.ce.JLmFPRi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819" y="3758549"/>
            <a:ext cx="3677266" cy="252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00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L Presentation 16x9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DA3C7EDA-9E56-4E2D-BAA5-4EF18147D0C7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42B1E5BF-7F6B-4721-9E4F-A56C5F28A391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1114</Words>
  <Application>Microsoft Office PowerPoint</Application>
  <PresentationFormat>Breitbild</PresentationFormat>
  <Paragraphs>182</Paragraphs>
  <Slides>16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CTL Presentation 16x9</vt:lpstr>
      <vt:lpstr>Inhalt</vt:lpstr>
      <vt:lpstr>Hardware Einführung</vt:lpstr>
      <vt:lpstr>Agenda</vt:lpstr>
      <vt:lpstr>GPIO beim Raspberry Pi</vt:lpstr>
      <vt:lpstr>GPIO beim Raspberry Pi</vt:lpstr>
      <vt:lpstr>GPIO beim Raspberry Pi</vt:lpstr>
      <vt:lpstr>GPIO Bezeichnungen beim Raspberry Pi</vt:lpstr>
      <vt:lpstr>GPIO beim Raspberry Pi</vt:lpstr>
      <vt:lpstr>GPIO beim Raspberry Pi</vt:lpstr>
      <vt:lpstr>LED Matrix 1088AS</vt:lpstr>
      <vt:lpstr>LED Matrix 1088AS</vt:lpstr>
      <vt:lpstr>WS 2812 LED</vt:lpstr>
      <vt:lpstr>WS 2812 LED</vt:lpstr>
      <vt:lpstr>WS 2812 LED</vt:lpstr>
      <vt:lpstr>WS 2812 LED</vt:lpstr>
      <vt:lpstr>Zusammenfassung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Einführung</dc:title>
  <dc:creator>Jonas Huber</dc:creator>
  <cp:lastModifiedBy>Dieter Blocher</cp:lastModifiedBy>
  <cp:revision>152</cp:revision>
  <dcterms:created xsi:type="dcterms:W3CDTF">2018-02-09T13:28:41Z</dcterms:created>
  <dcterms:modified xsi:type="dcterms:W3CDTF">2019-02-20T09:35:07Z</dcterms:modified>
</cp:coreProperties>
</file>