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Inhalt" id="{EB7416D2-FE43-421A-A82D-DCCB9519097D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91" autoAdjust="0"/>
  </p:normalViewPr>
  <p:slideViewPr>
    <p:cSldViewPr snapToGrid="0">
      <p:cViewPr varScale="1">
        <p:scale>
          <a:sx n="92" d="100"/>
          <a:sy n="92" d="100"/>
        </p:scale>
        <p:origin x="11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20.02.2019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20.02.2019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– Himbeere</a:t>
            </a:r>
          </a:p>
          <a:p>
            <a:endParaRPr lang="de-DE" dirty="0"/>
          </a:p>
          <a:p>
            <a:r>
              <a:rPr lang="de-DE" dirty="0"/>
              <a:t>Name aus Tradition: früher wurden viele Software/Computerfirmen nach Früchten benannt. Beispiele: </a:t>
            </a:r>
            <a:r>
              <a:rPr lang="de-DE" dirty="0" err="1"/>
              <a:t>Tangerine</a:t>
            </a:r>
            <a:r>
              <a:rPr lang="de-DE" dirty="0"/>
              <a:t> Computer Systems (Mandarine), Apricot Computers (Aprikose), BlackBerry, Apple,…</a:t>
            </a:r>
          </a:p>
          <a:p>
            <a:endParaRPr lang="de-DE" dirty="0"/>
          </a:p>
          <a:p>
            <a:r>
              <a:rPr lang="de-DE" dirty="0"/>
              <a:t>PI von Python Interpreter: anfangs war ein </a:t>
            </a:r>
            <a:r>
              <a:rPr lang="de-DE" dirty="0" err="1" smtClean="0"/>
              <a:t>built</a:t>
            </a:r>
            <a:r>
              <a:rPr lang="de-DE" dirty="0" smtClean="0"/>
              <a:t>-in </a:t>
            </a:r>
            <a:r>
              <a:rPr lang="de-DE" dirty="0"/>
              <a:t>Interpreter für Python geplant.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6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grau eingezeichneten Teile brauchen</a:t>
            </a:r>
            <a:r>
              <a:rPr lang="de-DE" baseline="0" dirty="0" smtClean="0"/>
              <a:t> wir nicht.</a:t>
            </a:r>
          </a:p>
          <a:p>
            <a:r>
              <a:rPr lang="de-DE" baseline="0" dirty="0" smtClean="0"/>
              <a:t>Den Monitor brauchen wir nur vorübergehend zur Programmierung. Später werden LEDs unser Display sein.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9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Microcontroller</a:t>
            </a:r>
            <a:r>
              <a:rPr lang="de-DE" dirty="0" smtClean="0"/>
              <a:t> sind echtzeitfähig</a:t>
            </a:r>
          </a:p>
          <a:p>
            <a:pPr marL="171450" indent="-171450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vorgegebene Zeit für</a:t>
            </a:r>
            <a:r>
              <a:rPr lang="de-DE" baseline="0" dirty="0" smtClean="0">
                <a:sym typeface="Wingdings" panose="05000000000000000000" pitchFamily="2" charset="2"/>
              </a:rPr>
              <a:t> ein </a:t>
            </a:r>
            <a:r>
              <a:rPr lang="de-DE" dirty="0" smtClean="0">
                <a:sym typeface="Wingdings" panose="05000000000000000000" pitchFamily="2" charset="2"/>
              </a:rPr>
              <a:t>Ergebnis</a:t>
            </a:r>
          </a:p>
          <a:p>
            <a:r>
              <a:rPr lang="de-DE" dirty="0" smtClean="0"/>
              <a:t>Programmlaufzeiten von</a:t>
            </a:r>
            <a:r>
              <a:rPr lang="de-DE" baseline="0" dirty="0" smtClean="0"/>
              <a:t> </a:t>
            </a:r>
            <a:r>
              <a:rPr lang="de-DE" dirty="0" smtClean="0"/>
              <a:t>Computern lassen sich nicht / sehr</a:t>
            </a:r>
            <a:r>
              <a:rPr lang="de-DE" baseline="0" dirty="0" smtClean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0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EEPROM - </a:t>
            </a:r>
            <a:r>
              <a:rPr lang="de-DE" dirty="0" err="1"/>
              <a:t>Electrically</a:t>
            </a:r>
            <a:r>
              <a:rPr lang="de-DE" dirty="0"/>
              <a:t> </a:t>
            </a:r>
            <a:r>
              <a:rPr lang="de-DE" dirty="0" err="1"/>
              <a:t>Eraseable</a:t>
            </a:r>
            <a:r>
              <a:rPr lang="de-DE" dirty="0"/>
              <a:t> </a:t>
            </a:r>
            <a:r>
              <a:rPr lang="de-DE" dirty="0" err="1"/>
              <a:t>Programmable</a:t>
            </a:r>
            <a:r>
              <a:rPr lang="de-DE" dirty="0"/>
              <a:t> Read-</a:t>
            </a:r>
            <a:r>
              <a:rPr lang="de-DE" dirty="0" err="1"/>
              <a:t>Only</a:t>
            </a:r>
            <a:r>
              <a:rPr lang="de-DE" dirty="0"/>
              <a:t> Memory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9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18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3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Logo: Himbeere || Abkürzungen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WLAN / Netzwerk / USB / HDMI / Kamera / Strom / Pins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Vergleichsergebnis: hohe Rechenleistung niedriger Preis, </a:t>
            </a:r>
            <a:r>
              <a:rPr lang="de-DE" dirty="0">
                <a:sym typeface="Wingdings" panose="05000000000000000000" pitchFamily="2" charset="2"/>
              </a:rPr>
              <a:t>V</a:t>
            </a:r>
            <a:r>
              <a:rPr lang="de-DE" dirty="0" smtClean="0">
                <a:sym typeface="Wingdings" panose="05000000000000000000" pitchFamily="2" charset="2"/>
              </a:rPr>
              <a:t>ielseitigkeit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relativ Günstig, gute Rechenleistung, viel Unterstützung, aber nicht die beste Hardware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Viele Alternativen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Unterstützung, Vielseitigkeit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F8-A2EC-4198-9E36-DBB9A5E69421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1F18-335E-423F-840B-520FCCBC58B0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A158-B28A-4332-898A-3D2EA42F67AB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29C26-AC38-4438-B32F-ADE4D8EDD263}" type="datetime1">
              <a:rPr lang="de-DE" smtClean="0"/>
              <a:t>20.02.2019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175-6946-44BA-B62D-2AD8EE072717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D9C1-1B44-444C-B71A-9AB4492F5DCF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6017-DC60-4F48-A4FE-76A224230C41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9918-59DF-447C-B953-43AAE69DFD65}" type="datetime1">
              <a:rPr lang="de-DE" smtClean="0"/>
              <a:t>20.02.2019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43AB-00AC-47CA-9DA4-D42A8A4F8719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B6DA-725B-459F-8C96-34C29E6AFC15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6B330D-DE4C-469B-80B3-694F2458CE73}" type="datetime1">
              <a:rPr lang="de-DE" smtClean="0"/>
              <a:t>20.02.2019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46CF27-31F7-489B-B5DC-DCF0B4A46B6C}" type="datetime1">
              <a:rPr lang="de-DE" smtClean="0"/>
              <a:t>20.02.2019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Raspberry Pi Einführung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ana-pi.org/" TargetMode="External"/><Relationship Id="rId7" Type="http://schemas.openxmlformats.org/officeDocument/2006/relationships/hyperlink" Target="http://www.hardkernel.com/main/main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ieboard.org/" TargetMode="External"/><Relationship Id="rId5" Type="http://schemas.openxmlformats.org/officeDocument/2006/relationships/hyperlink" Target="http://beagleboard.org/bone" TargetMode="External"/><Relationship Id="rId4" Type="http://schemas.openxmlformats.org/officeDocument/2006/relationships/hyperlink" Target="http://www.udoo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Einführung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4A4B-34EE-44C9-B223-BCC9D2420145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7239-AA8A-425B-8C47-DC303DF5C9DD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75449"/>
            <a:ext cx="10515600" cy="4201514"/>
          </a:xfrm>
        </p:spPr>
        <p:txBody>
          <a:bodyPr/>
          <a:lstStyle/>
          <a:p>
            <a:r>
              <a:rPr lang="de-DE" dirty="0" smtClean="0"/>
              <a:t>Logos und Namen</a:t>
            </a:r>
          </a:p>
          <a:p>
            <a:r>
              <a:rPr lang="de-DE" dirty="0" smtClean="0"/>
              <a:t>Anschlüsse</a:t>
            </a:r>
          </a:p>
          <a:p>
            <a:r>
              <a:rPr lang="de-DE" dirty="0" smtClean="0"/>
              <a:t>Vergleich mit PC/</a:t>
            </a:r>
            <a:r>
              <a:rPr lang="de-DE" dirty="0" err="1" smtClean="0"/>
              <a:t>Arduino</a:t>
            </a:r>
            <a:endParaRPr lang="de-DE" dirty="0" smtClean="0"/>
          </a:p>
          <a:p>
            <a:r>
              <a:rPr lang="de-DE" dirty="0" smtClean="0"/>
              <a:t>Alternativen</a:t>
            </a:r>
          </a:p>
          <a:p>
            <a:r>
              <a:rPr lang="de-DE" dirty="0" smtClean="0"/>
              <a:t>Warum </a:t>
            </a:r>
            <a:r>
              <a:rPr lang="de-DE" dirty="0" err="1" smtClean="0"/>
              <a:t>Raspberry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34C5-9076-4E79-A23B-8722AF51B8EA}" type="datetime1">
              <a:rPr lang="de-DE" smtClean="0"/>
              <a:t>20.02.2019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Logo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Betriebssystem: </a:t>
            </a:r>
            <a:r>
              <a:rPr lang="de-DE" dirty="0" err="1" smtClean="0"/>
              <a:t>Raspbian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449368" y="2110300"/>
            <a:ext cx="5181600" cy="408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Hardware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Namen</a:t>
            </a:r>
          </a:p>
          <a:p>
            <a:pPr marL="457200" lvl="1" indent="0">
              <a:buNone/>
            </a:pP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 3B</a:t>
            </a:r>
          </a:p>
          <a:p>
            <a:pPr marL="457200" lvl="1" indent="0">
              <a:buNone/>
            </a:pPr>
            <a:r>
              <a:rPr lang="de-DE" dirty="0" err="1" smtClean="0"/>
              <a:t>Raspberry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err="1" smtClean="0"/>
              <a:t>Raspi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err="1" smtClean="0"/>
              <a:t>RPi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Pi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74" y="2434871"/>
            <a:ext cx="1374726" cy="129224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791" y="4793795"/>
            <a:ext cx="1929692" cy="116854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A0E4-470F-45A7-8FEF-D8015FCA0313}" type="datetime1">
              <a:rPr lang="de-DE" smtClean="0"/>
              <a:t>20.02.2019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37" t="14376" r="11352" b="11212"/>
          <a:stretch/>
        </p:blipFill>
        <p:spPr>
          <a:xfrm>
            <a:off x="6499330" y="1819951"/>
            <a:ext cx="3557972" cy="22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37" t="14376" r="11352" b="11212"/>
          <a:stretch/>
        </p:blipFill>
        <p:spPr>
          <a:xfrm>
            <a:off x="2754675" y="2097395"/>
            <a:ext cx="6037120" cy="382385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Anschlüsse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5095203" y="5697130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95203" y="5952940"/>
            <a:ext cx="1268308" cy="31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Strom (USB)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2876" y="5525809"/>
            <a:ext cx="1497127" cy="31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Monitor (HDMI)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86599" y="52487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Kamera (Flachband)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690141" y="49502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Audio (Klinke)</a:t>
            </a:r>
          </a:p>
        </p:txBody>
      </p:sp>
      <p:cxnSp>
        <p:nvCxnSpPr>
          <p:cNvPr id="19" name="Gerader Verbinder 18"/>
          <p:cNvCxnSpPr/>
          <p:nvPr/>
        </p:nvCxnSpPr>
        <p:spPr>
          <a:xfrm flipV="1">
            <a:off x="8685982" y="3010028"/>
            <a:ext cx="282048" cy="178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937660" y="278523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Netzwerk 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(RJ45)</a:t>
            </a:r>
          </a:p>
        </p:txBody>
      </p:sp>
      <p:cxnSp>
        <p:nvCxnSpPr>
          <p:cNvPr id="22" name="Gerader Verbinder 21"/>
          <p:cNvCxnSpPr/>
          <p:nvPr/>
        </p:nvCxnSpPr>
        <p:spPr>
          <a:xfrm flipV="1">
            <a:off x="7911921" y="2443595"/>
            <a:ext cx="282048" cy="178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230502" y="2193921"/>
            <a:ext cx="821567" cy="31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2x USB</a:t>
            </a:r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7288555" y="2065704"/>
            <a:ext cx="282048" cy="178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626561" y="1836870"/>
            <a:ext cx="821567" cy="31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2x USB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06877" y="5120629"/>
            <a:ext cx="244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Display (Flachband)</a:t>
            </a:r>
          </a:p>
        </p:txBody>
      </p:sp>
      <p:cxnSp>
        <p:nvCxnSpPr>
          <p:cNvPr id="28" name="Gerader Verbinder 27"/>
          <p:cNvCxnSpPr/>
          <p:nvPr/>
        </p:nvCxnSpPr>
        <p:spPr>
          <a:xfrm>
            <a:off x="3597068" y="3165736"/>
            <a:ext cx="282048" cy="22411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029901" y="287558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I/Os</a:t>
            </a: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608810" y="4633832"/>
            <a:ext cx="421091" cy="135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30541" y="4573579"/>
            <a:ext cx="195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WLAN (Antenne)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761D-6BE6-4D8F-932E-D098DF4156D4}" type="datetime1">
              <a:rPr lang="de-DE" smtClean="0"/>
              <a:t>20.02.2019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cxnSp>
        <p:nvCxnSpPr>
          <p:cNvPr id="33" name="Gerader Verbinder 32"/>
          <p:cNvCxnSpPr/>
          <p:nvPr/>
        </p:nvCxnSpPr>
        <p:spPr>
          <a:xfrm flipV="1">
            <a:off x="3129304" y="5101425"/>
            <a:ext cx="421091" cy="135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291075" y="5280392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6875630" y="5048505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7402810" y="4845615"/>
            <a:ext cx="235333" cy="255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838200" y="2281981"/>
            <a:ext cx="2655888" cy="54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838200" y="2973342"/>
            <a:ext cx="2374900" cy="305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Leistung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Sehr viel Speicher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Multitasking</a:t>
            </a:r>
          </a:p>
          <a:p>
            <a:pPr marL="0" indent="0">
              <a:buNone/>
            </a:pPr>
            <a:r>
              <a:rPr lang="de-DE" sz="25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583956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Viel Leistung</a:t>
            </a:r>
          </a:p>
          <a:p>
            <a:pPr marL="0" indent="0">
              <a:buNone/>
            </a:pPr>
            <a:r>
              <a:rPr lang="de-DE" dirty="0"/>
              <a:t>Viel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/>
              <a:t>70 €</a:t>
            </a:r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6873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330628" y="2973342"/>
            <a:ext cx="2375816" cy="305652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Geringe Leistung</a:t>
            </a:r>
          </a:p>
          <a:p>
            <a:pPr marL="0" indent="0">
              <a:buNone/>
            </a:pPr>
            <a:r>
              <a:rPr lang="de-DE" dirty="0"/>
              <a:t>Wenig Speicher</a:t>
            </a:r>
          </a:p>
          <a:p>
            <a:pPr marL="0" indent="0">
              <a:buNone/>
            </a:pPr>
            <a:r>
              <a:rPr lang="de-DE" dirty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/>
              <a:t>50 €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583601" y="228331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330628" y="228331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972343" y="4989566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keine Konkurrenz</a:t>
            </a:r>
            <a:br>
              <a:rPr lang="de-DE" dirty="0"/>
            </a:br>
            <a:r>
              <a:rPr lang="de-DE" dirty="0"/>
              <a:t>sondern ergänzend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Shield</a:t>
            </a:r>
            <a:r>
              <a:rPr lang="de-DE" dirty="0"/>
              <a:t> für </a:t>
            </a:r>
            <a:r>
              <a:rPr lang="de-DE" dirty="0" err="1"/>
              <a:t>Raspberry</a:t>
            </a:r>
            <a:r>
              <a:rPr lang="de-DE" dirty="0"/>
              <a:t>)</a:t>
            </a:r>
          </a:p>
        </p:txBody>
      </p:sp>
      <p:sp>
        <p:nvSpPr>
          <p:cNvPr id="3" name="Bogen 2"/>
          <p:cNvSpPr/>
          <p:nvPr/>
        </p:nvSpPr>
        <p:spPr>
          <a:xfrm>
            <a:off x="4562643" y="414115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flipH="1">
            <a:off x="5622795" y="4131357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795-2838-4181-813E-95B8079030BF}" type="datetime1">
              <a:rPr lang="de-DE" smtClean="0"/>
              <a:t>20.02.2019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1689113" y="1881127"/>
            <a:ext cx="2655888" cy="5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498F"/>
                </a:solidFill>
                <a:latin typeface="Helvetica Narrow" panose="020B0506020203020204" pitchFamily="34" charset="0"/>
                <a:cs typeface="+mn-cs"/>
              </a:rPr>
              <a:t>PC / Laptop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4294967295"/>
          </p:nvPr>
        </p:nvSpPr>
        <p:spPr>
          <a:xfrm>
            <a:off x="1779907" y="2420877"/>
            <a:ext cx="2565094" cy="3855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Computer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32/64 Bit Intel/AMD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2 - 16 GB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2,0 – 3,5 GHz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viele (Windows)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Keine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100 / 1000 Mbit/s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DP / HDMI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SSD / HDD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57575A"/>
                </a:solidFill>
                <a:latin typeface="Helvetica Narrow" panose="020B0506020203020204" pitchFamily="34" charset="0"/>
                <a:cs typeface="+mn-cs"/>
              </a:rPr>
              <a:t>300+ €</a:t>
            </a:r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4435687" y="2420876"/>
            <a:ext cx="2375816" cy="385600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32/64 Bit ARM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256 MB – 1 GB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700 – 1200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viele (</a:t>
            </a:r>
            <a:r>
              <a:rPr lang="de-DE" sz="2000" dirty="0" err="1"/>
              <a:t>Raspbian</a:t>
            </a:r>
            <a:r>
              <a:rPr lang="de-DE" sz="2000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100 Mbit/s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HDMI / intern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SD Card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70 €</a:t>
            </a:r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7182359" y="2420875"/>
            <a:ext cx="2375816" cy="3856009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/>
              <a:t>Microcontroller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Bit </a:t>
            </a:r>
            <a:r>
              <a:rPr lang="de-DE" sz="2000" dirty="0" err="1"/>
              <a:t>Atmel</a:t>
            </a:r>
            <a:endParaRPr lang="de-DE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32 kB – 256 kB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8 – 84 MHz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Keins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17 – 48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Ohne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EEPROM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/>
              <a:t>50 €</a:t>
            </a:r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4435332" y="1881598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Raspberry</a:t>
            </a:r>
            <a:endParaRPr lang="de-DE" sz="2800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7182359" y="1881598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/>
              <a:t>Arduino</a:t>
            </a:r>
            <a:endParaRPr lang="de-DE" sz="2800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838200" y="2420877"/>
            <a:ext cx="941529" cy="385600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Typ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Bit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Takt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I/Os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Netz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 err="1">
                <a:solidFill>
                  <a:srgbClr val="00498F"/>
                </a:solidFill>
              </a:rPr>
              <a:t>Displ</a:t>
            </a:r>
            <a:r>
              <a:rPr lang="de-DE" sz="2000" dirty="0">
                <a:solidFill>
                  <a:srgbClr val="00498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Disk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2000" dirty="0">
                <a:solidFill>
                  <a:srgbClr val="00498F"/>
                </a:solidFill>
              </a:rPr>
              <a:t>Preis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A997-00F3-4ED7-AB07-57457370765A}" type="datetime1">
              <a:rPr lang="de-DE" smtClean="0"/>
              <a:t>20.02.2019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838200" y="1988060"/>
            <a:ext cx="8424862" cy="4364037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>
                <a:hlinkClick r:id="rId3"/>
              </a:rPr>
              <a:t>http://www.banana-pi.org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Udoo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4"/>
              </a:rPr>
              <a:t>http://www.udoo.org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BeagleBone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beagleboard.org/bone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Cubieboard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cubieboard.org/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ODroid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www.hardkernel.com/main/main.php</a:t>
            </a:r>
            <a:r>
              <a:rPr lang="de-DE" dirty="0" smtClean="0"/>
              <a:t> 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45E9-3446-43F9-BB3F-FD8811CCE01A}" type="datetime1">
              <a:rPr lang="de-DE" smtClean="0"/>
              <a:t>20.02.2019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Raspberry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960438" y="2160588"/>
            <a:ext cx="11231562" cy="4652962"/>
          </a:xfrm>
        </p:spPr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hat </a:t>
            </a:r>
          </a:p>
          <a:p>
            <a:pPr lvl="1"/>
            <a:r>
              <a:rPr lang="de-DE" i="1" dirty="0" smtClean="0"/>
              <a:t>nicht </a:t>
            </a:r>
            <a:r>
              <a:rPr lang="de-DE" dirty="0" smtClean="0"/>
              <a:t>die beste Hardware</a:t>
            </a:r>
          </a:p>
          <a:p>
            <a:pPr lvl="1"/>
            <a:r>
              <a:rPr lang="de-DE" dirty="0" smtClean="0"/>
              <a:t>die größte Community (Anleitungen, Foren, …)</a:t>
            </a:r>
          </a:p>
          <a:p>
            <a:pPr lvl="1"/>
            <a:r>
              <a:rPr lang="de-DE" dirty="0" smtClean="0"/>
              <a:t>die beste OS Unterstützung (regelmäßige Updates)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8B7-B43A-409F-A3E6-556E521B9F24}" type="datetime1">
              <a:rPr lang="de-DE" smtClean="0"/>
              <a:t>20.02.2019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2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15063"/>
            <a:ext cx="10515600" cy="4261899"/>
          </a:xfrm>
        </p:spPr>
        <p:txBody>
          <a:bodyPr/>
          <a:lstStyle/>
          <a:p>
            <a:r>
              <a:rPr lang="de-DE" dirty="0"/>
              <a:t>Logos und </a:t>
            </a:r>
            <a:r>
              <a:rPr lang="de-DE" dirty="0" smtClean="0"/>
              <a:t>Namen</a:t>
            </a:r>
          </a:p>
          <a:p>
            <a:r>
              <a:rPr lang="de-DE" dirty="0" smtClean="0"/>
              <a:t>Anschlüsse</a:t>
            </a:r>
            <a:endParaRPr lang="de-DE" dirty="0"/>
          </a:p>
          <a:p>
            <a:r>
              <a:rPr lang="de-DE" dirty="0"/>
              <a:t>Vergleich mit PC/</a:t>
            </a:r>
            <a:r>
              <a:rPr lang="de-DE" dirty="0" err="1"/>
              <a:t>Arduino</a:t>
            </a:r>
            <a:endParaRPr lang="de-DE" dirty="0"/>
          </a:p>
          <a:p>
            <a:r>
              <a:rPr lang="de-DE" dirty="0"/>
              <a:t>Alternativen</a:t>
            </a:r>
          </a:p>
          <a:p>
            <a:r>
              <a:rPr lang="de-DE" dirty="0"/>
              <a:t>Warum </a:t>
            </a:r>
            <a:r>
              <a:rPr lang="de-DE" dirty="0" err="1"/>
              <a:t>Raspberry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102A-1AF2-40B9-A5C4-D25FC32CBFD8}" type="datetime1">
              <a:rPr lang="de-DE" smtClean="0"/>
              <a:t>20.02.2019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Raspberry Pi Einführung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437</Words>
  <Application>Microsoft Office PowerPoint</Application>
  <PresentationFormat>Breitbild</PresentationFormat>
  <Paragraphs>172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Narrow</vt:lpstr>
      <vt:lpstr>Wingdings</vt:lpstr>
      <vt:lpstr>Titel</vt:lpstr>
      <vt:lpstr>Inhalt</vt:lpstr>
      <vt:lpstr>Raspberry Einführung</vt:lpstr>
      <vt:lpstr>Agenda</vt:lpstr>
      <vt:lpstr>Raspberry</vt:lpstr>
      <vt:lpstr>Anschlüsse</vt:lpstr>
      <vt:lpstr>Vergleich</vt:lpstr>
      <vt:lpstr>Vergleich</vt:lpstr>
      <vt:lpstr>Alternativen</vt:lpstr>
      <vt:lpstr>Warum Raspberry?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Einführung</dc:title>
  <dc:creator>Thomas Weller</dc:creator>
  <cp:lastModifiedBy>Thomas Weller</cp:lastModifiedBy>
  <cp:revision>15</cp:revision>
  <dcterms:created xsi:type="dcterms:W3CDTF">2018-01-30T08:59:10Z</dcterms:created>
  <dcterms:modified xsi:type="dcterms:W3CDTF">2019-02-20T13:58:16Z</dcterms:modified>
</cp:coreProperties>
</file>