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62"/>
  </p:notesMasterIdLst>
  <p:handoutMasterIdLst>
    <p:handoutMasterId r:id="rId63"/>
  </p:handoutMasterIdLst>
  <p:sldIdLst>
    <p:sldId id="256" r:id="rId3"/>
    <p:sldId id="257" r:id="rId4"/>
    <p:sldId id="261" r:id="rId5"/>
    <p:sldId id="262" r:id="rId6"/>
    <p:sldId id="263" r:id="rId7"/>
    <p:sldId id="264" r:id="rId8"/>
    <p:sldId id="265" r:id="rId9"/>
    <p:sldId id="266" r:id="rId10"/>
    <p:sldId id="270" r:id="rId11"/>
    <p:sldId id="271" r:id="rId12"/>
    <p:sldId id="272" r:id="rId13"/>
    <p:sldId id="273" r:id="rId14"/>
    <p:sldId id="274" r:id="rId15"/>
    <p:sldId id="275" r:id="rId16"/>
    <p:sldId id="276" r:id="rId17"/>
    <p:sldId id="277" r:id="rId18"/>
    <p:sldId id="278" r:id="rId19"/>
    <p:sldId id="286" r:id="rId20"/>
    <p:sldId id="283" r:id="rId21"/>
    <p:sldId id="284" r:id="rId22"/>
    <p:sldId id="287" r:id="rId23"/>
    <p:sldId id="288" r:id="rId24"/>
    <p:sldId id="289" r:id="rId25"/>
    <p:sldId id="290" r:id="rId26"/>
    <p:sldId id="291" r:id="rId27"/>
    <p:sldId id="292" r:id="rId28"/>
    <p:sldId id="293" r:id="rId29"/>
    <p:sldId id="294" r:id="rId30"/>
    <p:sldId id="295" r:id="rId31"/>
    <p:sldId id="296" r:id="rId32"/>
    <p:sldId id="297" r:id="rId33"/>
    <p:sldId id="299" r:id="rId34"/>
    <p:sldId id="300" r:id="rId35"/>
    <p:sldId id="301" r:id="rId36"/>
    <p:sldId id="302" r:id="rId37"/>
    <p:sldId id="303" r:id="rId38"/>
    <p:sldId id="304" r:id="rId39"/>
    <p:sldId id="305" r:id="rId40"/>
    <p:sldId id="306" r:id="rId41"/>
    <p:sldId id="307" r:id="rId42"/>
    <p:sldId id="308" r:id="rId43"/>
    <p:sldId id="309" r:id="rId44"/>
    <p:sldId id="312" r:id="rId45"/>
    <p:sldId id="311" r:id="rId46"/>
    <p:sldId id="313" r:id="rId47"/>
    <p:sldId id="314" r:id="rId48"/>
    <p:sldId id="315" r:id="rId49"/>
    <p:sldId id="316" r:id="rId50"/>
    <p:sldId id="317" r:id="rId51"/>
    <p:sldId id="318" r:id="rId52"/>
    <p:sldId id="319" r:id="rId53"/>
    <p:sldId id="321" r:id="rId54"/>
    <p:sldId id="322" r:id="rId55"/>
    <p:sldId id="323" r:id="rId56"/>
    <p:sldId id="324" r:id="rId57"/>
    <p:sldId id="325" r:id="rId58"/>
    <p:sldId id="329" r:id="rId59"/>
    <p:sldId id="258" r:id="rId60"/>
    <p:sldId id="259" r:id="rId6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Lst>
        </p14:section>
        <p14:section name="Inhalt" id="{EB7416D2-FE43-421A-A82D-DCCB9519097D}">
          <p14:sldIdLst>
            <p14:sldId id="257"/>
          </p14:sldIdLst>
        </p14:section>
        <p14:section name="Programmiersprachen" id="{15960D50-FD04-41FC-A7F9-26B77E0374F6}">
          <p14:sldIdLst>
            <p14:sldId id="261"/>
            <p14:sldId id="262"/>
            <p14:sldId id="263"/>
            <p14:sldId id="264"/>
            <p14:sldId id="265"/>
            <p14:sldId id="266"/>
          </p14:sldIdLst>
        </p14:section>
        <p14:section name="Installation" id="{CF97CE98-40BE-4915-86BF-242E02B61375}">
          <p14:sldIdLst>
            <p14:sldId id="270"/>
            <p14:sldId id="271"/>
            <p14:sldId id="272"/>
          </p14:sldIdLst>
        </p14:section>
        <p14:section name="Entwicklungsumgebung" id="{D4BF466C-C985-4894-8589-5F0400CE0B39}">
          <p14:sldIdLst>
            <p14:sldId id="273"/>
            <p14:sldId id="274"/>
            <p14:sldId id="275"/>
            <p14:sldId id="276"/>
            <p14:sldId id="277"/>
            <p14:sldId id="278"/>
          </p14:sldIdLst>
        </p14:section>
        <p14:section name="Python Grundlagen" id="{AED83DAA-5490-4554-B878-E45CED94F54B}">
          <p14:sldIdLst>
            <p14:sldId id="286"/>
            <p14:sldId id="283"/>
            <p14:sldId id="284"/>
          </p14:sldIdLst>
        </p14:section>
        <p14:section name="Grundlagen - Rechnen" id="{ED14C248-1581-4348-9BDA-6B9C5EE6D3F9}">
          <p14:sldIdLst>
            <p14:sldId id="287"/>
            <p14:sldId id="288"/>
            <p14:sldId id="289"/>
            <p14:sldId id="290"/>
            <p14:sldId id="291"/>
          </p14:sldIdLst>
        </p14:section>
        <p14:section name="Grundlagen - Text" id="{EA4BC0F2-9886-414C-9CB3-8CA3F5906E3D}">
          <p14:sldIdLst>
            <p14:sldId id="292"/>
            <p14:sldId id="293"/>
            <p14:sldId id="294"/>
            <p14:sldId id="295"/>
            <p14:sldId id="296"/>
            <p14:sldId id="297"/>
            <p14:sldId id="299"/>
          </p14:sldIdLst>
        </p14:section>
        <p14:section name="Grundlagen - Listen" id="{C626014E-9472-4209-B111-69799F5F98BC}">
          <p14:sldIdLst>
            <p14:sldId id="300"/>
            <p14:sldId id="301"/>
            <p14:sldId id="302"/>
            <p14:sldId id="303"/>
            <p14:sldId id="304"/>
          </p14:sldIdLst>
        </p14:section>
        <p14:section name="Grundlagen - Wahrheitswerte" id="{20F58E2D-CF28-44F8-9F9F-4FFFCE42A86B}">
          <p14:sldIdLst>
            <p14:sldId id="305"/>
            <p14:sldId id="306"/>
            <p14:sldId id="307"/>
          </p14:sldIdLst>
        </p14:section>
        <p14:section name="Grundlagen - Wiederholungen" id="{EB8F4B4D-6EF8-4AB9-8835-A0407B04FDDF}">
          <p14:sldIdLst>
            <p14:sldId id="308"/>
            <p14:sldId id="309"/>
          </p14:sldIdLst>
        </p14:section>
        <p14:section name="Grundlagen - Verzweigungen" id="{8D4CC904-321A-4B51-9ABB-98DCCC893AF7}">
          <p14:sldIdLst>
            <p14:sldId id="312"/>
            <p14:sldId id="311"/>
            <p14:sldId id="313"/>
          </p14:sldIdLst>
        </p14:section>
        <p14:section name="Grundlagen - Methoden und Funktionen" id="{9D36DCC0-2E82-4C3C-8E58-876F75999F14}">
          <p14:sldIdLst>
            <p14:sldId id="314"/>
            <p14:sldId id="315"/>
            <p14:sldId id="316"/>
          </p14:sldIdLst>
        </p14:section>
        <p14:section name="Grundlagen - Ein- und Ausgabe" id="{DF75EE8E-49C2-4377-8749-2A950B034E19}">
          <p14:sldIdLst>
            <p14:sldId id="317"/>
            <p14:sldId id="318"/>
            <p14:sldId id="319"/>
          </p14:sldIdLst>
        </p14:section>
        <p14:section name="Erweitertes Python" id="{08C64A18-5FC5-44EC-AC9B-9ED83163F846}">
          <p14:sldIdLst>
            <p14:sldId id="321"/>
            <p14:sldId id="322"/>
            <p14:sldId id="323"/>
            <p14:sldId id="324"/>
            <p14:sldId id="325"/>
          </p14:sldIdLst>
        </p14:section>
        <p14:section name="Ausblick" id="{8CA76137-F7B5-49B0-B07B-6E034B534C2F}">
          <p14:sldIdLst>
            <p14:sldId id="329"/>
          </p14:sldIdLst>
        </p14:section>
        <p14:section name="Zusammenfassung" id="{3935168F-CA97-4DBE-AA4D-CD6487E81BA7}">
          <p14:sldIdLst>
            <p14:sldId id="258"/>
            <p14:sldId id="25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61163" autoAdjust="0"/>
  </p:normalViewPr>
  <p:slideViewPr>
    <p:cSldViewPr snapToGrid="0">
      <p:cViewPr varScale="1">
        <p:scale>
          <a:sx n="67" d="100"/>
          <a:sy n="67" d="100"/>
        </p:scale>
        <p:origin x="2112" y="6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20.03.2019</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20.03.2019</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Ein Prozessor ist eine elektronische</a:t>
            </a:r>
            <a:r>
              <a:rPr lang="de-DE" baseline="0" dirty="0" smtClean="0"/>
              <a:t> </a:t>
            </a:r>
            <a:r>
              <a:rPr lang="de-DE" dirty="0" smtClean="0"/>
              <a:t>Platine. Diese</a:t>
            </a:r>
            <a:r>
              <a:rPr lang="de-DE" baseline="0" dirty="0" smtClean="0"/>
              <a:t> Platine versteht Anweisungen und Befehle nicht wie ein Mensch, sondern kann „nur“ elektronische Signale verarbeiten. Dennoch hat man es geschafft, dass ein Prozessor Zahlen in elektronischer Form (dargestellt durch „Spannung an“ und „Spannung aus“) verarbeiten kann und dann auch Ergebnisse (wiederum dargestellt als Spannungen) liefert.</a:t>
            </a:r>
          </a:p>
          <a:p>
            <a:endParaRPr lang="de-DE" baseline="0" dirty="0" smtClean="0"/>
          </a:p>
          <a:p>
            <a:r>
              <a:rPr lang="de-DE" baseline="0" dirty="0" smtClean="0"/>
              <a:t>Befehle werden auf dieser Ebene auch als Zahlen dargestellt. Diese Zahlen werden meist im 16er-Zahlensystem dargestellt. Man nennt dieses Zahlensystem auch Hexadezimalsystem. Weil uns Menschen nur 10 Ziffern zur Verfügung stehen, haben wir die sechs Buchstaben A, B, C, D, E und F ergänzt, um die fehlenden Ziffern darzustellen. Ein Übertrag findet dann auch </a:t>
            </a:r>
            <a:r>
              <a:rPr lang="de-DE" baseline="0" dirty="0" err="1" smtClean="0"/>
              <a:t>nichtvon</a:t>
            </a:r>
            <a:r>
              <a:rPr lang="de-DE" baseline="0" dirty="0" smtClean="0"/>
              <a:t> 9 nach 10 statt, sondern von F (also 15 dezimal) auf 10 (also 16 dezimal).</a:t>
            </a:r>
          </a:p>
          <a:p>
            <a:endParaRPr lang="de-DE" baseline="0" dirty="0" smtClean="0"/>
          </a:p>
          <a:p>
            <a:r>
              <a:rPr lang="de-DE" baseline="0" dirty="0" smtClean="0"/>
              <a:t>In dieser Form zu Programmieren ist sehr aufwändig, da man sich entweder sehr viel Befehle in Form von Zahlen merken muss, oder entsprechend nachschlagen muss. Für jeden Prozessortyp gibt es eine eigene Liste.</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a:t>
            </a:fld>
            <a:endParaRPr lang="de-DE"/>
          </a:p>
        </p:txBody>
      </p:sp>
    </p:spTree>
    <p:extLst>
      <p:ext uri="{BB962C8B-B14F-4D97-AF65-F5344CB8AC3E}">
        <p14:creationId xmlns:p14="http://schemas.microsoft.com/office/powerpoint/2010/main" val="127705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Eine IDE vereint</a:t>
            </a:r>
            <a:r>
              <a:rPr lang="de-DE" baseline="0" dirty="0" smtClean="0"/>
              <a:t> mehrere Programme, die ansonsten einzeln vorliegen, zu einem großen Programm, das alle Aufgaben eines Entwicklers unterstützt.</a:t>
            </a:r>
          </a:p>
          <a:p>
            <a:r>
              <a:rPr lang="de-DE" baseline="0" dirty="0" smtClean="0"/>
              <a:t>Sie hilft beim Schreiben, weil es bekannte Befehle farblich hervorhebt.</a:t>
            </a:r>
          </a:p>
          <a:p>
            <a:r>
              <a:rPr lang="de-DE" baseline="0" dirty="0" smtClean="0"/>
              <a:t>Sie hilft während des Tippens, weil es mögliche Befehle ergänzt und aus einer Liste auswählbar macht.</a:t>
            </a:r>
          </a:p>
          <a:p>
            <a:r>
              <a:rPr lang="de-DE" baseline="0" dirty="0" smtClean="0"/>
              <a:t>Die IDE kann Programme direkt starten, diese auch Schritt für Schritt ausführen und man kann den Inhalt von Variablen ansehen („Debugger“)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12</a:t>
            </a:fld>
            <a:endParaRPr lang="de-DE"/>
          </a:p>
        </p:txBody>
      </p:sp>
    </p:spTree>
    <p:extLst>
      <p:ext uri="{BB962C8B-B14F-4D97-AF65-F5344CB8AC3E}">
        <p14:creationId xmlns:p14="http://schemas.microsoft.com/office/powerpoint/2010/main" val="4251392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IDLE ist die Abkürzung für Integrated Development </a:t>
            </a:r>
            <a:r>
              <a:rPr lang="de-DE" dirty="0" err="1" smtClean="0"/>
              <a:t>and</a:t>
            </a:r>
            <a:r>
              <a:rPr lang="de-DE" dirty="0" smtClean="0"/>
              <a:t> Learning Environment.</a:t>
            </a:r>
          </a:p>
          <a:p>
            <a:r>
              <a:rPr lang="de-DE" dirty="0" smtClean="0"/>
              <a:t>Sie ist bei </a:t>
            </a:r>
            <a:r>
              <a:rPr lang="de-DE" dirty="0" err="1" smtClean="0"/>
              <a:t>Raspberry</a:t>
            </a:r>
            <a:r>
              <a:rPr lang="de-DE" dirty="0" smtClean="0"/>
              <a:t> vorinstalliert, bietet aber leider wenig Funktionalität und ist umständlich zu bedienen.</a:t>
            </a:r>
          </a:p>
          <a:p>
            <a:r>
              <a:rPr lang="de-DE" dirty="0" smtClean="0"/>
              <a:t>Besser ist </a:t>
            </a:r>
            <a:r>
              <a:rPr lang="de-DE" dirty="0" err="1" smtClean="0"/>
              <a:t>PyCharm</a:t>
            </a:r>
            <a:r>
              <a:rPr lang="de-DE" dirty="0" smtClean="0"/>
              <a:t>, das ebenfalls kostenlos verfügbar ist („Community Edition“). Es</a:t>
            </a:r>
            <a:r>
              <a:rPr lang="de-DE" baseline="0" dirty="0" smtClean="0"/>
              <a:t> gibt auch eine kostenpflichtige Version, die noch mehr Funktionen bietet.</a:t>
            </a:r>
          </a:p>
          <a:p>
            <a:r>
              <a:rPr lang="de-DE" baseline="0" dirty="0" smtClean="0"/>
              <a:t>Selbst die kostenlose Version genügt schon für anspruchsvolle Programmieraufgaben.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13</a:t>
            </a:fld>
            <a:endParaRPr lang="de-DE"/>
          </a:p>
        </p:txBody>
      </p:sp>
    </p:spTree>
    <p:extLst>
      <p:ext uri="{BB962C8B-B14F-4D97-AF65-F5344CB8AC3E}">
        <p14:creationId xmlns:p14="http://schemas.microsoft.com/office/powerpoint/2010/main" val="2112507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PyCharm</a:t>
            </a:r>
            <a:r>
              <a:rPr lang="de-DE" dirty="0" smtClean="0"/>
              <a:t> ist auch für Windows</a:t>
            </a:r>
            <a:r>
              <a:rPr lang="de-DE" baseline="0" dirty="0" smtClean="0"/>
              <a:t> erhältlich und funktioniert genau gleich.</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849900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Wer Python zuhause ausprobieren will, kann</a:t>
            </a:r>
            <a:r>
              <a:rPr lang="de-DE" baseline="0" dirty="0" smtClean="0"/>
              <a:t> natürlich </a:t>
            </a:r>
            <a:r>
              <a:rPr lang="de-DE" baseline="0" dirty="0" err="1" smtClean="0"/>
              <a:t>PyCharm</a:t>
            </a:r>
            <a:r>
              <a:rPr lang="de-DE" baseline="0" dirty="0" smtClean="0"/>
              <a:t> verwenden. Um „mal schnell“ ein Programm zu schreiben, eignen sich aber auch Python-Seiten im Netz wie beispielsweise </a:t>
            </a:r>
            <a:r>
              <a:rPr lang="de-DE" baseline="0" dirty="0" err="1" smtClean="0"/>
              <a:t>IDEone</a:t>
            </a:r>
            <a:r>
              <a:rPr lang="de-DE" baseline="0" dirty="0" smtClean="0"/>
              <a:t>. Ihnen fehlen natürlich einige Features, z.B. der Zugriff auf Dateien, oft fehlt auch ein Debugger.</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15</a:t>
            </a:fld>
            <a:endParaRPr lang="de-DE"/>
          </a:p>
        </p:txBody>
      </p:sp>
    </p:spTree>
    <p:extLst>
      <p:ext uri="{BB962C8B-B14F-4D97-AF65-F5344CB8AC3E}">
        <p14:creationId xmlns:p14="http://schemas.microsoft.com/office/powerpoint/2010/main" val="3960201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Eine weitere Seite ist Python Tutor. Im Gegensatz zu vielen anderen Online-Python-Seiten</a:t>
            </a:r>
            <a:r>
              <a:rPr lang="de-DE" baseline="0" dirty="0" smtClean="0"/>
              <a:t> kommt es mit Debugger.</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2004249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Wer weniger tippen mag und lieber Programmierblöcke visuell zusammensetzt, kann auch </a:t>
            </a:r>
            <a:r>
              <a:rPr lang="de-DE" dirty="0" err="1" smtClean="0"/>
              <a:t>Blockly</a:t>
            </a:r>
            <a:r>
              <a:rPr lang="de-DE" dirty="0" smtClean="0"/>
              <a:t> versuchen.</a:t>
            </a:r>
          </a:p>
          <a:p>
            <a:r>
              <a:rPr lang="de-DE" dirty="0" smtClean="0"/>
              <a:t>Auf der rechten Seite wird dann das</a:t>
            </a:r>
            <a:r>
              <a:rPr lang="de-DE" baseline="0" dirty="0" smtClean="0"/>
              <a:t> gleiche Programm in Python angezeigt.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17</a:t>
            </a:fld>
            <a:endParaRPr lang="de-DE"/>
          </a:p>
        </p:txBody>
      </p:sp>
    </p:spTree>
    <p:extLst>
      <p:ext uri="{BB962C8B-B14F-4D97-AF65-F5344CB8AC3E}">
        <p14:creationId xmlns:p14="http://schemas.microsoft.com/office/powerpoint/2010/main" val="3018137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Zu</a:t>
            </a:r>
            <a:r>
              <a:rPr lang="de-DE" baseline="0" dirty="0" smtClean="0"/>
              <a:t> den Grundlagen zählt ziemlich viel. Es handelt sich im Prinzip um die Grundbegriffe jeder Programmiersprache.</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18</a:t>
            </a:fld>
            <a:endParaRPr lang="de-DE"/>
          </a:p>
        </p:txBody>
      </p:sp>
    </p:spTree>
    <p:extLst>
      <p:ext uri="{BB962C8B-B14F-4D97-AF65-F5344CB8AC3E}">
        <p14:creationId xmlns:p14="http://schemas.microsoft.com/office/powerpoint/2010/main" val="4170822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UTF-8 Encoding: gilt bei Python 3. Bei</a:t>
            </a:r>
            <a:r>
              <a:rPr lang="de-DE" baseline="0" dirty="0" smtClean="0"/>
              <a:t> Python 2 musste dies noch extra angegeben werden.</a:t>
            </a:r>
          </a:p>
          <a:p>
            <a:r>
              <a:rPr lang="de-DE" baseline="0" dirty="0" smtClean="0"/>
              <a:t>Bei anderen Programmiersprachen gibt es auch die Empfehlung, dass nur eine Anweisung pro Zeile stehen soll. Dem Compiler ist es letztlich jedoch egal.</a:t>
            </a:r>
          </a:p>
          <a:p>
            <a:r>
              <a:rPr lang="de-DE" baseline="0" dirty="0" smtClean="0"/>
              <a:t>Ebenso verhält es sich mit der Einrückung: eine korrekte Einrückung macht das Programm lesbarer.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19</a:t>
            </a:fld>
            <a:endParaRPr lang="de-DE"/>
          </a:p>
        </p:txBody>
      </p:sp>
    </p:spTree>
    <p:extLst>
      <p:ext uri="{BB962C8B-B14F-4D97-AF65-F5344CB8AC3E}">
        <p14:creationId xmlns:p14="http://schemas.microsoft.com/office/powerpoint/2010/main" val="3055270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lvl="0"/>
            <a:r>
              <a:rPr lang="de-DE" sz="1200" kern="1200" dirty="0" smtClean="0">
                <a:solidFill>
                  <a:schemeClr val="tx1"/>
                </a:solidFill>
                <a:latin typeface="+mn-lt"/>
                <a:ea typeface="+mn-ea"/>
                <a:cs typeface="+mn-cs"/>
              </a:rPr>
              <a:t>Kommentare sind z.B. für Beschreibungen und Erklärungen nützlich, damit man auch nach einiger Zeit noch versteht, was</a:t>
            </a:r>
            <a:r>
              <a:rPr lang="de-DE" sz="1200" kern="1200" baseline="0" dirty="0" smtClean="0">
                <a:solidFill>
                  <a:schemeClr val="tx1"/>
                </a:solidFill>
                <a:latin typeface="+mn-lt"/>
                <a:ea typeface="+mn-ea"/>
                <a:cs typeface="+mn-cs"/>
              </a:rPr>
              <a:t> das Programm tut oder tun sollte. Ein Kommentar </a:t>
            </a:r>
            <a:r>
              <a:rPr lang="de-DE" sz="1200" kern="1200" dirty="0" smtClean="0">
                <a:solidFill>
                  <a:schemeClr val="tx1"/>
                </a:solidFill>
                <a:latin typeface="+mn-lt"/>
                <a:ea typeface="+mn-ea"/>
                <a:cs typeface="+mn-cs"/>
              </a:rPr>
              <a:t>kann auch hinter einer Anweisung stehen.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20</a:t>
            </a:fld>
            <a:endParaRPr lang="de-DE"/>
          </a:p>
        </p:txBody>
      </p:sp>
    </p:spTree>
    <p:extLst>
      <p:ext uri="{BB962C8B-B14F-4D97-AF65-F5344CB8AC3E}">
        <p14:creationId xmlns:p14="http://schemas.microsoft.com/office/powerpoint/2010/main" val="3026565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Vor dem Gleichheitszeichen steht</a:t>
            </a:r>
            <a:r>
              <a:rPr lang="de-DE" baseline="0" dirty="0" smtClean="0"/>
              <a:t> bei Python der Name der Variablen, wie in Mathematik auch.</a:t>
            </a:r>
          </a:p>
          <a:p>
            <a:r>
              <a:rPr lang="de-DE" baseline="0" dirty="0" smtClean="0"/>
              <a:t>Die Zuweisung eines Werts erfolgt mit dem Gleichheitszeichen.</a:t>
            </a:r>
          </a:p>
          <a:p>
            <a:r>
              <a:rPr lang="de-DE" baseline="0" dirty="0" smtClean="0"/>
              <a:t>Mathematische Grundrechenarten funktionieren wie in der Mathematik auch, mit den gleichen Regeln.</a:t>
            </a:r>
          </a:p>
          <a:p>
            <a:r>
              <a:rPr lang="de-DE" baseline="0" dirty="0" smtClean="0"/>
              <a:t>Im Gegensatz zu anderen Programmiersprachen führt Python automatisch eine Typkonvertierung durch.</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21</a:t>
            </a:fld>
            <a:endParaRPr lang="de-DE"/>
          </a:p>
        </p:txBody>
      </p:sp>
    </p:spTree>
    <p:extLst>
      <p:ext uri="{BB962C8B-B14F-4D97-AF65-F5344CB8AC3E}">
        <p14:creationId xmlns:p14="http://schemas.microsoft.com/office/powerpoint/2010/main" val="474832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Die nächste</a:t>
            </a:r>
            <a:r>
              <a:rPr lang="de-DE" baseline="0" dirty="0" smtClean="0"/>
              <a:t> Ebene ist die Programmiersprache Assembler. Sie ist immer noch sehr hardwarenah, d.h. auch sie ist abhängig vom Prozessortyp, z.B. x86 (Intel) oder ARM. Allerdings handelt es sich nicht mehr um reine Zahlen, sondern schon um „lesbare“ Befehle und Daten.</a:t>
            </a:r>
          </a:p>
          <a:p>
            <a:endParaRPr lang="de-DE" baseline="0" dirty="0" smtClean="0"/>
          </a:p>
          <a:p>
            <a:r>
              <a:rPr lang="de-DE" baseline="0" dirty="0" smtClean="0"/>
              <a:t>Eingefleischte Programmierer, die das letzte aus der Hardware herausholen möchten, programmieren auch heute noch in Assembler.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4066544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Entgegen dem Mathematik-Unterricht, wo die Angabe „ab“ gleichzusetzten</a:t>
            </a:r>
            <a:r>
              <a:rPr lang="de-DE" baseline="0" dirty="0" smtClean="0"/>
              <a:t> ist mit „a*b“, muss das Multiplizieren immer getippt werden.</a:t>
            </a:r>
          </a:p>
          <a:p>
            <a:r>
              <a:rPr lang="de-DE" baseline="0" dirty="0" smtClean="0"/>
              <a:t>Das liegt daran, dass wir „sprechende“ Variablennamen wie „</a:t>
            </a:r>
            <a:r>
              <a:rPr lang="de-DE" baseline="0" dirty="0" err="1" smtClean="0"/>
              <a:t>krokodil</a:t>
            </a:r>
            <a:r>
              <a:rPr lang="de-DE" baseline="0" dirty="0" smtClean="0"/>
              <a:t>“ haben möchten, ohne gleiche 8 Multiplikationen durchzuführen.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23</a:t>
            </a:fld>
            <a:endParaRPr lang="de-DE"/>
          </a:p>
        </p:txBody>
      </p:sp>
    </p:spTree>
    <p:extLst>
      <p:ext uri="{BB962C8B-B14F-4D97-AF65-F5344CB8AC3E}">
        <p14:creationId xmlns:p14="http://schemas.microsoft.com/office/powerpoint/2010/main" val="4126832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Auf zu kryptische</a:t>
            </a:r>
            <a:r>
              <a:rPr lang="de-DE" baseline="0" dirty="0" smtClean="0"/>
              <a:t> Befehle sollte man verzichten.</a:t>
            </a:r>
          </a:p>
          <a:p>
            <a:r>
              <a:rPr lang="de-DE" baseline="0" dirty="0" smtClean="0"/>
              <a:t>Es geht beim Programmieren auch darum, das Programm in einem halben Jahr auch noch zu verstehen.</a:t>
            </a:r>
          </a:p>
          <a:p>
            <a:r>
              <a:rPr lang="de-DE" baseline="0" dirty="0" smtClean="0"/>
              <a:t>Daher beschränkt man sich oft auf Befehle, die es in anderen Programmiersprachen auch gibt, so dass z.B. einem C-Programmierer der Umstieg nicht so schwer fällt.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24</a:t>
            </a:fld>
            <a:endParaRPr lang="de-DE"/>
          </a:p>
        </p:txBody>
      </p:sp>
    </p:spTree>
    <p:extLst>
      <p:ext uri="{BB962C8B-B14F-4D97-AF65-F5344CB8AC3E}">
        <p14:creationId xmlns:p14="http://schemas.microsoft.com/office/powerpoint/2010/main" val="2425719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28</a:t>
            </a:fld>
            <a:endParaRPr lang="de-DE"/>
          </a:p>
        </p:txBody>
      </p:sp>
    </p:spTree>
    <p:extLst>
      <p:ext uri="{BB962C8B-B14F-4D97-AF65-F5344CB8AC3E}">
        <p14:creationId xmlns:p14="http://schemas.microsoft.com/office/powerpoint/2010/main" val="2150263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Das Zerteilen von Texten wird auch „</a:t>
            </a:r>
            <a:r>
              <a:rPr lang="de-DE" dirty="0" err="1" smtClean="0"/>
              <a:t>Slicing</a:t>
            </a:r>
            <a:r>
              <a:rPr lang="de-DE" dirty="0" smtClean="0"/>
              <a:t>“ genannt.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38515942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36² = 1296</a:t>
            </a:r>
          </a:p>
          <a:p>
            <a:r>
              <a:rPr lang="de-DE" dirty="0" smtClean="0"/>
              <a:t>mittlere beiden Stellen: 29</a:t>
            </a:r>
          </a:p>
          <a:p>
            <a:r>
              <a:rPr lang="de-DE" dirty="0" smtClean="0"/>
              <a:t>Lösung: 29² = 841</a:t>
            </a:r>
          </a:p>
          <a:p>
            <a:endParaRPr lang="de-DE" dirty="0" smtClean="0"/>
          </a:p>
          <a:p>
            <a:r>
              <a:rPr lang="de-DE" dirty="0" smtClean="0"/>
              <a:t>Da das Ergebnis nur schwer vorherzusehen ist,</a:t>
            </a:r>
            <a:r>
              <a:rPr lang="de-DE" baseline="0" dirty="0" smtClean="0"/>
              <a:t> wird dieses Verfahren auch zur Erzeugung von Zufallszahlen eingesetzt. Es nennt sich „Mittquadratmethode“ und wird natürlich nicht nur mit vierstelligen Zahlen eingesetzt, sondern mit längeren.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32</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Eine Liste verhält sich ähnlich wie Text. Auch hier kann </a:t>
            </a:r>
            <a:r>
              <a:rPr lang="de-DE" dirty="0" err="1" smtClean="0"/>
              <a:t>Slicing</a:t>
            </a:r>
            <a:r>
              <a:rPr lang="de-DE" dirty="0" smtClean="0"/>
              <a:t> angewendet werden.</a:t>
            </a:r>
          </a:p>
          <a:p>
            <a:r>
              <a:rPr lang="de-DE" dirty="0" smtClean="0"/>
              <a:t>Tatsächlich</a:t>
            </a:r>
            <a:r>
              <a:rPr lang="de-DE" baseline="0" dirty="0" smtClean="0"/>
              <a:t> handelt es sich bei Text um eine Liste von Buchstaben.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33</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smtClean="0"/>
          </a:p>
        </p:txBody>
      </p:sp>
      <p:sp>
        <p:nvSpPr>
          <p:cNvPr id="4" name="Foliennummernplatzhalter 3"/>
          <p:cNvSpPr>
            <a:spLocks noGrp="1"/>
          </p:cNvSpPr>
          <p:nvPr>
            <p:ph type="sldNum" sz="quarter" idx="10"/>
          </p:nvPr>
        </p:nvSpPr>
        <p:spPr/>
        <p:txBody>
          <a:bodyPr/>
          <a:lstStyle/>
          <a:p>
            <a:fld id="{927DBD90-B360-417B-B4B3-F05A4AFC1996}" type="slidenum">
              <a:rPr lang="de-DE" smtClean="0"/>
              <a:pPr/>
              <a:t>34</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Eine Besonderheit in Python ist, dass einem Teil einer</a:t>
            </a:r>
            <a:r>
              <a:rPr lang="de-DE" baseline="0" dirty="0" smtClean="0"/>
              <a:t> Liste auch ein neuer Wert zugewiesen kann, d.h. der Slice steht auf der linken Seite des Gleichheitszeichens.</a:t>
            </a:r>
          </a:p>
          <a:p>
            <a:r>
              <a:rPr lang="de-DE" baseline="0" dirty="0" smtClean="0"/>
              <a:t>Das lässt sich auch „missbrauchen“, indem man einem Teil einer Liste eine leere Liste zuweist, wodurch der Teil effektiv gelöscht wird.</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35</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Eine Liste kann unterschiedliche Dinge enthalten, z.B. Zahlen, Text oder andere Dinge.</a:t>
            </a:r>
            <a:r>
              <a:rPr lang="de-DE" baseline="0" dirty="0" smtClean="0"/>
              <a:t> </a:t>
            </a:r>
            <a:r>
              <a:rPr lang="de-DE" dirty="0" smtClean="0"/>
              <a:t>Üblicherweise bringt das aber nichts und wir raten davon ab, unterschiedliche Dinge hineinzufüllen.</a:t>
            </a:r>
          </a:p>
          <a:p>
            <a:endParaRPr lang="de-DE" dirty="0" smtClean="0"/>
          </a:p>
          <a:p>
            <a:r>
              <a:rPr lang="de-DE" dirty="0" smtClean="0"/>
              <a:t>Man möchte Listen oft dazu verwenden,</a:t>
            </a:r>
            <a:r>
              <a:rPr lang="de-DE" baseline="0" dirty="0" smtClean="0"/>
              <a:t> um mit jedem Element der Liste die gleiche Operation auszuführen. Genau darin sind Computer ja gut: </a:t>
            </a:r>
            <a:r>
              <a:rPr lang="de-DE" baseline="0" dirty="0" err="1" smtClean="0"/>
              <a:t>millionenmal</a:t>
            </a:r>
            <a:r>
              <a:rPr lang="de-DE" baseline="0" dirty="0" smtClean="0"/>
              <a:t> das gleiche ohne Fehler zu wiederholen. Mit sehr unterschiedlichen Daten ist es aber unwahrscheinlich, dass man den Ablauf gleich halten kann.</a:t>
            </a:r>
          </a:p>
          <a:p>
            <a:endParaRPr lang="de-DE" baseline="0" dirty="0" smtClean="0"/>
          </a:p>
          <a:p>
            <a:r>
              <a:rPr lang="de-DE" baseline="0" dirty="0" smtClean="0"/>
              <a:t>Beispiel: man kann </a:t>
            </a:r>
            <a:r>
              <a:rPr lang="de-DE" baseline="0" dirty="0" err="1" smtClean="0"/>
              <a:t>millionenmal</a:t>
            </a:r>
            <a:r>
              <a:rPr lang="de-DE" baseline="0" dirty="0" smtClean="0"/>
              <a:t> die Mehrwertsteuer von unterschiedlichen Beträgen ausrechnen. Man kann aber schlecht die Mehrwertsteuer von einem Betrag, den 10 Geboten und dem Mount Everest ausrechnen.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36</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37</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1972 wurde dann die Möglichkeit geschaffen, dass ein Computer ein</a:t>
            </a:r>
            <a:r>
              <a:rPr lang="de-DE" baseline="0" dirty="0" smtClean="0"/>
              <a:t> Programm in Textform in Maschinensprache übersetzt.</a:t>
            </a:r>
          </a:p>
          <a:p>
            <a:r>
              <a:rPr lang="de-DE" baseline="0" dirty="0" smtClean="0"/>
              <a:t>Ab jetzt war man in der Lage, Programme als Funktionen zu beschreiben. Außerdem gab es andere für Menschen besser verständliche Konzepte, wie z.B. Speicher als Variablen mit aussagekräftigen Namen.</a:t>
            </a:r>
          </a:p>
          <a:p>
            <a:endParaRPr lang="de-DE" baseline="0" dirty="0" smtClean="0"/>
          </a:p>
          <a:p>
            <a:r>
              <a:rPr lang="de-DE" baseline="0" dirty="0" smtClean="0"/>
              <a:t>Allerdings muss man sich schon bei der Übersetzung in Maschinensprache auf einen bestimmten Prozessor festlegen. Soll das Programm auf mehreren Prozessoren laufen, muss man es entsprechend oft übersetzen (z.B. drei Mal: für PC (x86), für Android (ARM), für Apple (Motorola)).</a:t>
            </a:r>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501716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38</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Wahrheiten können miteinander verknüpft werden</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39</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Im Gegensatz zu vielen anderen Programmiersprachen lässt Python tatsächlich eine Aussage wie a&lt;=b&gt;=c</a:t>
            </a:r>
            <a:r>
              <a:rPr lang="de-DE" baseline="0" dirty="0" smtClean="0"/>
              <a:t> zu.</a:t>
            </a:r>
          </a:p>
          <a:p>
            <a:r>
              <a:rPr lang="de-DE" baseline="0" dirty="0" smtClean="0"/>
              <a:t>Bei anderen Programmiersprachen muss man das meist in zwei Aussagen zerlegen:</a:t>
            </a:r>
            <a:r>
              <a:rPr lang="de-DE" baseline="0" dirty="0"/>
              <a:t> </a:t>
            </a:r>
            <a:r>
              <a:rPr lang="de-DE" baseline="0" dirty="0" smtClean="0"/>
              <a:t>a&lt;=b </a:t>
            </a:r>
            <a:r>
              <a:rPr lang="de-DE" baseline="0" dirty="0" err="1" smtClean="0"/>
              <a:t>and</a:t>
            </a:r>
            <a:r>
              <a:rPr lang="de-DE" baseline="0" dirty="0" smtClean="0"/>
              <a:t> b&gt;=c.</a:t>
            </a:r>
          </a:p>
        </p:txBody>
      </p:sp>
      <p:sp>
        <p:nvSpPr>
          <p:cNvPr id="4" name="Foliennummernplatzhalter 3"/>
          <p:cNvSpPr>
            <a:spLocks noGrp="1"/>
          </p:cNvSpPr>
          <p:nvPr>
            <p:ph type="sldNum" sz="quarter" idx="10"/>
          </p:nvPr>
        </p:nvSpPr>
        <p:spPr/>
        <p:txBody>
          <a:bodyPr/>
          <a:lstStyle/>
          <a:p>
            <a:fld id="{927DBD90-B360-417B-B4B3-F05A4AFC1996}" type="slidenum">
              <a:rPr lang="de-DE" smtClean="0"/>
              <a:pPr/>
              <a:t>40</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41</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42</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Bei anderen Programmiersprachen heißt </a:t>
            </a:r>
            <a:r>
              <a:rPr lang="de-DE" dirty="0" err="1" smtClean="0"/>
              <a:t>elif</a:t>
            </a:r>
            <a:r>
              <a:rPr lang="de-DE" dirty="0" smtClean="0"/>
              <a:t> meist </a:t>
            </a:r>
            <a:r>
              <a:rPr lang="de-DE" dirty="0" err="1" smtClean="0"/>
              <a:t>else</a:t>
            </a:r>
            <a:r>
              <a:rPr lang="de-DE" dirty="0" smtClean="0"/>
              <a:t> </a:t>
            </a:r>
            <a:r>
              <a:rPr lang="de-DE" dirty="0" err="1" smtClean="0"/>
              <a:t>if</a:t>
            </a:r>
            <a:r>
              <a:rPr lang="de-DE" dirty="0" smtClean="0"/>
              <a: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43</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44</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Die</a:t>
            </a:r>
            <a:r>
              <a:rPr lang="de-DE" baseline="0" dirty="0" smtClean="0"/>
              <a:t> Namensgebung der Variablen in einem Programm kann wesentlich zu dessen Verständnis beitragen.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45</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46</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47</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Python ist eine Hochsprache, die in den 1990er Jahren entstanden</a:t>
            </a:r>
            <a:r>
              <a:rPr lang="de-DE" baseline="0" dirty="0" smtClean="0"/>
              <a:t> ist, als die PCs schon leistungsfähiger waren.</a:t>
            </a:r>
          </a:p>
          <a:p>
            <a:r>
              <a:rPr lang="de-DE" dirty="0" smtClean="0"/>
              <a:t>Es</a:t>
            </a:r>
            <a:r>
              <a:rPr lang="de-DE" baseline="0" dirty="0" smtClean="0"/>
              <a:t> ist mehrere Ebenen vom Prozessor entfernt, d.h. man braucht sich nicht mehr um die Details des Prozessors kümmern. Python-Programme laufen z.B. auf x86-Rechnern (Intel) und Arm Prozessoren, ohne dass man vorher den Prozessor festgelegt hätte.</a:t>
            </a:r>
          </a:p>
          <a:p>
            <a:endParaRPr lang="de-DE" baseline="0" dirty="0" smtClean="0"/>
          </a:p>
          <a:p>
            <a:r>
              <a:rPr lang="de-DE" baseline="0" dirty="0" smtClean="0"/>
              <a:t>Python ist kostenlos für den PC und für den </a:t>
            </a:r>
            <a:r>
              <a:rPr lang="de-DE" baseline="0" dirty="0" err="1" smtClean="0"/>
              <a:t>Raspberry</a:t>
            </a:r>
            <a:r>
              <a:rPr lang="de-DE" baseline="0" dirty="0" smtClean="0"/>
              <a:t> verfügbar. Es gibt sogar Webseiten, bei denen man online Python ausprobieren kann.</a:t>
            </a:r>
          </a:p>
          <a:p>
            <a:endParaRPr lang="de-DE" baseline="0" dirty="0" smtClean="0"/>
          </a:p>
          <a:p>
            <a:r>
              <a:rPr lang="de-DE" baseline="0" dirty="0" smtClean="0"/>
              <a:t>Python ist eine Universalsprache, mit der man „beliebige“ Probleme lösen kann. Im Gegensatz dazu gibt es auch sogenannte Domain </a:t>
            </a:r>
            <a:r>
              <a:rPr lang="de-DE" baseline="0" dirty="0" err="1" smtClean="0"/>
              <a:t>Specific</a:t>
            </a:r>
            <a:r>
              <a:rPr lang="de-DE" baseline="0" dirty="0" smtClean="0"/>
              <a:t> </a:t>
            </a:r>
            <a:r>
              <a:rPr lang="de-DE" baseline="0" dirty="0" err="1" smtClean="0"/>
              <a:t>Languages</a:t>
            </a:r>
            <a:r>
              <a:rPr lang="de-DE" baseline="0" dirty="0" smtClean="0"/>
              <a:t>, die auf ein Aufgabengebiet begrenzt sind, dies aber umso einfacher oder eleganter lösen können.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1027722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48</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49</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50</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51</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52</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Diese</a:t>
            </a:r>
            <a:r>
              <a:rPr lang="de-DE" baseline="0" dirty="0" smtClean="0"/>
              <a:t> Folie ist sehr biologisch. Manchmal sind wir Informatiker froh, dass wir Informatiker und keine Biologen sind.</a:t>
            </a:r>
            <a:endParaRPr lang="de-DE" dirty="0" smtClean="0"/>
          </a:p>
          <a:p>
            <a:endParaRPr lang="de-DE" dirty="0" smtClean="0"/>
          </a:p>
          <a:p>
            <a:r>
              <a:rPr lang="de-DE" dirty="0" smtClean="0"/>
              <a:t>Alle echten Nüsse</a:t>
            </a:r>
            <a:r>
              <a:rPr lang="de-DE" baseline="0" dirty="0" smtClean="0"/>
              <a:t> zählen zum Obst.</a:t>
            </a:r>
            <a:endParaRPr lang="de-DE" dirty="0" smtClean="0"/>
          </a:p>
          <a:p>
            <a:r>
              <a:rPr lang="de-DE" dirty="0" smtClean="0"/>
              <a:t>Die Frucht der Erdnuss ist botanisch gesehen eine Hülsenfrucht</a:t>
            </a:r>
            <a:r>
              <a:rPr lang="de-DE" baseline="0" dirty="0" smtClean="0"/>
              <a:t> und damit mit den Erbsen und Bohnen verwandt.</a:t>
            </a:r>
          </a:p>
          <a:p>
            <a:r>
              <a:rPr lang="de-DE" baseline="0" dirty="0" smtClean="0"/>
              <a:t>Die Mandel zählt zu den Rosengewächsen und ist mit Pfirsich und Aprikose verwandt. Wir essen also die Steinkerne einer Steinfrucht.</a:t>
            </a:r>
          </a:p>
          <a:p>
            <a:r>
              <a:rPr lang="de-DE" dirty="0" smtClean="0"/>
              <a:t>Die Melone</a:t>
            </a:r>
            <a:r>
              <a:rPr lang="de-DE" baseline="0" dirty="0" smtClean="0"/>
              <a:t> zählt zu den Kürbisgewächsen, ist einjährig und zählt daher zum Gemüse.</a:t>
            </a:r>
          </a:p>
          <a:p>
            <a:endParaRPr lang="de-DE" baseline="0" dirty="0" smtClean="0"/>
          </a:p>
          <a:p>
            <a:r>
              <a:rPr lang="de-DE" baseline="0" dirty="0" smtClean="0"/>
              <a:t>Es gibt jedoch sicher auch Momente, da verfluchen wir Informatiker unseren Beruf und wären lieber Biologen.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53</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54</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dirty="0" smtClean="0"/>
              <a:t>Bei Schleifen über Wörterbücher lassen sich Name und Wert abrufen.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55</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Wir haben schon zuvor kurz über Bibliotheken gesprochen.</a:t>
            </a:r>
            <a:r>
              <a:rPr lang="de-DE" baseline="0" dirty="0" smtClean="0"/>
              <a:t> </a:t>
            </a:r>
            <a:r>
              <a:rPr lang="de-DE" dirty="0" smtClean="0"/>
              <a:t>Das Rad nicht neu erfinden: wiederverwenden von fremdem Code.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Der zugehörige Befehl heißt </a:t>
            </a:r>
            <a:r>
              <a:rPr lang="de-DE" dirty="0" err="1" smtClean="0"/>
              <a:t>import</a:t>
            </a:r>
            <a:r>
              <a:rPr lang="de-DE" dirty="0" smtClean="0"/>
              <a:t>. Wir werden ihn bestimmt noch</a:t>
            </a:r>
            <a:r>
              <a:rPr lang="de-DE" baseline="0" dirty="0" smtClean="0"/>
              <a:t> brauchen und Varianten davon kennenlernen.</a:t>
            </a:r>
            <a:endParaRPr lang="de-DE"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smtClean="0"/>
          </a:p>
        </p:txBody>
      </p:sp>
      <p:sp>
        <p:nvSpPr>
          <p:cNvPr id="4" name="Foliennummernplatzhalter 3"/>
          <p:cNvSpPr>
            <a:spLocks noGrp="1"/>
          </p:cNvSpPr>
          <p:nvPr>
            <p:ph type="sldNum" sz="quarter" idx="10"/>
          </p:nvPr>
        </p:nvSpPr>
        <p:spPr/>
        <p:txBody>
          <a:bodyPr/>
          <a:lstStyle/>
          <a:p>
            <a:fld id="{927DBD90-B360-417B-B4B3-F05A4AFC1996}" type="slidenum">
              <a:rPr lang="de-DE" smtClean="0"/>
              <a:pPr/>
              <a:t>56</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57</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Für Python gibt es Bibliotheken, d.h. ganze</a:t>
            </a:r>
            <a:r>
              <a:rPr lang="de-DE" baseline="0" dirty="0" smtClean="0"/>
              <a:t> Sammlungen von </a:t>
            </a:r>
            <a:r>
              <a:rPr lang="de-DE" dirty="0" smtClean="0"/>
              <a:t>Funktionen, die einem das</a:t>
            </a:r>
            <a:r>
              <a:rPr lang="de-DE" baseline="0" dirty="0" smtClean="0"/>
              <a:t> Leben erleichtern. Mit Bibliotheken kann Spezialwissen von einzelnen Fachleuten an andere Personen übergeben werden. Zu den Vorteilen gehört, dass man bereits getestete Algorithmen als Teilergebnis nutzen kann und somit bei komplexen Problemen schneller zu Ziel kommt. </a:t>
            </a:r>
          </a:p>
          <a:p>
            <a:endParaRPr lang="de-DE" baseline="0" dirty="0" smtClean="0"/>
          </a:p>
          <a:p>
            <a:r>
              <a:rPr lang="de-DE" baseline="0" dirty="0" smtClean="0"/>
              <a:t>Python unterstützt objektorientiertes Programmieren, was eine Denkweise ist, dass die Natur im PC nachgebildet wird. Dabei wird davon ausgegangen, dass alles ein Ding ist und dass man mit diesem Ding Aufgaben erledigen kann.</a:t>
            </a:r>
          </a:p>
          <a:p>
            <a:r>
              <a:rPr lang="de-DE" baseline="0" dirty="0" smtClean="0"/>
              <a:t>Eine andere Denkweise ist, dass alles eine Vorgehensweise ist, d.h. eine Prozedur, ein Algorithmus oder eine Funktion. Die Prozedur muss nur die nötigen Informationen bekommen, dann wird sie die Aufgabe erledigen.</a:t>
            </a:r>
          </a:p>
          <a:p>
            <a:r>
              <a:rPr lang="de-DE" baseline="0" dirty="0" smtClean="0"/>
              <a:t>In Python kann man auf beide Weisen vorgehen. Wir werden im BOGY vermutlich beides mischen, da wir keine Vorgabe haben und Euch die Trennung der Konzepte noch nicht sehr leicht fällt.</a:t>
            </a:r>
          </a:p>
          <a:p>
            <a:endParaRPr lang="de-DE" baseline="0" dirty="0" smtClean="0"/>
          </a:p>
          <a:p>
            <a:r>
              <a:rPr lang="de-DE" baseline="0" dirty="0" smtClean="0"/>
              <a:t>Python ist interpretiert, d.h. der Text aus der Python Datei wird genau auf dem Rechner in Maschinenbefehle übersetzt, der diese Befehle dann auch ausführt. Das ist etwas langsamer als bei </a:t>
            </a:r>
            <a:r>
              <a:rPr lang="de-DE" baseline="0" dirty="0" err="1" smtClean="0"/>
              <a:t>compilierten</a:t>
            </a:r>
            <a:r>
              <a:rPr lang="de-DE" baseline="0" dirty="0" smtClean="0"/>
              <a:t> Sprachen, wo dieser Prozess vom und beim Hersteller der Software geschieht. Dafür ist dieser Ansatz plattformunabhängig, d.h. man muss eben nicht vorher wissen, welcher Prozessor zugrunde liegt.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33448420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59</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Der Name Python geht auf Monty Python zurück und nicht auf die Riesenschlange. Dennoch hat</a:t>
            </a:r>
            <a:r>
              <a:rPr lang="de-DE" baseline="0" dirty="0" smtClean="0"/>
              <a:t> sich das Python Logo mit den beiden stilisierten Schlangen durchgesetzt.</a:t>
            </a:r>
            <a:endParaRPr lang="de-DE" dirty="0" smtClean="0"/>
          </a:p>
          <a:p>
            <a:endParaRPr lang="de-DE" dirty="0" smtClean="0"/>
          </a:p>
          <a:p>
            <a:r>
              <a:rPr lang="de-DE" dirty="0" smtClean="0"/>
              <a:t>Bild: https://en.wikipedia.org/wiki/Monty_Python</a:t>
            </a:r>
          </a:p>
          <a:p>
            <a:r>
              <a:rPr lang="de-DE" dirty="0" smtClean="0"/>
              <a:t>Bild:</a:t>
            </a:r>
            <a:r>
              <a:rPr lang="de-DE" baseline="0" dirty="0" smtClean="0"/>
              <a:t> https://en.wikipedia.org/wiki/Python_(genus)#/media/File:Spider_Morph_Ball_Python.png, CC-BY-SA 3.0 </a:t>
            </a:r>
            <a:r>
              <a:rPr lang="de-DE" baseline="0" dirty="0" err="1" smtClean="0"/>
              <a:t>WingedWolfPsion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890004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Python ist bei</a:t>
            </a:r>
            <a:r>
              <a:rPr lang="de-DE" baseline="0" dirty="0" smtClean="0"/>
              <a:t> </a:t>
            </a:r>
            <a:r>
              <a:rPr lang="de-DE" baseline="0" dirty="0" err="1" smtClean="0"/>
              <a:t>Raspbian</a:t>
            </a:r>
            <a:r>
              <a:rPr lang="de-DE" baseline="0" dirty="0" smtClean="0"/>
              <a:t> bereits vorinstalliert. Im Menü seht ihr zwei Programmierumgebungen für die beiden Versionen Python 2 und Python 3.</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a:t>
            </a:fld>
            <a:endParaRPr lang="de-DE"/>
          </a:p>
        </p:txBody>
      </p:sp>
    </p:spTree>
    <p:extLst>
      <p:ext uri="{BB962C8B-B14F-4D97-AF65-F5344CB8AC3E}">
        <p14:creationId xmlns:p14="http://schemas.microsoft.com/office/powerpoint/2010/main" val="1740986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Bei Windows wird Python nicht standardmäßig mitgeliefert.</a:t>
            </a:r>
          </a:p>
          <a:p>
            <a:r>
              <a:rPr lang="de-DE" dirty="0" smtClean="0"/>
              <a:t>Man kann es aber kostenlos herunterladen und installieren.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1022140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Das „nackte“ Python bringt kaum Bibliotheken mit.</a:t>
            </a:r>
          </a:p>
          <a:p>
            <a:r>
              <a:rPr lang="de-DE" dirty="0" smtClean="0"/>
              <a:t>Es gibt aber Menschen,</a:t>
            </a:r>
            <a:r>
              <a:rPr lang="de-DE" baseline="0" dirty="0" smtClean="0"/>
              <a:t> die haben Python gleich mit einer großen Anzahl an </a:t>
            </a:r>
            <a:r>
              <a:rPr lang="de-DE" baseline="0" dirty="0" err="1" smtClean="0"/>
              <a:t>Bbliotheken</a:t>
            </a:r>
            <a:r>
              <a:rPr lang="de-DE" baseline="0" dirty="0" smtClean="0"/>
              <a:t> ausgestattet und bieten es unter dem Namen „</a:t>
            </a:r>
            <a:r>
              <a:rPr lang="de-DE" baseline="0" dirty="0" err="1" smtClean="0"/>
              <a:t>Anaconda</a:t>
            </a:r>
            <a:r>
              <a:rPr lang="de-DE" baseline="0" dirty="0" smtClean="0"/>
              <a:t>“ (in Anspielung an die Schlange) ebenfalls kostenlos zum Download an.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1914762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147513"/>
            <a:ext cx="10521297" cy="2387600"/>
          </a:xfrm>
        </p:spPr>
        <p:txBody>
          <a:bodyPr anchor="b"/>
          <a:lstStyle>
            <a:lvl1pPr algn="l">
              <a:defRPr lang="de-DE" dirty="0">
                <a:solidFill>
                  <a:schemeClr val="bg1"/>
                </a:solidFill>
              </a:defRPr>
            </a:lvl1pPr>
          </a:lstStyle>
          <a:p>
            <a:r>
              <a:rPr lang="de-DE" smtClean="0"/>
              <a:t>Titelmasterformat durch Klicken bearbeiten</a:t>
            </a:r>
            <a:endParaRPr lang="de-DE" dirty="0"/>
          </a:p>
        </p:txBody>
      </p:sp>
      <p:sp>
        <p:nvSpPr>
          <p:cNvPr id="3" name="Untertitel 2"/>
          <p:cNvSpPr>
            <a:spLocks noGrp="1"/>
          </p:cNvSpPr>
          <p:nvPr>
            <p:ph type="subTitle" idx="1"/>
          </p:nvPr>
        </p:nvSpPr>
        <p:spPr>
          <a:xfrm>
            <a:off x="832503" y="3602038"/>
            <a:ext cx="10521296" cy="65972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p>
            <a:fld id="{B629FF5D-C1A5-48C8-8545-07B501EE72D4}"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Zusammenfassung</a:t>
            </a:r>
            <a:endParaRPr lang="de-DE" dirty="0"/>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C4C0ABC-76E8-4FF4-86A8-DEC3D511F3B2}"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1073012" y="503155"/>
            <a:ext cx="561575" cy="1049501"/>
          </a:xfrm>
          <a:prstGeom prst="rect">
            <a:avLst/>
          </a:prstGeom>
        </p:spPr>
      </p:pic>
    </p:spTree>
    <p:extLst>
      <p:ext uri="{BB962C8B-B14F-4D97-AF65-F5344CB8AC3E}">
        <p14:creationId xmlns:p14="http://schemas.microsoft.com/office/powerpoint/2010/main" val="351528651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Fragen</a:t>
            </a:r>
            <a:endParaRPr lang="de-DE" dirty="0"/>
          </a:p>
        </p:txBody>
      </p:sp>
      <p:sp>
        <p:nvSpPr>
          <p:cNvPr id="4" name="Datumsplatzhalter 3"/>
          <p:cNvSpPr>
            <a:spLocks noGrp="1"/>
          </p:cNvSpPr>
          <p:nvPr>
            <p:ph type="dt" sz="half" idx="10"/>
          </p:nvPr>
        </p:nvSpPr>
        <p:spPr/>
        <p:txBody>
          <a:bodyPr/>
          <a:lstStyle/>
          <a:p>
            <a:fld id="{E187AA6A-184D-40F7-A482-E244A841FFB7}"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8" name="Grafik 7"/>
          <p:cNvPicPr>
            <a:picLocks noChangeAspect="1"/>
          </p:cNvPicPr>
          <p:nvPr userDrawn="1"/>
        </p:nvPicPr>
        <p:blipFill>
          <a:blip r:embed="rId2"/>
          <a:stretch>
            <a:fillRect/>
          </a:stretch>
        </p:blipFill>
        <p:spPr>
          <a:xfrm>
            <a:off x="5219625" y="3047710"/>
            <a:ext cx="1752751" cy="1829964"/>
          </a:xfrm>
          <a:prstGeom prst="rect">
            <a:avLst/>
          </a:prstGeom>
        </p:spPr>
      </p:pic>
    </p:spTree>
    <p:extLst>
      <p:ext uri="{BB962C8B-B14F-4D97-AF65-F5344CB8AC3E}">
        <p14:creationId xmlns:p14="http://schemas.microsoft.com/office/powerpoint/2010/main" val="8568515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EF4D3471-921C-4F2B-95F2-45CF9F80E55E}" type="datetime1">
              <a:rPr lang="de-DE" smtClean="0"/>
              <a:t>20.03.2019</a:t>
            </a:fld>
            <a:endParaRPr lang="de-DE"/>
          </a:p>
        </p:txBody>
      </p:sp>
      <p:sp>
        <p:nvSpPr>
          <p:cNvPr id="6" name="Fußzeilenplatzhalter 5"/>
          <p:cNvSpPr>
            <a:spLocks noGrp="1"/>
          </p:cNvSpPr>
          <p:nvPr>
            <p:ph type="ftr" sz="quarter" idx="11"/>
          </p:nvPr>
        </p:nvSpPr>
        <p:spPr/>
        <p:txBody>
          <a:bodyPr/>
          <a:lstStyle/>
          <a:p>
            <a:r>
              <a:rPr lang="de-DE" smtClean="0"/>
              <a:t>Python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8DD8D00-4265-43DF-9C4A-DE9BEC1EA000}"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B2FF20D5-ABA5-4FD3-B0E4-58D845B14A52}" type="datetime1">
              <a:rPr lang="de-DE" smtClean="0"/>
              <a:t>20.03.2019</a:t>
            </a:fld>
            <a:endParaRPr lang="de-DE"/>
          </a:p>
        </p:txBody>
      </p:sp>
      <p:sp>
        <p:nvSpPr>
          <p:cNvPr id="4" name="Fußzeilenplatzhalter 3"/>
          <p:cNvSpPr>
            <a:spLocks noGrp="1"/>
          </p:cNvSpPr>
          <p:nvPr>
            <p:ph type="ftr" sz="quarter" idx="11"/>
          </p:nvPr>
        </p:nvSpPr>
        <p:spPr/>
        <p:txBody>
          <a:bodyPr/>
          <a:lstStyle/>
          <a:p>
            <a:r>
              <a:rPr lang="de-DE" smtClean="0"/>
              <a:t>Python Einführung</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FEE2EF-8B70-47BE-8C03-E08F3A67F2E6}" type="datetime1">
              <a:rPr lang="de-DE" smtClean="0"/>
              <a:t>20.03.2019</a:t>
            </a:fld>
            <a:endParaRPr lang="de-DE"/>
          </a:p>
        </p:txBody>
      </p:sp>
      <p:sp>
        <p:nvSpPr>
          <p:cNvPr id="3" name="Fußzeilenplatzhalter 2"/>
          <p:cNvSpPr>
            <a:spLocks noGrp="1"/>
          </p:cNvSpPr>
          <p:nvPr>
            <p:ph type="ftr" sz="quarter" idx="11"/>
          </p:nvPr>
        </p:nvSpPr>
        <p:spPr/>
        <p:txBody>
          <a:bodyPr/>
          <a:lstStyle/>
          <a:p>
            <a:r>
              <a:rPr lang="de-DE" smtClean="0"/>
              <a:t>Python Einführung</a:t>
            </a:r>
            <a:endParaRPr lang="de-DE"/>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Andere Medien</a:t>
            </a:r>
            <a:endParaRPr lang="de-DE" dirty="0"/>
          </a:p>
        </p:txBody>
      </p:sp>
      <p:sp>
        <p:nvSpPr>
          <p:cNvPr id="3" name="Datumsplatzhalter 2"/>
          <p:cNvSpPr>
            <a:spLocks noGrp="1"/>
          </p:cNvSpPr>
          <p:nvPr>
            <p:ph type="dt" sz="half" idx="10"/>
          </p:nvPr>
        </p:nvSpPr>
        <p:spPr/>
        <p:txBody>
          <a:bodyPr/>
          <a:lstStyle/>
          <a:p>
            <a:fld id="{CDF945CE-5888-4C05-BE25-1B858D440F1B}" type="datetime1">
              <a:rPr lang="de-DE" smtClean="0"/>
              <a:t>20.03.2019</a:t>
            </a:fld>
            <a:endParaRPr lang="de-DE"/>
          </a:p>
        </p:txBody>
      </p:sp>
      <p:sp>
        <p:nvSpPr>
          <p:cNvPr id="4" name="Fußzeilenplatzhalter 3"/>
          <p:cNvSpPr>
            <a:spLocks noGrp="1"/>
          </p:cNvSpPr>
          <p:nvPr>
            <p:ph type="ftr" sz="quarter" idx="11"/>
          </p:nvPr>
        </p:nvSpPr>
        <p:spPr/>
        <p:txBody>
          <a:bodyPr/>
          <a:lstStyle/>
          <a:p>
            <a:r>
              <a:rPr lang="de-DE" smtClean="0"/>
              <a:t>Python Einführung</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6" name="Grafik 5"/>
          <p:cNvPicPr>
            <a:picLocks noChangeAspect="1"/>
          </p:cNvPicPr>
          <p:nvPr userDrawn="1"/>
        </p:nvPicPr>
        <p:blipFill>
          <a:blip r:embed="rId2"/>
          <a:stretch>
            <a:fillRect/>
          </a:stretch>
        </p:blipFill>
        <p:spPr>
          <a:xfrm>
            <a:off x="5055197" y="2190750"/>
            <a:ext cx="2081606" cy="3624866"/>
          </a:xfrm>
          <a:prstGeom prst="rect">
            <a:avLst/>
          </a:prstGeom>
        </p:spPr>
      </p:pic>
    </p:spTree>
    <p:extLst>
      <p:ext uri="{BB962C8B-B14F-4D97-AF65-F5344CB8AC3E}">
        <p14:creationId xmlns:p14="http://schemas.microsoft.com/office/powerpoint/2010/main" val="15893067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periment">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
        <p:nvSpPr>
          <p:cNvPr id="8" name="Titel 7"/>
          <p:cNvSpPr>
            <a:spLocks noGrp="1"/>
          </p:cNvSpPr>
          <p:nvPr>
            <p:ph type="title"/>
          </p:nvPr>
        </p:nvSpPr>
        <p:spPr/>
        <p:txBody>
          <a:bodyPr/>
          <a:lstStyle/>
          <a:p>
            <a:r>
              <a:rPr lang="de-DE" smtClean="0"/>
              <a:t>Titelmasterformat durch Klicken bearbeiten</a:t>
            </a:r>
            <a:endParaRPr lang="de-DE"/>
          </a:p>
        </p:txBody>
      </p:sp>
      <p:sp>
        <p:nvSpPr>
          <p:cNvPr id="9" name="Datumsplatzhalter 8"/>
          <p:cNvSpPr>
            <a:spLocks noGrp="1"/>
          </p:cNvSpPr>
          <p:nvPr>
            <p:ph type="dt" sz="half" idx="10"/>
          </p:nvPr>
        </p:nvSpPr>
        <p:spPr/>
        <p:txBody>
          <a:bodyPr/>
          <a:lstStyle/>
          <a:p>
            <a:fld id="{A82F6A88-870F-42E1-80C8-044E8549C5CE}" type="datetime1">
              <a:rPr lang="de-DE" smtClean="0"/>
              <a:t>20.03.2019</a:t>
            </a:fld>
            <a:endParaRPr lang="de-DE" dirty="0"/>
          </a:p>
        </p:txBody>
      </p:sp>
      <p:sp>
        <p:nvSpPr>
          <p:cNvPr id="10" name="Fußzeilenplatzhalter 9"/>
          <p:cNvSpPr>
            <a:spLocks noGrp="1"/>
          </p:cNvSpPr>
          <p:nvPr>
            <p:ph type="ftr" sz="quarter" idx="11"/>
          </p:nvPr>
        </p:nvSpPr>
        <p:spPr/>
        <p:txBody>
          <a:bodyPr/>
          <a:lstStyle/>
          <a:p>
            <a:r>
              <a:rPr lang="de-DE" smtClean="0"/>
              <a:t>Python Einführung</a:t>
            </a:r>
            <a:endParaRPr lang="de-DE" dirty="0"/>
          </a:p>
        </p:txBody>
      </p:sp>
      <p:sp>
        <p:nvSpPr>
          <p:cNvPr id="11" name="Foliennummernplatzhalter 10"/>
          <p:cNvSpPr>
            <a:spLocks noGrp="1"/>
          </p:cNvSpPr>
          <p:nvPr>
            <p:ph type="sldNum" sz="quarter" idx="12"/>
          </p:nvPr>
        </p:nvSpPr>
        <p:spPr/>
        <p:txBody>
          <a:bodyPr/>
          <a:lstStyle/>
          <a:p>
            <a:fld id="{3A1F27E2-D58A-4028-9FF2-B12D897F257E}" type="slidenum">
              <a:rPr lang="de-DE" smtClean="0"/>
              <a:pPr/>
              <a:t>‹Nr.›</a:t>
            </a:fld>
            <a:endParaRPr lang="de-DE"/>
          </a:p>
        </p:txBody>
      </p:sp>
      <p:sp>
        <p:nvSpPr>
          <p:cNvPr id="20" name="Inhaltsplatzhalter 19"/>
          <p:cNvSpPr>
            <a:spLocks noGrp="1"/>
          </p:cNvSpPr>
          <p:nvPr>
            <p:ph sz="quarter" idx="13"/>
          </p:nvPr>
        </p:nvSpPr>
        <p:spPr>
          <a:xfrm>
            <a:off x="838200" y="2008262"/>
            <a:ext cx="9647490" cy="4136951"/>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8598844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Pause</a:t>
            </a:r>
            <a:endParaRPr lang="de-DE" dirty="0"/>
          </a:p>
        </p:txBody>
      </p:sp>
      <p:sp>
        <p:nvSpPr>
          <p:cNvPr id="3" name="Datumsplatzhalter 2"/>
          <p:cNvSpPr>
            <a:spLocks noGrp="1"/>
          </p:cNvSpPr>
          <p:nvPr>
            <p:ph type="dt" sz="half" idx="10"/>
          </p:nvPr>
        </p:nvSpPr>
        <p:spPr/>
        <p:txBody>
          <a:bodyPr/>
          <a:lstStyle/>
          <a:p>
            <a:fld id="{93E9CE4B-3359-4535-8239-A69CF3DCEA4F}" type="datetime1">
              <a:rPr lang="de-DE" smtClean="0"/>
              <a:t>20.03.2019</a:t>
            </a:fld>
            <a:endParaRPr lang="de-DE"/>
          </a:p>
        </p:txBody>
      </p:sp>
      <p:sp>
        <p:nvSpPr>
          <p:cNvPr id="4" name="Fußzeilenplatzhalter 3"/>
          <p:cNvSpPr>
            <a:spLocks noGrp="1"/>
          </p:cNvSpPr>
          <p:nvPr>
            <p:ph type="ftr" sz="quarter" idx="11"/>
          </p:nvPr>
        </p:nvSpPr>
        <p:spPr/>
        <p:txBody>
          <a:bodyPr/>
          <a:lstStyle/>
          <a:p>
            <a:r>
              <a:rPr lang="de-DE" smtClean="0"/>
              <a:t>Python Einführung</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5134806" y="2914650"/>
            <a:ext cx="1922388" cy="2210213"/>
          </a:xfrm>
          <a:prstGeom prst="rect">
            <a:avLst/>
          </a:prstGeom>
        </p:spPr>
      </p:pic>
    </p:spTree>
    <p:extLst>
      <p:ext uri="{BB962C8B-B14F-4D97-AF65-F5344CB8AC3E}">
        <p14:creationId xmlns:p14="http://schemas.microsoft.com/office/powerpoint/2010/main" val="29600249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Agenda</a:t>
            </a:r>
            <a:endParaRPr lang="de-DE" dirty="0"/>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5926458-0D16-4690-8BEF-D69D90335FEC}"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0835931" y="524389"/>
            <a:ext cx="1035738" cy="1007034"/>
          </a:xfrm>
          <a:prstGeom prst="rect">
            <a:avLst/>
          </a:prstGeom>
        </p:spPr>
      </p:pic>
    </p:spTree>
    <p:extLst>
      <p:ext uri="{BB962C8B-B14F-4D97-AF65-F5344CB8AC3E}">
        <p14:creationId xmlns:p14="http://schemas.microsoft.com/office/powerpoint/2010/main" val="16329936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Grafik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524" y="5098244"/>
            <a:ext cx="2175971" cy="652219"/>
          </a:xfrm>
          <a:prstGeom prst="rect">
            <a:avLst/>
          </a:prstGeom>
        </p:spPr>
      </p:pic>
      <p:sp>
        <p:nvSpPr>
          <p:cNvPr id="10" name="Rectangle 16"/>
          <p:cNvSpPr/>
          <p:nvPr/>
        </p:nvSpPr>
        <p:spPr>
          <a:xfrm>
            <a:off x="0" y="0"/>
            <a:ext cx="12192000" cy="3167743"/>
          </a:xfrm>
          <a:prstGeom prst="rect">
            <a:avLst/>
          </a:prstGeom>
          <a:gradFill>
            <a:gsLst>
              <a:gs pos="22000">
                <a:srgbClr val="93B5D3"/>
              </a:gs>
              <a:gs pos="6000">
                <a:srgbClr val="B2CAE0"/>
              </a:gs>
              <a:gs pos="96000">
                <a:srgbClr val="055397">
                  <a:lumMod val="100000"/>
                </a:srgbClr>
              </a:gs>
              <a:gs pos="97000">
                <a:srgbClr val="055397">
                  <a:lumMod val="10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p:nvSpPr>
        <p:spPr>
          <a:xfrm>
            <a:off x="0" y="3167743"/>
            <a:ext cx="12192000" cy="1094015"/>
          </a:xfrm>
          <a:prstGeom prst="rect">
            <a:avLst/>
          </a:prstGeom>
          <a:solidFill>
            <a:srgbClr val="055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2436133"/>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ED031EB9-BFFC-4756-816A-B229AB007552}" type="datetime1">
              <a:rPr lang="de-DE" smtClean="0"/>
              <a:t>20.03.2019</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smtClean="0"/>
              <a:t>Python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9" name="Straight Connector 6"/>
          <p:cNvCxnSpPr/>
          <p:nvPr/>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6"/>
            <a:ext cx="10515600" cy="1240116"/>
          </a:xfrm>
          <a:prstGeom prst="rect">
            <a:avLst/>
          </a:prstGeom>
        </p:spPr>
        <p:txBody>
          <a:bodyPr vert="horz" lIns="91440" tIns="45720" rIns="91440" bIns="45720" rtlCol="0" anchor="ctr">
            <a:norm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838200" y="1931349"/>
            <a:ext cx="10515600" cy="4245613"/>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A82F6A88-870F-42E1-80C8-044E8549C5CE}" type="datetime1">
              <a:rPr lang="de-DE" smtClean="0"/>
              <a:t>20.03.2019</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smtClean="0"/>
              <a:t>Python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7" name="Straight Connector 6"/>
          <p:cNvCxnSpPr/>
          <p:nvPr/>
        </p:nvCxnSpPr>
        <p:spPr>
          <a:xfrm>
            <a:off x="0" y="1756949"/>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11460199" y="6030240"/>
            <a:ext cx="731801" cy="652219"/>
            <a:chOff x="11460199" y="6030240"/>
            <a:chExt cx="731801" cy="652219"/>
          </a:xfrm>
        </p:grpSpPr>
        <p:pic>
          <p:nvPicPr>
            <p:cNvPr id="10" name="Grafik 9"/>
            <p:cNvPicPr>
              <a:picLocks noChangeAspect="1"/>
            </p:cNvPicPr>
            <p:nvPr userDrawn="1"/>
          </p:nvPicPr>
          <p:blipFill rotWithShape="1">
            <a:blip r:embed="rId1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8" name="Rechteck 7"/>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0" r:id="rId3"/>
    <p:sldLayoutId id="2147483661" r:id="rId4"/>
    <p:sldLayoutId id="2147483665" r:id="rId5"/>
    <p:sldLayoutId id="2147483667" r:id="rId6"/>
    <p:sldLayoutId id="2147483666" r:id="rId7"/>
    <p:sldLayoutId id="2147483662" r:id="rId8"/>
    <p:sldLayoutId id="2147483663" r:id="rId9"/>
    <p:sldLayoutId id="2147483664" r:id="rId10"/>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2.jpe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Python Einführung</a:t>
            </a:r>
            <a:endParaRPr lang="de-DE" dirty="0"/>
          </a:p>
        </p:txBody>
      </p:sp>
      <p:sp>
        <p:nvSpPr>
          <p:cNvPr id="3" name="Untertitel 2"/>
          <p:cNvSpPr>
            <a:spLocks noGrp="1"/>
          </p:cNvSpPr>
          <p:nvPr>
            <p:ph type="subTitle" idx="1"/>
          </p:nvPr>
        </p:nvSpPr>
        <p:spPr/>
        <p:txBody>
          <a:bodyPr/>
          <a:lstStyle/>
          <a:p>
            <a:endParaRPr lang="de-DE"/>
          </a:p>
        </p:txBody>
      </p:sp>
      <p:sp>
        <p:nvSpPr>
          <p:cNvPr id="4" name="Datumsplatzhalter 3"/>
          <p:cNvSpPr>
            <a:spLocks noGrp="1"/>
          </p:cNvSpPr>
          <p:nvPr>
            <p:ph type="dt" sz="half" idx="10"/>
          </p:nvPr>
        </p:nvSpPr>
        <p:spPr/>
        <p:txBody>
          <a:bodyPr/>
          <a:lstStyle/>
          <a:p>
            <a:fld id="{CE0EB4A9-3129-4D94-9276-6EFCF725FEB5}"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Installation</a:t>
            </a:r>
            <a:r>
              <a:rPr lang="de-DE" dirty="0"/>
              <a:t/>
            </a:r>
            <a:br>
              <a:rPr lang="de-DE" dirty="0"/>
            </a:br>
            <a:r>
              <a:rPr lang="de-DE" dirty="0" smtClean="0"/>
              <a:t>Windows</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smtClean="0"/>
              <a:t>Offizieller Download</a:t>
            </a:r>
          </a:p>
          <a:p>
            <a:pPr lvl="1"/>
            <a:r>
              <a:rPr lang="de-DE" dirty="0"/>
              <a:t>https://www.python.org/downloads</a:t>
            </a:r>
            <a:r>
              <a:rPr lang="de-DE" dirty="0" smtClean="0"/>
              <a:t>/</a:t>
            </a:r>
            <a:endParaRPr lang="de-DE" dirty="0"/>
          </a:p>
        </p:txBody>
      </p:sp>
      <p:sp>
        <p:nvSpPr>
          <p:cNvPr id="4" name="Datumsplatzhalter 3"/>
          <p:cNvSpPr>
            <a:spLocks noGrp="1"/>
          </p:cNvSpPr>
          <p:nvPr>
            <p:ph type="dt" sz="half" idx="10"/>
          </p:nvPr>
        </p:nvSpPr>
        <p:spPr/>
        <p:txBody>
          <a:bodyPr/>
          <a:lstStyle/>
          <a:p>
            <a:fld id="{92A8BBDF-07DD-4D85-AA35-D770B117BEF8}"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10</a:t>
            </a:fld>
            <a:endParaRPr lang="de-DE"/>
          </a:p>
        </p:txBody>
      </p:sp>
      <p:pic>
        <p:nvPicPr>
          <p:cNvPr id="4098" name="Picture 2" descr="D:\94-Documents\Bilder\Screenpresso\2018-02-09_15h47_2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36959"/>
            <a:ext cx="5983288" cy="3168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869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Installation</a:t>
            </a:r>
            <a:r>
              <a:rPr lang="de-DE" dirty="0"/>
              <a:t/>
            </a:r>
            <a:br>
              <a:rPr lang="de-DE" dirty="0"/>
            </a:br>
            <a:r>
              <a:rPr lang="de-DE" dirty="0" smtClean="0"/>
              <a:t>Windows</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smtClean="0"/>
              <a:t>Download mit großer Anzahl an Bibliotheken</a:t>
            </a:r>
          </a:p>
          <a:p>
            <a:pPr lvl="1"/>
            <a:r>
              <a:rPr lang="de-DE" dirty="0"/>
              <a:t>https://www.continuum.io/downloads#windows</a:t>
            </a:r>
          </a:p>
        </p:txBody>
      </p:sp>
      <p:sp>
        <p:nvSpPr>
          <p:cNvPr id="4" name="Datumsplatzhalter 3"/>
          <p:cNvSpPr>
            <a:spLocks noGrp="1"/>
          </p:cNvSpPr>
          <p:nvPr>
            <p:ph type="dt" sz="half" idx="10"/>
          </p:nvPr>
        </p:nvSpPr>
        <p:spPr/>
        <p:txBody>
          <a:bodyPr/>
          <a:lstStyle/>
          <a:p>
            <a:fld id="{32A94186-FFAA-4919-B83F-24FAACFCEBBE}"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11</a:t>
            </a:fld>
            <a:endParaRPr lang="de-DE"/>
          </a:p>
        </p:txBody>
      </p:sp>
      <p:pic>
        <p:nvPicPr>
          <p:cNvPr id="5122" name="Picture 2" descr="D:\94-Documents\Bilder\Screenpresso\2018-02-09_15h48_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03711"/>
            <a:ext cx="8339138" cy="2910373"/>
          </a:xfrm>
          <a:prstGeom prst="rect">
            <a:avLst/>
          </a:prstGeom>
          <a:ln w="88900" cap="sq" cmpd="thickThin">
            <a:noFill/>
            <a:prstDash val="solid"/>
            <a:miter lim="800000"/>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670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Entwicklungsumgebung</a:t>
            </a:r>
            <a:br>
              <a:rPr lang="de-DE" dirty="0" smtClean="0"/>
            </a:br>
            <a:r>
              <a:rPr lang="de-DE" dirty="0" smtClean="0"/>
              <a:t>allgemein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p:txBody>
          <a:bodyPr>
            <a:normAutofit/>
          </a:bodyPr>
          <a:lstStyle/>
          <a:p>
            <a:r>
              <a:rPr lang="de-DE" dirty="0" smtClean="0"/>
              <a:t>Programmieren - aber wie?</a:t>
            </a:r>
          </a:p>
          <a:p>
            <a:r>
              <a:rPr lang="de-DE" sz="2400" dirty="0" smtClean="0"/>
              <a:t>Benötigte Programme</a:t>
            </a:r>
          </a:p>
          <a:p>
            <a:pPr lvl="1"/>
            <a:r>
              <a:rPr lang="de-DE" sz="2000" dirty="0" smtClean="0"/>
              <a:t>Schreiben: Editor („Notepad“)</a:t>
            </a:r>
          </a:p>
          <a:p>
            <a:pPr lvl="2"/>
            <a:r>
              <a:rPr lang="de-DE" sz="1800" dirty="0" smtClean="0"/>
              <a:t>Farbliche Hervorhebung?</a:t>
            </a:r>
          </a:p>
          <a:p>
            <a:pPr lvl="2"/>
            <a:r>
              <a:rPr lang="de-DE" sz="1800" dirty="0" smtClean="0"/>
              <a:t>Liste von möglichen Befehlen?</a:t>
            </a:r>
          </a:p>
          <a:p>
            <a:pPr lvl="1"/>
            <a:r>
              <a:rPr lang="de-DE" sz="2000" dirty="0" smtClean="0"/>
              <a:t>Übersetzen: Compiler / Interpreter</a:t>
            </a:r>
          </a:p>
          <a:p>
            <a:pPr lvl="2"/>
            <a:r>
              <a:rPr lang="de-DE" sz="1800" dirty="0" smtClean="0"/>
              <a:t>Fehler finden?</a:t>
            </a:r>
          </a:p>
          <a:p>
            <a:pPr lvl="1"/>
            <a:r>
              <a:rPr lang="de-DE" sz="2200" dirty="0" smtClean="0"/>
              <a:t>Ausführen</a:t>
            </a:r>
          </a:p>
          <a:p>
            <a:pPr lvl="2"/>
            <a:r>
              <a:rPr lang="de-DE" sz="1800" dirty="0" smtClean="0"/>
              <a:t>Schrittweise Ausführung?</a:t>
            </a:r>
          </a:p>
          <a:p>
            <a:pPr lvl="2"/>
            <a:r>
              <a:rPr lang="de-DE" sz="1800" dirty="0" smtClean="0"/>
              <a:t>Variablen ansehen?</a:t>
            </a:r>
          </a:p>
          <a:p>
            <a:r>
              <a:rPr lang="de-DE" sz="2600" dirty="0" smtClean="0"/>
              <a:t>Lösung: IDE = Integrated Development Environment</a:t>
            </a:r>
          </a:p>
          <a:p>
            <a:pPr lvl="2"/>
            <a:endParaRPr lang="de-DE" dirty="0" smtClean="0"/>
          </a:p>
        </p:txBody>
      </p:sp>
      <p:sp>
        <p:nvSpPr>
          <p:cNvPr id="4" name="Datumsplatzhalter 3"/>
          <p:cNvSpPr>
            <a:spLocks noGrp="1"/>
          </p:cNvSpPr>
          <p:nvPr>
            <p:ph type="dt" sz="half" idx="10"/>
          </p:nvPr>
        </p:nvSpPr>
        <p:spPr/>
        <p:txBody>
          <a:bodyPr/>
          <a:lstStyle/>
          <a:p>
            <a:fld id="{83468713-7584-40CF-B812-011DDBE4027E}"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12</a:t>
            </a:fld>
            <a:endParaRPr lang="de-DE"/>
          </a:p>
        </p:txBody>
      </p:sp>
    </p:spTree>
    <p:extLst>
      <p:ext uri="{BB962C8B-B14F-4D97-AF65-F5344CB8AC3E}">
        <p14:creationId xmlns:p14="http://schemas.microsoft.com/office/powerpoint/2010/main" val="3308512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Entwicklungsumgebung</a:t>
            </a:r>
            <a:br>
              <a:rPr lang="de-DE" dirty="0" smtClean="0"/>
            </a:br>
            <a:r>
              <a:rPr lang="de-DE" dirty="0" err="1" smtClean="0"/>
              <a:t>Raspberry</a:t>
            </a:r>
            <a:r>
              <a:rPr lang="de-DE" dirty="0" smtClean="0"/>
              <a:t> Pi</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p:txBody>
          <a:bodyPr>
            <a:normAutofit/>
          </a:bodyPr>
          <a:lstStyle/>
          <a:p>
            <a:r>
              <a:rPr lang="de-DE" dirty="0" smtClean="0"/>
              <a:t>Bereits installiert: IDLE</a:t>
            </a:r>
          </a:p>
          <a:p>
            <a:pPr lvl="1"/>
            <a:r>
              <a:rPr lang="de-DE" dirty="0" smtClean="0"/>
              <a:t>wenig zusätzliche Funktionalität</a:t>
            </a:r>
          </a:p>
          <a:p>
            <a:pPr lvl="1"/>
            <a:r>
              <a:rPr lang="de-DE" dirty="0" smtClean="0"/>
              <a:t>viele Fenster</a:t>
            </a:r>
          </a:p>
          <a:p>
            <a:r>
              <a:rPr lang="de-DE" dirty="0" smtClean="0"/>
              <a:t>Besser: </a:t>
            </a:r>
            <a:r>
              <a:rPr lang="de-DE" dirty="0" err="1" smtClean="0"/>
              <a:t>PyCharm</a:t>
            </a:r>
            <a:endParaRPr lang="de-DE" dirty="0" smtClean="0"/>
          </a:p>
          <a:p>
            <a:pPr lvl="1"/>
            <a:r>
              <a:rPr lang="de-DE" dirty="0" smtClean="0"/>
              <a:t>Kostenlos verfügbar</a:t>
            </a:r>
          </a:p>
        </p:txBody>
      </p:sp>
      <p:sp>
        <p:nvSpPr>
          <p:cNvPr id="4" name="Datumsplatzhalter 3"/>
          <p:cNvSpPr>
            <a:spLocks noGrp="1"/>
          </p:cNvSpPr>
          <p:nvPr>
            <p:ph type="dt" sz="half" idx="10"/>
          </p:nvPr>
        </p:nvSpPr>
        <p:spPr/>
        <p:txBody>
          <a:bodyPr/>
          <a:lstStyle/>
          <a:p>
            <a:fld id="{A593EC17-1A47-412F-8CE6-B549CABBD4A8}"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13</a:t>
            </a:fld>
            <a:endParaRPr lang="de-DE"/>
          </a:p>
        </p:txBody>
      </p:sp>
    </p:spTree>
    <p:extLst>
      <p:ext uri="{BB962C8B-B14F-4D97-AF65-F5344CB8AC3E}">
        <p14:creationId xmlns:p14="http://schemas.microsoft.com/office/powerpoint/2010/main" val="1118583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Entwicklungsumgebung</a:t>
            </a:r>
            <a:r>
              <a:rPr lang="de-DE" dirty="0"/>
              <a:t/>
            </a:r>
            <a:br>
              <a:rPr lang="de-DE" dirty="0"/>
            </a:br>
            <a:r>
              <a:rPr lang="de-DE" dirty="0" smtClean="0"/>
              <a:t>Windows</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7607300" cy="4267200"/>
          </a:xfrm>
        </p:spPr>
        <p:txBody>
          <a:bodyPr>
            <a:normAutofit/>
          </a:bodyPr>
          <a:lstStyle/>
          <a:p>
            <a:r>
              <a:rPr lang="de-DE" dirty="0" err="1" smtClean="0"/>
              <a:t>PyCharm</a:t>
            </a:r>
            <a:endParaRPr lang="de-DE" dirty="0" smtClean="0"/>
          </a:p>
          <a:p>
            <a:r>
              <a:rPr lang="de-DE" dirty="0"/>
              <a:t>https://www.jetbrains.com/pycharm/</a:t>
            </a:r>
            <a:endParaRPr lang="de-DE" dirty="0" smtClean="0"/>
          </a:p>
        </p:txBody>
      </p:sp>
      <p:sp>
        <p:nvSpPr>
          <p:cNvPr id="4" name="Datumsplatzhalter 3"/>
          <p:cNvSpPr>
            <a:spLocks noGrp="1"/>
          </p:cNvSpPr>
          <p:nvPr>
            <p:ph type="dt" sz="half" idx="10"/>
          </p:nvPr>
        </p:nvSpPr>
        <p:spPr/>
        <p:txBody>
          <a:bodyPr/>
          <a:lstStyle/>
          <a:p>
            <a:fld id="{3EFE85D8-2AAB-493B-BF38-280230E506B2}"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14</a:t>
            </a:fld>
            <a:endParaRPr lang="de-DE"/>
          </a:p>
        </p:txBody>
      </p:sp>
      <p:pic>
        <p:nvPicPr>
          <p:cNvPr id="7" name="Picture 3" descr="D:\94-Documents\Bilder\Screenpresso\2018-02-09_16h12_45.png"/>
          <p:cNvPicPr>
            <a:picLocks noChangeAspect="1" noChangeArrowheads="1"/>
          </p:cNvPicPr>
          <p:nvPr/>
        </p:nvPicPr>
        <p:blipFill rotWithShape="1">
          <a:blip r:embed="rId3">
            <a:extLst>
              <a:ext uri="{28A0092B-C50C-407E-A947-70E740481C1C}">
                <a14:useLocalDpi xmlns:a14="http://schemas.microsoft.com/office/drawing/2010/main" val="0"/>
              </a:ext>
            </a:extLst>
          </a:blip>
          <a:srcRect l="-1" t="2340" r="46453" b="65541"/>
          <a:stretch/>
        </p:blipFill>
        <p:spPr bwMode="auto">
          <a:xfrm>
            <a:off x="838200" y="3276600"/>
            <a:ext cx="7369208" cy="2657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886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Entwicklungsumgebung</a:t>
            </a:r>
            <a:r>
              <a:rPr lang="de-DE" dirty="0"/>
              <a:t/>
            </a:r>
            <a:br>
              <a:rPr lang="de-DE" dirty="0"/>
            </a:br>
            <a:r>
              <a:rPr lang="de-DE" dirty="0" smtClean="0"/>
              <a:t>Online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7607300" cy="4267200"/>
          </a:xfrm>
        </p:spPr>
        <p:txBody>
          <a:bodyPr>
            <a:normAutofit/>
          </a:bodyPr>
          <a:lstStyle/>
          <a:p>
            <a:r>
              <a:rPr lang="de-DE" dirty="0" err="1" smtClean="0"/>
              <a:t>IDEone</a:t>
            </a:r>
            <a:endParaRPr lang="de-DE" dirty="0" smtClean="0"/>
          </a:p>
          <a:p>
            <a:r>
              <a:rPr lang="de-DE" dirty="0"/>
              <a:t>https://ideone.com</a:t>
            </a:r>
            <a:r>
              <a:rPr lang="de-DE" dirty="0" smtClean="0"/>
              <a:t>/</a:t>
            </a:r>
          </a:p>
          <a:p>
            <a:r>
              <a:rPr lang="de-DE" dirty="0" smtClean="0"/>
              <a:t>Sprache auf Python</a:t>
            </a:r>
            <a:br>
              <a:rPr lang="de-DE" dirty="0" smtClean="0"/>
            </a:br>
            <a:r>
              <a:rPr lang="de-DE" dirty="0" smtClean="0"/>
              <a:t>umstellen</a:t>
            </a:r>
          </a:p>
          <a:p>
            <a:r>
              <a:rPr lang="de-DE" dirty="0" smtClean="0"/>
              <a:t>ohne Debugger</a:t>
            </a:r>
          </a:p>
        </p:txBody>
      </p:sp>
      <p:sp>
        <p:nvSpPr>
          <p:cNvPr id="4" name="Datumsplatzhalter 3"/>
          <p:cNvSpPr>
            <a:spLocks noGrp="1"/>
          </p:cNvSpPr>
          <p:nvPr>
            <p:ph type="dt" sz="half" idx="10"/>
          </p:nvPr>
        </p:nvSpPr>
        <p:spPr/>
        <p:txBody>
          <a:bodyPr/>
          <a:lstStyle/>
          <a:p>
            <a:fld id="{1F15A383-2A7D-442F-A80A-F698B5F779ED}"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15</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2132" y="1897006"/>
            <a:ext cx="5991668" cy="4243780"/>
          </a:xfrm>
          <a:prstGeom prst="rect">
            <a:avLst/>
          </a:prstGeom>
          <a:ln w="88900" cap="sq" cmpd="thickThin">
            <a:noFill/>
            <a:prstDash val="solid"/>
            <a:miter lim="800000"/>
          </a:ln>
          <a:effectLst/>
        </p:spPr>
      </p:pic>
    </p:spTree>
    <p:extLst>
      <p:ext uri="{BB962C8B-B14F-4D97-AF65-F5344CB8AC3E}">
        <p14:creationId xmlns:p14="http://schemas.microsoft.com/office/powerpoint/2010/main" val="1152926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Entwicklungsumgebung</a:t>
            </a:r>
            <a:r>
              <a:rPr lang="de-DE" dirty="0"/>
              <a:t/>
            </a:r>
            <a:br>
              <a:rPr lang="de-DE" dirty="0"/>
            </a:br>
            <a:r>
              <a:rPr lang="de-DE" dirty="0" smtClean="0"/>
              <a:t>Online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02900" cy="4267200"/>
          </a:xfrm>
        </p:spPr>
        <p:txBody>
          <a:bodyPr>
            <a:normAutofit/>
          </a:bodyPr>
          <a:lstStyle/>
          <a:p>
            <a:r>
              <a:rPr lang="de-DE" dirty="0" smtClean="0"/>
              <a:t>Python Tutor</a:t>
            </a:r>
          </a:p>
          <a:p>
            <a:r>
              <a:rPr lang="de-DE" dirty="0"/>
              <a:t>http://</a:t>
            </a:r>
            <a:r>
              <a:rPr lang="de-DE" dirty="0" smtClean="0"/>
              <a:t>www.pythontutor.com/visualize.html#mode=edit</a:t>
            </a:r>
          </a:p>
          <a:p>
            <a:r>
              <a:rPr lang="de-DE" dirty="0" smtClean="0"/>
              <a:t>Mit Debugger</a:t>
            </a:r>
            <a:endParaRPr lang="de-DE" dirty="0"/>
          </a:p>
          <a:p>
            <a:pPr lvl="1"/>
            <a:endParaRPr lang="de-DE" dirty="0" smtClean="0"/>
          </a:p>
          <a:p>
            <a:pPr lvl="1"/>
            <a:endParaRPr lang="de-DE" dirty="0"/>
          </a:p>
          <a:p>
            <a:pPr lvl="1"/>
            <a:endParaRPr lang="de-DE" b="1" dirty="0" smtClean="0"/>
          </a:p>
        </p:txBody>
      </p:sp>
      <p:sp>
        <p:nvSpPr>
          <p:cNvPr id="4" name="Datumsplatzhalter 3"/>
          <p:cNvSpPr>
            <a:spLocks noGrp="1"/>
          </p:cNvSpPr>
          <p:nvPr>
            <p:ph type="dt" sz="half" idx="10"/>
          </p:nvPr>
        </p:nvSpPr>
        <p:spPr/>
        <p:txBody>
          <a:bodyPr/>
          <a:lstStyle/>
          <a:p>
            <a:fld id="{17A47A22-FB29-4A9E-B830-EB8CE7EF8B44}"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16</a:t>
            </a:fld>
            <a:endParaRPr lang="de-DE"/>
          </a:p>
        </p:txBody>
      </p:sp>
      <p:pic>
        <p:nvPicPr>
          <p:cNvPr id="8" name="Grafik 7"/>
          <p:cNvPicPr>
            <a:picLocks noChangeAspect="1"/>
          </p:cNvPicPr>
          <p:nvPr/>
        </p:nvPicPr>
        <p:blipFill>
          <a:blip r:embed="rId3"/>
          <a:stretch>
            <a:fillRect/>
          </a:stretch>
        </p:blipFill>
        <p:spPr>
          <a:xfrm>
            <a:off x="838200" y="3699376"/>
            <a:ext cx="6887536" cy="2353003"/>
          </a:xfrm>
          <a:prstGeom prst="rect">
            <a:avLst/>
          </a:prstGeom>
          <a:ln w="88900" cap="sq" cmpd="thickThin">
            <a:noFill/>
            <a:prstDash val="solid"/>
            <a:miter lim="800000"/>
          </a:ln>
          <a:effectLst/>
        </p:spPr>
      </p:pic>
    </p:spTree>
    <p:extLst>
      <p:ext uri="{BB962C8B-B14F-4D97-AF65-F5344CB8AC3E}">
        <p14:creationId xmlns:p14="http://schemas.microsoft.com/office/powerpoint/2010/main" val="900253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Entwicklungsumgebung</a:t>
            </a:r>
            <a:r>
              <a:rPr lang="de-DE" dirty="0"/>
              <a:t/>
            </a:r>
            <a:br>
              <a:rPr lang="de-DE" dirty="0"/>
            </a:br>
            <a:r>
              <a:rPr lang="de-DE" dirty="0" smtClean="0"/>
              <a:t>Online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7607300" cy="4267200"/>
          </a:xfrm>
        </p:spPr>
        <p:txBody>
          <a:bodyPr>
            <a:normAutofit/>
          </a:bodyPr>
          <a:lstStyle/>
          <a:p>
            <a:r>
              <a:rPr lang="de-DE" dirty="0" err="1" smtClean="0"/>
              <a:t>Blockly</a:t>
            </a:r>
            <a:endParaRPr lang="de-DE" dirty="0" smtClean="0"/>
          </a:p>
          <a:p>
            <a:r>
              <a:rPr lang="de-DE" dirty="0"/>
              <a:t>https://developers.google.com/blockly</a:t>
            </a:r>
            <a:r>
              <a:rPr lang="de-DE" dirty="0" smtClean="0"/>
              <a:t>/</a:t>
            </a:r>
          </a:p>
          <a:p>
            <a:r>
              <a:rPr lang="de-DE" dirty="0" smtClean="0"/>
              <a:t>Baustein-Prinzip, kann Python anzeigen</a:t>
            </a:r>
          </a:p>
          <a:p>
            <a:pPr lvl="1"/>
            <a:endParaRPr lang="de-DE" dirty="0"/>
          </a:p>
          <a:p>
            <a:pPr lvl="1"/>
            <a:endParaRPr lang="de-DE" b="1" dirty="0" smtClean="0"/>
          </a:p>
        </p:txBody>
      </p:sp>
      <p:sp>
        <p:nvSpPr>
          <p:cNvPr id="4" name="Datumsplatzhalter 3"/>
          <p:cNvSpPr>
            <a:spLocks noGrp="1"/>
          </p:cNvSpPr>
          <p:nvPr>
            <p:ph type="dt" sz="half" idx="10"/>
          </p:nvPr>
        </p:nvSpPr>
        <p:spPr/>
        <p:txBody>
          <a:bodyPr/>
          <a:lstStyle/>
          <a:p>
            <a:fld id="{249F8F50-D413-4C42-B728-AB71DB385A94}"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17</a:t>
            </a:fld>
            <a:endParaRPr lang="de-DE"/>
          </a:p>
        </p:txBody>
      </p:sp>
      <p:pic>
        <p:nvPicPr>
          <p:cNvPr id="8" name="Grafik 7"/>
          <p:cNvPicPr>
            <a:picLocks noChangeAspect="1"/>
          </p:cNvPicPr>
          <p:nvPr/>
        </p:nvPicPr>
        <p:blipFill>
          <a:blip r:embed="rId3"/>
          <a:stretch>
            <a:fillRect/>
          </a:stretch>
        </p:blipFill>
        <p:spPr>
          <a:xfrm>
            <a:off x="838200" y="3671513"/>
            <a:ext cx="6336704" cy="2405416"/>
          </a:xfrm>
          <a:prstGeom prst="rect">
            <a:avLst/>
          </a:prstGeom>
          <a:ln w="88900" cap="sq" cmpd="thickThin">
            <a:noFill/>
            <a:prstDash val="solid"/>
            <a:miter lim="800000"/>
          </a:ln>
          <a:effectLst/>
        </p:spPr>
      </p:pic>
    </p:spTree>
    <p:extLst>
      <p:ext uri="{BB962C8B-B14F-4D97-AF65-F5344CB8AC3E}">
        <p14:creationId xmlns:p14="http://schemas.microsoft.com/office/powerpoint/2010/main" val="900253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Python Grundlagen</a:t>
            </a:r>
            <a:br>
              <a:rPr lang="de-DE" dirty="0" smtClean="0"/>
            </a:br>
            <a:r>
              <a:rPr lang="de-DE" sz="2800" b="1" dirty="0" smtClean="0">
                <a:solidFill>
                  <a:schemeClr val="accent1">
                    <a:lumMod val="75000"/>
                  </a:schemeClr>
                </a:solidFill>
                <a:effectLst>
                  <a:outerShdw blurRad="60007" dir="2000400" sy="-30000" kx="-800400" algn="bl" rotWithShape="0">
                    <a:prstClr val="black">
                      <a:alpha val="20000"/>
                    </a:prstClr>
                  </a:outerShdw>
                </a:effectLst>
              </a:rPr>
              <a:t>	</a:t>
            </a:r>
            <a:r>
              <a:rPr lang="de-DE" sz="2800" dirty="0" smtClean="0">
                <a:solidFill>
                  <a:schemeClr val="tx1"/>
                </a:solidFill>
              </a:rPr>
              <a:t>			</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fontScale="92500" lnSpcReduction="20000"/>
          </a:bodyPr>
          <a:lstStyle/>
          <a:p>
            <a:r>
              <a:rPr lang="de-DE" dirty="0" smtClean="0"/>
              <a:t>Kommentare</a:t>
            </a:r>
          </a:p>
          <a:p>
            <a:r>
              <a:rPr lang="de-DE" dirty="0" smtClean="0"/>
              <a:t>Rechnen</a:t>
            </a:r>
          </a:p>
          <a:p>
            <a:r>
              <a:rPr lang="de-DE" dirty="0" smtClean="0"/>
              <a:t>Text</a:t>
            </a:r>
          </a:p>
          <a:p>
            <a:r>
              <a:rPr lang="de-DE" dirty="0" smtClean="0"/>
              <a:t>Listen</a:t>
            </a:r>
          </a:p>
          <a:p>
            <a:r>
              <a:rPr lang="de-DE" dirty="0" smtClean="0"/>
              <a:t>Wahrheitswerte</a:t>
            </a:r>
          </a:p>
          <a:p>
            <a:r>
              <a:rPr lang="de-DE" dirty="0" smtClean="0"/>
              <a:t>Wiederholungen</a:t>
            </a:r>
          </a:p>
          <a:p>
            <a:r>
              <a:rPr lang="de-DE" dirty="0" smtClean="0"/>
              <a:t>Verzweigungen</a:t>
            </a:r>
          </a:p>
          <a:p>
            <a:r>
              <a:rPr lang="de-DE" dirty="0" smtClean="0"/>
              <a:t>Methoden</a:t>
            </a:r>
          </a:p>
          <a:p>
            <a:r>
              <a:rPr lang="de-DE" dirty="0" smtClean="0"/>
              <a:t>Funktionen</a:t>
            </a:r>
          </a:p>
          <a:p>
            <a:r>
              <a:rPr lang="de-DE" dirty="0" smtClean="0"/>
              <a:t>Ein/Ausgabe</a:t>
            </a:r>
          </a:p>
          <a:p>
            <a:pPr marL="0" indent="0">
              <a:buNone/>
            </a:pPr>
            <a:endParaRPr lang="de-DE" dirty="0" smtClean="0"/>
          </a:p>
          <a:p>
            <a:endParaRPr lang="de-DE" dirty="0"/>
          </a:p>
        </p:txBody>
      </p:sp>
      <p:sp>
        <p:nvSpPr>
          <p:cNvPr id="4" name="Datumsplatzhalter 3"/>
          <p:cNvSpPr>
            <a:spLocks noGrp="1"/>
          </p:cNvSpPr>
          <p:nvPr>
            <p:ph type="dt" sz="half" idx="10"/>
          </p:nvPr>
        </p:nvSpPr>
        <p:spPr/>
        <p:txBody>
          <a:bodyPr/>
          <a:lstStyle/>
          <a:p>
            <a:fld id="{7F662C5E-2FD1-46D7-BED1-038091AD8DAE}"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18</a:t>
            </a:fld>
            <a:endParaRPr lang="de-DE"/>
          </a:p>
        </p:txBody>
      </p:sp>
    </p:spTree>
    <p:extLst>
      <p:ext uri="{BB962C8B-B14F-4D97-AF65-F5344CB8AC3E}">
        <p14:creationId xmlns:p14="http://schemas.microsoft.com/office/powerpoint/2010/main" val="121712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Python Grundlagen</a:t>
            </a:r>
            <a:r>
              <a:rPr lang="de-DE" dirty="0"/>
              <a:t/>
            </a:r>
            <a:br>
              <a:rPr lang="de-DE" dirty="0"/>
            </a:br>
            <a:r>
              <a:rPr lang="de-DE" sz="2800" dirty="0" smtClean="0">
                <a:solidFill>
                  <a:schemeClr val="tx1"/>
                </a:solidFill>
              </a:rPr>
              <a:t>		</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PY Datei</a:t>
            </a:r>
          </a:p>
          <a:p>
            <a:pPr lvl="1"/>
            <a:r>
              <a:rPr lang="de-DE" dirty="0" smtClean="0"/>
              <a:t>Textdatei mit UTF-8 Encoding</a:t>
            </a:r>
          </a:p>
          <a:p>
            <a:r>
              <a:rPr lang="de-DE" dirty="0" smtClean="0"/>
              <a:t>Eine Anweisung pro Zeile</a:t>
            </a:r>
          </a:p>
          <a:p>
            <a:pPr lvl="1"/>
            <a:r>
              <a:rPr lang="de-DE" dirty="0" smtClean="0"/>
              <a:t>andere Sprachen trennen Anweisungen mit </a:t>
            </a:r>
            <a:r>
              <a:rPr lang="de-DE" sz="2800" b="1" dirty="0" smtClean="0">
                <a:solidFill>
                  <a:schemeClr val="accent1">
                    <a:lumMod val="75000"/>
                  </a:schemeClr>
                </a:solidFill>
              </a:rPr>
              <a:t>; </a:t>
            </a:r>
            <a:endParaRPr lang="de-DE" dirty="0" smtClean="0"/>
          </a:p>
          <a:p>
            <a:r>
              <a:rPr lang="de-DE" dirty="0" smtClean="0"/>
              <a:t>Einrückung ist wichtig</a:t>
            </a:r>
          </a:p>
          <a:p>
            <a:pPr lvl="1"/>
            <a:r>
              <a:rPr lang="de-DE" dirty="0" smtClean="0"/>
              <a:t>bei anderen Sprachen oft egal</a:t>
            </a:r>
          </a:p>
          <a:p>
            <a:r>
              <a:rPr lang="de-DE" dirty="0" smtClean="0"/>
              <a:t>Variablen existieren ab der ersten Verwendung</a:t>
            </a:r>
          </a:p>
          <a:p>
            <a:pPr lvl="1"/>
            <a:r>
              <a:rPr lang="de-DE" dirty="0" smtClean="0"/>
              <a:t>meist Deklaration erforderlich</a:t>
            </a:r>
            <a:endParaRPr lang="de-DE" dirty="0"/>
          </a:p>
        </p:txBody>
      </p:sp>
      <p:sp>
        <p:nvSpPr>
          <p:cNvPr id="4" name="Datumsplatzhalter 3"/>
          <p:cNvSpPr>
            <a:spLocks noGrp="1"/>
          </p:cNvSpPr>
          <p:nvPr>
            <p:ph type="dt" sz="half" idx="10"/>
          </p:nvPr>
        </p:nvSpPr>
        <p:spPr/>
        <p:txBody>
          <a:bodyPr/>
          <a:lstStyle/>
          <a:p>
            <a:fld id="{4447688E-1776-4428-B0A5-F175CECF7938}"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19</a:t>
            </a:fld>
            <a:endParaRPr lang="de-DE"/>
          </a:p>
        </p:txBody>
      </p:sp>
    </p:spTree>
    <p:extLst>
      <p:ext uri="{BB962C8B-B14F-4D97-AF65-F5344CB8AC3E}">
        <p14:creationId xmlns:p14="http://schemas.microsoft.com/office/powerpoint/2010/main" val="3970095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Agenda</a:t>
            </a:r>
            <a:endParaRPr lang="de-DE" dirty="0"/>
          </a:p>
        </p:txBody>
      </p:sp>
      <p:sp>
        <p:nvSpPr>
          <p:cNvPr id="9" name="Inhaltsplatzhalter 8"/>
          <p:cNvSpPr>
            <a:spLocks noGrp="1"/>
          </p:cNvSpPr>
          <p:nvPr>
            <p:ph idx="1"/>
          </p:nvPr>
        </p:nvSpPr>
        <p:spPr/>
        <p:txBody>
          <a:bodyPr/>
          <a:lstStyle/>
          <a:p>
            <a:r>
              <a:rPr lang="de-DE" dirty="0" smtClean="0"/>
              <a:t>Programmiersprachen</a:t>
            </a:r>
          </a:p>
          <a:p>
            <a:r>
              <a:rPr lang="de-DE" dirty="0" smtClean="0"/>
              <a:t>Installation von Python</a:t>
            </a:r>
          </a:p>
          <a:p>
            <a:r>
              <a:rPr lang="de-DE" dirty="0" smtClean="0"/>
              <a:t>Entwicklungsumgebung</a:t>
            </a:r>
          </a:p>
          <a:p>
            <a:r>
              <a:rPr lang="de-DE" dirty="0" smtClean="0"/>
              <a:t>Python Grundlagen</a:t>
            </a:r>
          </a:p>
          <a:p>
            <a:r>
              <a:rPr lang="de-DE" dirty="0" smtClean="0"/>
              <a:t>Erweitertes Python</a:t>
            </a:r>
          </a:p>
          <a:p>
            <a:r>
              <a:rPr lang="de-DE" dirty="0" smtClean="0"/>
              <a:t>Ausblick</a:t>
            </a:r>
            <a:endParaRPr lang="de-DE" dirty="0"/>
          </a:p>
        </p:txBody>
      </p:sp>
      <p:sp>
        <p:nvSpPr>
          <p:cNvPr id="6" name="Datumsplatzhalter 5"/>
          <p:cNvSpPr>
            <a:spLocks noGrp="1"/>
          </p:cNvSpPr>
          <p:nvPr>
            <p:ph type="dt" sz="half" idx="10"/>
          </p:nvPr>
        </p:nvSpPr>
        <p:spPr/>
        <p:txBody>
          <a:bodyPr/>
          <a:lstStyle/>
          <a:p>
            <a:fld id="{0E7DC1E0-BDA5-44C8-9CB7-0226ECCB4287}" type="datetime1">
              <a:rPr lang="de-DE" smtClean="0"/>
              <a:t>20.03.2019</a:t>
            </a:fld>
            <a:endParaRPr lang="de-DE"/>
          </a:p>
        </p:txBody>
      </p:sp>
      <p:sp>
        <p:nvSpPr>
          <p:cNvPr id="7" name="Fußzeilenplatzhalter 6"/>
          <p:cNvSpPr>
            <a:spLocks noGrp="1"/>
          </p:cNvSpPr>
          <p:nvPr>
            <p:ph type="ftr" sz="quarter" idx="11"/>
          </p:nvPr>
        </p:nvSpPr>
        <p:spPr/>
        <p:txBody>
          <a:bodyPr/>
          <a:lstStyle/>
          <a:p>
            <a:r>
              <a:rPr lang="de-DE" smtClean="0"/>
              <a:t>Python Einführung</a:t>
            </a:r>
            <a:endParaRPr lang="de-DE"/>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Tree>
    <p:extLst>
      <p:ext uri="{BB962C8B-B14F-4D97-AF65-F5344CB8AC3E}">
        <p14:creationId xmlns:p14="http://schemas.microsoft.com/office/powerpoint/2010/main" val="86787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Kommentare</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Kommentare und Anmerkungen mit </a:t>
            </a:r>
            <a:r>
              <a:rPr lang="de-DE" b="1" dirty="0" smtClean="0">
                <a:solidFill>
                  <a:schemeClr val="accent1">
                    <a:lumMod val="75000"/>
                  </a:schemeClr>
                </a:solidFill>
                <a:ea typeface="+mj-ea"/>
              </a:rPr>
              <a:t>#</a:t>
            </a:r>
          </a:p>
        </p:txBody>
      </p:sp>
      <p:sp>
        <p:nvSpPr>
          <p:cNvPr id="4" name="Datumsplatzhalter 3"/>
          <p:cNvSpPr>
            <a:spLocks noGrp="1"/>
          </p:cNvSpPr>
          <p:nvPr>
            <p:ph type="dt" sz="half" idx="10"/>
          </p:nvPr>
        </p:nvSpPr>
        <p:spPr/>
        <p:txBody>
          <a:bodyPr/>
          <a:lstStyle/>
          <a:p>
            <a:fld id="{56B33E50-8FD2-4CEE-972A-D49A363CE77B}"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20</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553584"/>
            <a:ext cx="9105894" cy="1638176"/>
          </a:xfrm>
          <a:prstGeom prst="rect">
            <a:avLst/>
          </a:prstGeom>
          <a:ln w="88900" cap="sq" cmpd="thickThin">
            <a:noFill/>
            <a:prstDash val="solid"/>
            <a:miter lim="800000"/>
          </a:ln>
          <a:effectLst/>
        </p:spPr>
      </p:pic>
    </p:spTree>
    <p:extLst>
      <p:ext uri="{BB962C8B-B14F-4D97-AF65-F5344CB8AC3E}">
        <p14:creationId xmlns:p14="http://schemas.microsoft.com/office/powerpoint/2010/main" val="1700172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Rechnen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ea typeface="+mj-ea"/>
              </a:rPr>
              <a:t>Zuweisung eines Werts mit </a:t>
            </a:r>
            <a:r>
              <a:rPr lang="de-DE" sz="3200" b="1" dirty="0">
                <a:solidFill>
                  <a:schemeClr val="accent1">
                    <a:lumMod val="75000"/>
                  </a:schemeClr>
                </a:solidFill>
                <a:ea typeface="+mj-ea"/>
              </a:rPr>
              <a:t>=</a:t>
            </a:r>
          </a:p>
          <a:p>
            <a:r>
              <a:rPr lang="de-DE" dirty="0">
                <a:ea typeface="+mj-ea"/>
              </a:rPr>
              <a:t>m</a:t>
            </a:r>
            <a:r>
              <a:rPr lang="de-DE" dirty="0" smtClean="0">
                <a:ea typeface="+mj-ea"/>
              </a:rPr>
              <a:t>athematische Operationen mit </a:t>
            </a:r>
            <a:r>
              <a:rPr lang="de-DE" sz="3200" b="1" dirty="0" smtClean="0">
                <a:solidFill>
                  <a:schemeClr val="accent1">
                    <a:lumMod val="75000"/>
                  </a:schemeClr>
                </a:solidFill>
                <a:ea typeface="+mj-ea"/>
              </a:rPr>
              <a:t>+</a:t>
            </a:r>
            <a:r>
              <a:rPr lang="de-DE" sz="3200" dirty="0" smtClean="0"/>
              <a:t>,</a:t>
            </a:r>
            <a:r>
              <a:rPr lang="de-DE" sz="3200" b="1" dirty="0" smtClean="0">
                <a:solidFill>
                  <a:schemeClr val="accent1">
                    <a:lumMod val="75000"/>
                  </a:schemeClr>
                </a:solidFill>
                <a:ea typeface="+mj-ea"/>
              </a:rPr>
              <a:t> -</a:t>
            </a:r>
            <a:r>
              <a:rPr lang="de-DE" sz="3200" dirty="0" smtClean="0"/>
              <a:t>,</a:t>
            </a:r>
            <a:r>
              <a:rPr lang="de-DE" sz="3200" b="1" dirty="0" smtClean="0">
                <a:solidFill>
                  <a:schemeClr val="accent1">
                    <a:lumMod val="75000"/>
                  </a:schemeClr>
                </a:solidFill>
                <a:ea typeface="+mj-ea"/>
              </a:rPr>
              <a:t> *</a:t>
            </a:r>
            <a:r>
              <a:rPr lang="de-DE" sz="3200" dirty="0" smtClean="0"/>
              <a:t>,</a:t>
            </a:r>
            <a:r>
              <a:rPr lang="de-DE" sz="3200" b="1" dirty="0" smtClean="0">
                <a:solidFill>
                  <a:schemeClr val="accent1">
                    <a:lumMod val="75000"/>
                  </a:schemeClr>
                </a:solidFill>
                <a:ea typeface="+mj-ea"/>
              </a:rPr>
              <a:t> </a:t>
            </a:r>
            <a:r>
              <a:rPr lang="de-DE" sz="3200" b="1" dirty="0">
                <a:solidFill>
                  <a:schemeClr val="accent1">
                    <a:lumMod val="75000"/>
                  </a:schemeClr>
                </a:solidFill>
                <a:ea typeface="+mj-ea"/>
              </a:rPr>
              <a:t>/</a:t>
            </a:r>
          </a:p>
          <a:p>
            <a:r>
              <a:rPr lang="de-DE" dirty="0" smtClean="0">
                <a:ea typeface="+mj-ea"/>
              </a:rPr>
              <a:t>Punkt vor Strich</a:t>
            </a:r>
          </a:p>
          <a:p>
            <a:r>
              <a:rPr lang="de-DE" dirty="0">
                <a:ea typeface="+mj-ea"/>
              </a:rPr>
              <a:t>a</a:t>
            </a:r>
            <a:r>
              <a:rPr lang="de-DE" dirty="0" smtClean="0">
                <a:ea typeface="+mj-ea"/>
              </a:rPr>
              <a:t>utomatische Umwandlung von Ganzzahlen in Kommazahlen</a:t>
            </a:r>
            <a:endParaRPr lang="de-DE" dirty="0">
              <a:ea typeface="+mj-ea"/>
            </a:endParaRPr>
          </a:p>
        </p:txBody>
      </p:sp>
      <p:sp>
        <p:nvSpPr>
          <p:cNvPr id="4" name="Datumsplatzhalter 3"/>
          <p:cNvSpPr>
            <a:spLocks noGrp="1"/>
          </p:cNvSpPr>
          <p:nvPr>
            <p:ph type="dt" sz="half" idx="10"/>
          </p:nvPr>
        </p:nvSpPr>
        <p:spPr/>
        <p:txBody>
          <a:bodyPr/>
          <a:lstStyle/>
          <a:p>
            <a:fld id="{C1A449D8-E3B9-4E0B-9A9A-61F4E8B35412}"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21</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58479"/>
            <a:ext cx="5217822" cy="1832705"/>
          </a:xfrm>
          <a:prstGeom prst="rect">
            <a:avLst/>
          </a:prstGeom>
          <a:ln w="88900" cap="sq" cmpd="thickThin">
            <a:noFill/>
            <a:prstDash val="solid"/>
            <a:miter lim="800000"/>
          </a:ln>
          <a:effectLst/>
        </p:spPr>
      </p:pic>
    </p:spTree>
    <p:extLst>
      <p:ext uri="{BB962C8B-B14F-4D97-AF65-F5344CB8AC3E}">
        <p14:creationId xmlns:p14="http://schemas.microsoft.com/office/powerpoint/2010/main" val="71399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Rechnen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Erweiterte Rechenoperationen</a:t>
            </a:r>
            <a:endParaRPr lang="de-DE" b="1" dirty="0" smtClean="0">
              <a:solidFill>
                <a:schemeClr val="accent1">
                  <a:lumMod val="75000"/>
                </a:schemeClr>
              </a:solidFill>
              <a:ea typeface="+mj-ea"/>
            </a:endParaRPr>
          </a:p>
          <a:p>
            <a:pPr lvl="1"/>
            <a:r>
              <a:rPr lang="de-DE" dirty="0" smtClean="0">
                <a:ea typeface="+mj-ea"/>
              </a:rPr>
              <a:t>Ganzzahl-Division: </a:t>
            </a:r>
            <a:r>
              <a:rPr lang="de-DE" sz="2800" b="1" dirty="0">
                <a:solidFill>
                  <a:schemeClr val="accent1">
                    <a:lumMod val="75000"/>
                  </a:schemeClr>
                </a:solidFill>
                <a:ea typeface="+mj-ea"/>
              </a:rPr>
              <a:t>//</a:t>
            </a:r>
            <a:r>
              <a:rPr lang="de-DE" dirty="0" smtClean="0">
                <a:ea typeface="+mj-ea"/>
              </a:rPr>
              <a:t> , z.B. 5//2=2</a:t>
            </a:r>
          </a:p>
          <a:p>
            <a:pPr lvl="1"/>
            <a:r>
              <a:rPr lang="de-DE" dirty="0" smtClean="0">
                <a:ea typeface="+mj-ea"/>
              </a:rPr>
              <a:t>Rest (Modulo): </a:t>
            </a:r>
            <a:r>
              <a:rPr lang="de-DE" sz="2800" b="1" dirty="0">
                <a:solidFill>
                  <a:schemeClr val="accent1">
                    <a:lumMod val="75000"/>
                  </a:schemeClr>
                </a:solidFill>
                <a:ea typeface="+mj-ea"/>
              </a:rPr>
              <a:t>%</a:t>
            </a:r>
            <a:r>
              <a:rPr lang="de-DE" dirty="0" smtClean="0">
                <a:ea typeface="+mj-ea"/>
              </a:rPr>
              <a:t> , z.B. 5%2=1 , 4%2=0</a:t>
            </a:r>
          </a:p>
          <a:p>
            <a:pPr lvl="1"/>
            <a:r>
              <a:rPr lang="de-DE" dirty="0" smtClean="0">
                <a:ea typeface="+mj-ea"/>
              </a:rPr>
              <a:t>Potenz: </a:t>
            </a:r>
            <a:r>
              <a:rPr lang="de-DE" sz="2800" b="1" dirty="0">
                <a:solidFill>
                  <a:schemeClr val="accent1">
                    <a:lumMod val="75000"/>
                  </a:schemeClr>
                </a:solidFill>
                <a:ea typeface="+mj-ea"/>
              </a:rPr>
              <a:t>**</a:t>
            </a:r>
            <a:r>
              <a:rPr lang="de-DE" dirty="0" smtClean="0">
                <a:ea typeface="+mj-ea"/>
              </a:rPr>
              <a:t> , z.B. 2**3=2</a:t>
            </a:r>
            <a:r>
              <a:rPr lang="de-DE" baseline="30000" dirty="0" smtClean="0">
                <a:ea typeface="+mj-ea"/>
              </a:rPr>
              <a:t>3</a:t>
            </a:r>
            <a:r>
              <a:rPr lang="de-DE" dirty="0" smtClean="0">
                <a:ea typeface="+mj-ea"/>
              </a:rPr>
              <a:t>=8</a:t>
            </a:r>
          </a:p>
          <a:p>
            <a:pPr lvl="1"/>
            <a:r>
              <a:rPr lang="de-DE" dirty="0" smtClean="0">
                <a:ea typeface="+mj-ea"/>
              </a:rPr>
              <a:t>Klammern: </a:t>
            </a:r>
            <a:r>
              <a:rPr lang="de-DE" sz="2800" b="1" dirty="0">
                <a:solidFill>
                  <a:schemeClr val="accent1">
                    <a:lumMod val="75000"/>
                  </a:schemeClr>
                </a:solidFill>
                <a:ea typeface="+mj-ea"/>
              </a:rPr>
              <a:t>(</a:t>
            </a:r>
            <a:r>
              <a:rPr lang="de-DE" dirty="0" smtClean="0">
                <a:ea typeface="+mj-ea"/>
              </a:rPr>
              <a:t>…</a:t>
            </a:r>
            <a:r>
              <a:rPr lang="de-DE" sz="2800" b="1" dirty="0">
                <a:solidFill>
                  <a:schemeClr val="accent1">
                    <a:lumMod val="75000"/>
                  </a:schemeClr>
                </a:solidFill>
                <a:ea typeface="+mj-ea"/>
              </a:rPr>
              <a:t>)</a:t>
            </a:r>
            <a:r>
              <a:rPr lang="de-DE" dirty="0" smtClean="0">
                <a:ea typeface="+mj-ea"/>
              </a:rPr>
              <a:t> , z.B. (3+1)*2=8</a:t>
            </a:r>
            <a:endParaRPr lang="de-DE" dirty="0">
              <a:ea typeface="+mj-ea"/>
            </a:endParaRPr>
          </a:p>
        </p:txBody>
      </p:sp>
      <p:sp>
        <p:nvSpPr>
          <p:cNvPr id="4" name="Datumsplatzhalter 3"/>
          <p:cNvSpPr>
            <a:spLocks noGrp="1"/>
          </p:cNvSpPr>
          <p:nvPr>
            <p:ph type="dt" sz="half" idx="10"/>
          </p:nvPr>
        </p:nvSpPr>
        <p:spPr/>
        <p:txBody>
          <a:bodyPr/>
          <a:lstStyle/>
          <a:p>
            <a:fld id="{1EC4E88F-121A-4BCB-BF0E-D3797C910E03}"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22</a:t>
            </a:fld>
            <a:endParaRPr lang="de-DE"/>
          </a:p>
        </p:txBody>
      </p:sp>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474296"/>
            <a:ext cx="4833285" cy="1560943"/>
          </a:xfrm>
          <a:prstGeom prst="rect">
            <a:avLst/>
          </a:prstGeom>
          <a:ln w="88900" cap="sq" cmpd="thickThin">
            <a:noFill/>
            <a:prstDash val="solid"/>
            <a:miter lim="800000"/>
          </a:ln>
          <a:effectLst/>
        </p:spPr>
      </p:pic>
    </p:spTree>
    <p:extLst>
      <p:ext uri="{BB962C8B-B14F-4D97-AF65-F5344CB8AC3E}">
        <p14:creationId xmlns:p14="http://schemas.microsoft.com/office/powerpoint/2010/main" val="1037691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Rechnen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Priorität von Rechenoperationen</a:t>
            </a:r>
          </a:p>
          <a:p>
            <a:pPr lvl="1"/>
            <a:r>
              <a:rPr lang="de-DE" dirty="0" smtClean="0">
                <a:ea typeface="+mj-ea"/>
              </a:rPr>
              <a:t>KPMDAS</a:t>
            </a:r>
          </a:p>
          <a:p>
            <a:pPr lvl="1">
              <a:buClr>
                <a:schemeClr val="tx1"/>
              </a:buClr>
            </a:pPr>
            <a:r>
              <a:rPr lang="de-DE" sz="2800" b="1" dirty="0">
                <a:solidFill>
                  <a:schemeClr val="accent1">
                    <a:lumMod val="75000"/>
                  </a:schemeClr>
                </a:solidFill>
                <a:ea typeface="+mj-ea"/>
              </a:rPr>
              <a:t>k</a:t>
            </a:r>
            <a:r>
              <a:rPr lang="de-DE" dirty="0" smtClean="0">
                <a:ea typeface="+mj-ea"/>
              </a:rPr>
              <a:t>ein </a:t>
            </a:r>
            <a:r>
              <a:rPr lang="de-DE" sz="2800" b="1" dirty="0">
                <a:solidFill>
                  <a:schemeClr val="accent1">
                    <a:lumMod val="75000"/>
                  </a:schemeClr>
                </a:solidFill>
                <a:ea typeface="+mj-ea"/>
              </a:rPr>
              <a:t>P</a:t>
            </a:r>
            <a:r>
              <a:rPr lang="de-DE" dirty="0" smtClean="0">
                <a:ea typeface="+mj-ea"/>
              </a:rPr>
              <a:t>rogramm </a:t>
            </a:r>
            <a:r>
              <a:rPr lang="de-DE" sz="2800" b="1" dirty="0">
                <a:solidFill>
                  <a:schemeClr val="accent1">
                    <a:lumMod val="75000"/>
                  </a:schemeClr>
                </a:solidFill>
                <a:ea typeface="+mj-ea"/>
              </a:rPr>
              <a:t>m</a:t>
            </a:r>
            <a:r>
              <a:rPr lang="de-DE" dirty="0" smtClean="0">
                <a:ea typeface="+mj-ea"/>
              </a:rPr>
              <a:t>acht </a:t>
            </a:r>
            <a:r>
              <a:rPr lang="de-DE" sz="2800" b="1" dirty="0">
                <a:solidFill>
                  <a:schemeClr val="accent1">
                    <a:lumMod val="75000"/>
                  </a:schemeClr>
                </a:solidFill>
                <a:ea typeface="+mj-ea"/>
              </a:rPr>
              <a:t>d</a:t>
            </a:r>
            <a:r>
              <a:rPr lang="de-DE" dirty="0" smtClean="0">
                <a:ea typeface="+mj-ea"/>
              </a:rPr>
              <a:t>iese </a:t>
            </a:r>
            <a:r>
              <a:rPr lang="de-DE" sz="2800" b="1" dirty="0">
                <a:solidFill>
                  <a:schemeClr val="accent1">
                    <a:lumMod val="75000"/>
                  </a:schemeClr>
                </a:solidFill>
                <a:ea typeface="+mj-ea"/>
              </a:rPr>
              <a:t>a</a:t>
            </a:r>
            <a:r>
              <a:rPr lang="de-DE" dirty="0" smtClean="0">
                <a:ea typeface="+mj-ea"/>
              </a:rPr>
              <a:t>bwegigen </a:t>
            </a:r>
            <a:r>
              <a:rPr lang="de-DE" sz="2800" b="1" dirty="0">
                <a:solidFill>
                  <a:schemeClr val="accent1">
                    <a:lumMod val="75000"/>
                  </a:schemeClr>
                </a:solidFill>
                <a:ea typeface="+mj-ea"/>
              </a:rPr>
              <a:t>S</a:t>
            </a:r>
            <a:r>
              <a:rPr lang="de-DE" dirty="0" smtClean="0">
                <a:ea typeface="+mj-ea"/>
              </a:rPr>
              <a:t>achen</a:t>
            </a:r>
          </a:p>
          <a:p>
            <a:pPr lvl="1">
              <a:buClr>
                <a:schemeClr val="tx1"/>
              </a:buClr>
            </a:pPr>
            <a:r>
              <a:rPr lang="de-DE" sz="2800" b="1" dirty="0">
                <a:solidFill>
                  <a:schemeClr val="accent1">
                    <a:lumMod val="75000"/>
                  </a:schemeClr>
                </a:solidFill>
                <a:ea typeface="+mj-ea"/>
              </a:rPr>
              <a:t>K</a:t>
            </a:r>
            <a:r>
              <a:rPr lang="de-DE" dirty="0" smtClean="0">
                <a:ea typeface="+mj-ea"/>
              </a:rPr>
              <a:t>lammern, </a:t>
            </a:r>
            <a:r>
              <a:rPr lang="de-DE" sz="2800" b="1" dirty="0">
                <a:solidFill>
                  <a:schemeClr val="accent1">
                    <a:lumMod val="75000"/>
                  </a:schemeClr>
                </a:solidFill>
                <a:ea typeface="+mj-ea"/>
              </a:rPr>
              <a:t>P</a:t>
            </a:r>
            <a:r>
              <a:rPr lang="de-DE" dirty="0" smtClean="0">
                <a:ea typeface="+mj-ea"/>
              </a:rPr>
              <a:t>otenzen, </a:t>
            </a:r>
            <a:r>
              <a:rPr lang="de-DE" sz="2800" b="1" dirty="0">
                <a:solidFill>
                  <a:schemeClr val="accent1">
                    <a:lumMod val="75000"/>
                  </a:schemeClr>
                </a:solidFill>
                <a:ea typeface="+mj-ea"/>
              </a:rPr>
              <a:t>M</a:t>
            </a:r>
            <a:r>
              <a:rPr lang="de-DE" dirty="0" smtClean="0">
                <a:ea typeface="+mj-ea"/>
              </a:rPr>
              <a:t>ultiplikation/</a:t>
            </a:r>
            <a:r>
              <a:rPr lang="de-DE" sz="2800" b="1" dirty="0">
                <a:solidFill>
                  <a:schemeClr val="accent1">
                    <a:lumMod val="75000"/>
                  </a:schemeClr>
                </a:solidFill>
                <a:ea typeface="+mj-ea"/>
              </a:rPr>
              <a:t>D</a:t>
            </a:r>
            <a:r>
              <a:rPr lang="de-DE" dirty="0" smtClean="0">
                <a:ea typeface="+mj-ea"/>
              </a:rPr>
              <a:t>ivision, </a:t>
            </a:r>
            <a:r>
              <a:rPr lang="de-DE" sz="2800" b="1" dirty="0">
                <a:solidFill>
                  <a:schemeClr val="accent1">
                    <a:lumMod val="75000"/>
                  </a:schemeClr>
                </a:solidFill>
                <a:ea typeface="+mj-ea"/>
              </a:rPr>
              <a:t>A</a:t>
            </a:r>
            <a:r>
              <a:rPr lang="de-DE" dirty="0" smtClean="0">
                <a:ea typeface="+mj-ea"/>
              </a:rPr>
              <a:t>ddition/</a:t>
            </a:r>
            <a:r>
              <a:rPr lang="de-DE" sz="2800" b="1" dirty="0">
                <a:solidFill>
                  <a:schemeClr val="accent1">
                    <a:lumMod val="75000"/>
                  </a:schemeClr>
                </a:solidFill>
                <a:ea typeface="+mj-ea"/>
              </a:rPr>
              <a:t>S</a:t>
            </a:r>
            <a:r>
              <a:rPr lang="de-DE" dirty="0" smtClean="0">
                <a:ea typeface="+mj-ea"/>
              </a:rPr>
              <a:t>ubtraktion</a:t>
            </a:r>
          </a:p>
          <a:p>
            <a:r>
              <a:rPr lang="de-DE" dirty="0" smtClean="0">
                <a:ea typeface="+mj-ea"/>
              </a:rPr>
              <a:t>Variablen dürfen mehrere Buchstaben haben</a:t>
            </a:r>
          </a:p>
          <a:p>
            <a:pPr lvl="1"/>
            <a:r>
              <a:rPr lang="de-DE" dirty="0" smtClean="0">
                <a:ea typeface="+mj-ea"/>
              </a:rPr>
              <a:t>Multiplikation muss immer explizit angegeben werden</a:t>
            </a:r>
          </a:p>
        </p:txBody>
      </p:sp>
      <p:sp>
        <p:nvSpPr>
          <p:cNvPr id="4" name="Datumsplatzhalter 3"/>
          <p:cNvSpPr>
            <a:spLocks noGrp="1"/>
          </p:cNvSpPr>
          <p:nvPr>
            <p:ph type="dt" sz="half" idx="10"/>
          </p:nvPr>
        </p:nvSpPr>
        <p:spPr/>
        <p:txBody>
          <a:bodyPr/>
          <a:lstStyle/>
          <a:p>
            <a:fld id="{A8654AF1-82C6-4ADC-A7F2-B4AEE1A98348}"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23</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4730004"/>
            <a:ext cx="4311600" cy="1507307"/>
          </a:xfrm>
          <a:prstGeom prst="rect">
            <a:avLst/>
          </a:prstGeom>
          <a:ln w="88900" cap="sq" cmpd="thickThin">
            <a:noFill/>
            <a:prstDash val="solid"/>
            <a:miter lim="800000"/>
          </a:ln>
          <a:effectLst/>
        </p:spPr>
      </p:pic>
    </p:spTree>
    <p:extLst>
      <p:ext uri="{BB962C8B-B14F-4D97-AF65-F5344CB8AC3E}">
        <p14:creationId xmlns:p14="http://schemas.microsoft.com/office/powerpoint/2010/main" val="1037691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Rechnen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Abkürzungen</a:t>
            </a:r>
          </a:p>
          <a:p>
            <a:pPr lvl="1">
              <a:buClr>
                <a:schemeClr val="tx1"/>
              </a:buClr>
            </a:pPr>
            <a:r>
              <a:rPr lang="de-DE" sz="2800" b="1" dirty="0">
                <a:solidFill>
                  <a:schemeClr val="accent1">
                    <a:lumMod val="75000"/>
                  </a:schemeClr>
                </a:solidFill>
                <a:ea typeface="+mj-ea"/>
              </a:rPr>
              <a:t>i+=1 </a:t>
            </a:r>
            <a:r>
              <a:rPr lang="de-DE" dirty="0" smtClean="0"/>
              <a:t>bedeutet </a:t>
            </a:r>
            <a:r>
              <a:rPr lang="de-DE" sz="2800" b="1" dirty="0">
                <a:solidFill>
                  <a:schemeClr val="accent1">
                    <a:lumMod val="75000"/>
                  </a:schemeClr>
                </a:solidFill>
                <a:ea typeface="+mj-ea"/>
              </a:rPr>
              <a:t>i=i+1</a:t>
            </a:r>
            <a:r>
              <a:rPr lang="de-DE" dirty="0" smtClean="0"/>
              <a:t>, d.h. i wird um eins erhöht</a:t>
            </a:r>
          </a:p>
          <a:p>
            <a:pPr lvl="1">
              <a:buClr>
                <a:schemeClr val="tx1"/>
              </a:buClr>
            </a:pPr>
            <a:r>
              <a:rPr lang="de-DE" sz="2800" b="1" dirty="0">
                <a:solidFill>
                  <a:schemeClr val="accent1">
                    <a:lumMod val="75000"/>
                  </a:schemeClr>
                </a:solidFill>
                <a:ea typeface="+mj-ea"/>
              </a:rPr>
              <a:t>i*=2 </a:t>
            </a:r>
            <a:r>
              <a:rPr lang="de-DE" dirty="0" smtClean="0"/>
              <a:t>bedeutet </a:t>
            </a:r>
            <a:r>
              <a:rPr lang="de-DE" sz="2800" b="1" dirty="0">
                <a:solidFill>
                  <a:schemeClr val="accent1">
                    <a:lumMod val="75000"/>
                  </a:schemeClr>
                </a:solidFill>
                <a:ea typeface="+mj-ea"/>
              </a:rPr>
              <a:t>i=i*2</a:t>
            </a:r>
            <a:r>
              <a:rPr lang="de-DE" dirty="0" smtClean="0"/>
              <a:t>, d.h. i wird verdoppelt</a:t>
            </a:r>
          </a:p>
          <a:p>
            <a:pPr lvl="1">
              <a:buClr>
                <a:schemeClr val="tx1"/>
              </a:buClr>
            </a:pPr>
            <a:r>
              <a:rPr lang="de-DE" dirty="0" smtClean="0"/>
              <a:t>Dito: </a:t>
            </a:r>
            <a:r>
              <a:rPr lang="de-DE" sz="2800" b="1" dirty="0">
                <a:solidFill>
                  <a:schemeClr val="accent1">
                    <a:lumMod val="75000"/>
                  </a:schemeClr>
                </a:solidFill>
                <a:ea typeface="+mj-ea"/>
              </a:rPr>
              <a:t>-=</a:t>
            </a:r>
            <a:r>
              <a:rPr lang="de-DE" dirty="0" smtClean="0"/>
              <a:t>, </a:t>
            </a:r>
            <a:r>
              <a:rPr lang="de-DE" sz="2800" b="1" dirty="0">
                <a:solidFill>
                  <a:schemeClr val="accent1">
                    <a:lumMod val="75000"/>
                  </a:schemeClr>
                </a:solidFill>
                <a:ea typeface="+mj-ea"/>
              </a:rPr>
              <a:t>/=</a:t>
            </a:r>
          </a:p>
          <a:p>
            <a:pPr lvl="1">
              <a:buClr>
                <a:schemeClr val="tx1"/>
              </a:buClr>
            </a:pPr>
            <a:r>
              <a:rPr lang="de-DE" dirty="0" smtClean="0"/>
              <a:t>Selten: </a:t>
            </a:r>
            <a:r>
              <a:rPr lang="de-DE" sz="2800" b="1" dirty="0">
                <a:solidFill>
                  <a:schemeClr val="accent1">
                    <a:lumMod val="75000"/>
                  </a:schemeClr>
                </a:solidFill>
                <a:ea typeface="+mj-ea"/>
              </a:rPr>
              <a:t>**=</a:t>
            </a:r>
            <a:r>
              <a:rPr lang="de-DE" sz="2800" dirty="0">
                <a:ea typeface="+mj-ea"/>
              </a:rPr>
              <a:t>,</a:t>
            </a:r>
            <a:r>
              <a:rPr lang="de-DE" dirty="0" smtClean="0"/>
              <a:t> </a:t>
            </a:r>
            <a:r>
              <a:rPr lang="de-DE" sz="2800" b="1" dirty="0">
                <a:solidFill>
                  <a:schemeClr val="accent1">
                    <a:lumMod val="75000"/>
                  </a:schemeClr>
                </a:solidFill>
                <a:ea typeface="+mj-ea"/>
              </a:rPr>
              <a:t>%=</a:t>
            </a:r>
            <a:r>
              <a:rPr lang="de-DE" sz="2800" dirty="0">
                <a:ea typeface="+mj-ea"/>
              </a:rPr>
              <a:t>,</a:t>
            </a:r>
            <a:r>
              <a:rPr lang="de-DE" dirty="0" smtClean="0"/>
              <a:t> </a:t>
            </a:r>
            <a:r>
              <a:rPr lang="de-DE" sz="2800" b="1" dirty="0">
                <a:solidFill>
                  <a:schemeClr val="accent1">
                    <a:lumMod val="75000"/>
                  </a:schemeClr>
                </a:solidFill>
                <a:ea typeface="+mj-ea"/>
              </a:rPr>
              <a:t>//=</a:t>
            </a:r>
          </a:p>
        </p:txBody>
      </p:sp>
      <p:sp>
        <p:nvSpPr>
          <p:cNvPr id="4" name="Datumsplatzhalter 3"/>
          <p:cNvSpPr>
            <a:spLocks noGrp="1"/>
          </p:cNvSpPr>
          <p:nvPr>
            <p:ph type="dt" sz="half" idx="10"/>
          </p:nvPr>
        </p:nvSpPr>
        <p:spPr/>
        <p:txBody>
          <a:bodyPr/>
          <a:lstStyle/>
          <a:p>
            <a:fld id="{ACD76AD2-EB50-4CAA-B749-1CA7AD92AF96}"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24</a:t>
            </a:fld>
            <a:endParaRPr lang="de-DE"/>
          </a:p>
        </p:txBody>
      </p:sp>
    </p:spTree>
    <p:extLst>
      <p:ext uri="{BB962C8B-B14F-4D97-AF65-F5344CB8AC3E}">
        <p14:creationId xmlns:p14="http://schemas.microsoft.com/office/powerpoint/2010/main" val="2575476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br>
              <a:rPr lang="de-DE" dirty="0" smtClean="0"/>
            </a:br>
            <a:r>
              <a:rPr lang="de-DE" dirty="0" smtClean="0"/>
              <a:t>Rechnen</a:t>
            </a:r>
            <a:endParaRPr lang="de-DE" dirty="0"/>
          </a:p>
        </p:txBody>
      </p:sp>
      <p:sp>
        <p:nvSpPr>
          <p:cNvPr id="4" name="Datumsplatzhalter 3"/>
          <p:cNvSpPr>
            <a:spLocks noGrp="1"/>
          </p:cNvSpPr>
          <p:nvPr>
            <p:ph type="dt" sz="half" idx="10"/>
          </p:nvPr>
        </p:nvSpPr>
        <p:spPr/>
        <p:txBody>
          <a:bodyPr/>
          <a:lstStyle/>
          <a:p>
            <a:fld id="{01FACE75-9AC0-4AFD-B75F-251826FD2CBC}" type="datetime1">
              <a:rPr lang="de-DE" smtClean="0"/>
              <a:pPr/>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pPr/>
              <a:t>25</a:t>
            </a:fld>
            <a:endParaRPr lang="de-DE"/>
          </a:p>
        </p:txBody>
      </p:sp>
      <p:sp>
        <p:nvSpPr>
          <p:cNvPr id="3" name="Inhaltsplatzhalter 2"/>
          <p:cNvSpPr>
            <a:spLocks noGrp="1"/>
          </p:cNvSpPr>
          <p:nvPr>
            <p:ph sz="quarter" idx="13"/>
          </p:nvPr>
        </p:nvSpPr>
        <p:spPr/>
        <p:txBody>
          <a:bodyPr>
            <a:normAutofit/>
          </a:bodyPr>
          <a:lstStyle/>
          <a:p>
            <a:r>
              <a:rPr lang="de-DE" dirty="0" smtClean="0"/>
              <a:t>Aufgabe 1</a:t>
            </a:r>
          </a:p>
          <a:p>
            <a:pPr lvl="1"/>
            <a:r>
              <a:rPr lang="de-DE" sz="2400" dirty="0" smtClean="0">
                <a:ea typeface="+mj-ea"/>
              </a:rPr>
              <a:t>Berechne</a:t>
            </a:r>
            <a:r>
              <a:rPr lang="de-DE" sz="2400" b="1" dirty="0" smtClean="0">
                <a:ea typeface="+mj-ea"/>
              </a:rPr>
              <a:t> </a:t>
            </a:r>
            <a:r>
              <a:rPr lang="de-DE" sz="2400" dirty="0" smtClean="0">
                <a:ea typeface="+mj-ea"/>
              </a:rPr>
              <a:t>356 </a:t>
            </a:r>
            <a:r>
              <a:rPr lang="de-DE" sz="2400" dirty="0" smtClean="0">
                <a:latin typeface="Segoe UI" panose="020B0502040204020203" pitchFamily="34" charset="0"/>
                <a:ea typeface="+mj-ea"/>
                <a:cs typeface="Segoe UI" panose="020B0502040204020203" pitchFamily="34" charset="0"/>
              </a:rPr>
              <a:t>∙ </a:t>
            </a:r>
            <a:r>
              <a:rPr lang="de-DE" sz="2400" dirty="0" smtClean="0">
                <a:ea typeface="+mj-ea"/>
              </a:rPr>
              <a:t>4</a:t>
            </a:r>
            <a:r>
              <a:rPr lang="de-DE" sz="2400" baseline="30000" dirty="0" smtClean="0">
                <a:ea typeface="+mj-ea"/>
              </a:rPr>
              <a:t>3</a:t>
            </a:r>
            <a:endParaRPr lang="de-DE" sz="2400" baseline="30000" dirty="0">
              <a:ea typeface="+mj-ea"/>
            </a:endParaRPr>
          </a:p>
        </p:txBody>
      </p:sp>
    </p:spTree>
    <p:extLst>
      <p:ext uri="{BB962C8B-B14F-4D97-AF65-F5344CB8AC3E}">
        <p14:creationId xmlns:p14="http://schemas.microsoft.com/office/powerpoint/2010/main" val="1220552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auch: Zeichenketten, Strings</a:t>
            </a:r>
          </a:p>
          <a:p>
            <a:r>
              <a:rPr lang="de-DE" dirty="0" smtClean="0"/>
              <a:t>In Anführungszeichen (</a:t>
            </a:r>
            <a:r>
              <a:rPr lang="de-DE" sz="3200" b="1" dirty="0">
                <a:solidFill>
                  <a:schemeClr val="accent1">
                    <a:lumMod val="75000"/>
                  </a:schemeClr>
                </a:solidFill>
                <a:ea typeface="+mj-ea"/>
              </a:rPr>
              <a:t>"</a:t>
            </a:r>
            <a:r>
              <a:rPr lang="de-DE" dirty="0" smtClean="0"/>
              <a:t>...</a:t>
            </a:r>
            <a:r>
              <a:rPr lang="de-DE" sz="3200" b="1" dirty="0">
                <a:solidFill>
                  <a:schemeClr val="accent1">
                    <a:lumMod val="75000"/>
                  </a:schemeClr>
                </a:solidFill>
                <a:ea typeface="+mj-ea"/>
              </a:rPr>
              <a:t>"</a:t>
            </a:r>
            <a:r>
              <a:rPr lang="de-DE" dirty="0" smtClean="0"/>
              <a:t>) („</a:t>
            </a:r>
            <a:r>
              <a:rPr lang="de-DE" dirty="0" err="1" smtClean="0"/>
              <a:t>quotation</a:t>
            </a:r>
            <a:r>
              <a:rPr lang="de-DE" dirty="0" smtClean="0"/>
              <a:t> </a:t>
            </a:r>
            <a:r>
              <a:rPr lang="de-DE" dirty="0" err="1" smtClean="0"/>
              <a:t>marks</a:t>
            </a:r>
            <a:r>
              <a:rPr lang="de-DE" dirty="0" smtClean="0"/>
              <a:t>“,“double </a:t>
            </a:r>
            <a:r>
              <a:rPr lang="de-DE" dirty="0" err="1" smtClean="0"/>
              <a:t>quotes</a:t>
            </a:r>
            <a:r>
              <a:rPr lang="de-DE" dirty="0" smtClean="0"/>
              <a:t>“)</a:t>
            </a:r>
          </a:p>
          <a:p>
            <a:r>
              <a:rPr lang="de-DE" dirty="0" smtClean="0"/>
              <a:t>In Hochkomma </a:t>
            </a:r>
            <a:r>
              <a:rPr lang="de-DE" dirty="0"/>
              <a:t>(</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r>
              <a:rPr lang="de-DE" dirty="0" err="1"/>
              <a:t>apostrophe</a:t>
            </a:r>
            <a:r>
              <a:rPr lang="de-DE" dirty="0"/>
              <a:t>“)</a:t>
            </a:r>
          </a:p>
        </p:txBody>
      </p:sp>
      <p:sp>
        <p:nvSpPr>
          <p:cNvPr id="4" name="Datumsplatzhalter 3"/>
          <p:cNvSpPr>
            <a:spLocks noGrp="1"/>
          </p:cNvSpPr>
          <p:nvPr>
            <p:ph type="dt" sz="half" idx="10"/>
          </p:nvPr>
        </p:nvSpPr>
        <p:spPr/>
        <p:txBody>
          <a:bodyPr/>
          <a:lstStyle/>
          <a:p>
            <a:fld id="{1C7419EF-796B-42D8-AB5A-3E8CCB0ED8CB}"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26</a:t>
            </a:fld>
            <a:endParaRPr lang="de-DE"/>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127500"/>
            <a:ext cx="5592678" cy="1633600"/>
          </a:xfrm>
          <a:prstGeom prst="rect">
            <a:avLst/>
          </a:prstGeom>
          <a:ln w="88900" cap="sq" cmpd="thickThin">
            <a:noFill/>
            <a:prstDash val="solid"/>
            <a:miter lim="800000"/>
          </a:ln>
          <a:effectLst/>
        </p:spPr>
      </p:pic>
    </p:spTree>
    <p:extLst>
      <p:ext uri="{BB962C8B-B14F-4D97-AF65-F5344CB8AC3E}">
        <p14:creationId xmlns:p14="http://schemas.microsoft.com/office/powerpoint/2010/main" val="1220552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Anführungszeichen in Zeichenketten</a:t>
            </a:r>
          </a:p>
          <a:p>
            <a:pPr lvl="1"/>
            <a:r>
              <a:rPr lang="de-DE" dirty="0" smtClean="0"/>
              <a:t>sollen Anführungszeichen oder Hochkommas im Text vorkommen,</a:t>
            </a:r>
            <a:br>
              <a:rPr lang="de-DE" dirty="0" smtClean="0"/>
            </a:br>
            <a:r>
              <a:rPr lang="de-DE" dirty="0" smtClean="0"/>
              <a:t>muss es dem Interpreter „entrinnen“ („</a:t>
            </a:r>
            <a:r>
              <a:rPr lang="de-DE" dirty="0" err="1" smtClean="0"/>
              <a:t>escape</a:t>
            </a:r>
            <a:r>
              <a:rPr lang="de-DE" dirty="0" smtClean="0"/>
              <a:t>“)</a:t>
            </a:r>
          </a:p>
          <a:p>
            <a:pPr lvl="1"/>
            <a:r>
              <a:rPr lang="de-DE" dirty="0" smtClean="0"/>
              <a:t>das geschieht mit einem umgekehrten Schrägstrich </a:t>
            </a:r>
            <a:r>
              <a:rPr lang="de-DE" sz="2800" b="1" dirty="0">
                <a:solidFill>
                  <a:schemeClr val="accent1">
                    <a:lumMod val="75000"/>
                  </a:schemeClr>
                </a:solidFill>
                <a:ea typeface="+mj-ea"/>
              </a:rPr>
              <a:t>\</a:t>
            </a:r>
            <a:r>
              <a:rPr lang="de-DE" dirty="0" smtClean="0"/>
              <a:t> („</a:t>
            </a:r>
            <a:r>
              <a:rPr lang="de-DE" dirty="0" err="1" smtClean="0"/>
              <a:t>Backslash</a:t>
            </a:r>
            <a:r>
              <a:rPr lang="de-DE" dirty="0" smtClean="0"/>
              <a:t>“)</a:t>
            </a:r>
          </a:p>
          <a:p>
            <a:pPr lvl="1"/>
            <a:r>
              <a:rPr lang="de-DE" dirty="0" smtClean="0"/>
              <a:t>soll ein </a:t>
            </a:r>
            <a:r>
              <a:rPr lang="de-DE" dirty="0" err="1" smtClean="0"/>
              <a:t>Backslash</a:t>
            </a:r>
            <a:r>
              <a:rPr lang="de-DE" dirty="0" smtClean="0"/>
              <a:t> vorkommen, gilt dasselbe</a:t>
            </a:r>
            <a:endParaRPr lang="de-DE" dirty="0"/>
          </a:p>
        </p:txBody>
      </p:sp>
      <p:sp>
        <p:nvSpPr>
          <p:cNvPr id="4" name="Datumsplatzhalter 3"/>
          <p:cNvSpPr>
            <a:spLocks noGrp="1"/>
          </p:cNvSpPr>
          <p:nvPr>
            <p:ph type="dt" sz="half" idx="10"/>
          </p:nvPr>
        </p:nvSpPr>
        <p:spPr/>
        <p:txBody>
          <a:bodyPr/>
          <a:lstStyle/>
          <a:p>
            <a:fld id="{212C206A-EE2D-4D5E-9C6B-9F484E460468}"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27</a:t>
            </a:fld>
            <a:endParaRPr lang="de-DE"/>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668" y="4076422"/>
            <a:ext cx="4487032" cy="1244877"/>
          </a:xfrm>
          <a:prstGeom prst="rect">
            <a:avLst/>
          </a:prstGeom>
          <a:ln w="88900" cap="sq" cmpd="thickThin">
            <a:noFill/>
            <a:prstDash val="solid"/>
            <a:miter lim="800000"/>
          </a:ln>
          <a:effectLst/>
        </p:spPr>
      </p:pic>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5500" y="5375934"/>
            <a:ext cx="6711700" cy="846013"/>
          </a:xfrm>
          <a:prstGeom prst="rect">
            <a:avLst/>
          </a:prstGeom>
          <a:ln w="88900" cap="sq" cmpd="thickThin">
            <a:noFill/>
            <a:prstDash val="solid"/>
            <a:miter lim="800000"/>
          </a:ln>
          <a:effectLst/>
        </p:spPr>
      </p:pic>
    </p:spTree>
    <p:extLst>
      <p:ext uri="{BB962C8B-B14F-4D97-AF65-F5344CB8AC3E}">
        <p14:creationId xmlns:p14="http://schemas.microsoft.com/office/powerpoint/2010/main" val="3932976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Neue Zeile: </a:t>
            </a:r>
            <a:r>
              <a:rPr lang="de-DE" sz="3200" b="1" dirty="0">
                <a:solidFill>
                  <a:schemeClr val="accent1">
                    <a:lumMod val="75000"/>
                  </a:schemeClr>
                </a:solidFill>
                <a:ea typeface="+mj-ea"/>
              </a:rPr>
              <a:t>\n</a:t>
            </a:r>
          </a:p>
          <a:p>
            <a:r>
              <a:rPr lang="de-DE" dirty="0" err="1" smtClean="0"/>
              <a:t>Backslash</a:t>
            </a:r>
            <a:r>
              <a:rPr lang="de-DE" dirty="0" smtClean="0"/>
              <a:t>: </a:t>
            </a:r>
            <a:r>
              <a:rPr lang="de-DE" sz="3200" b="1" dirty="0">
                <a:solidFill>
                  <a:schemeClr val="accent1">
                    <a:lumMod val="75000"/>
                  </a:schemeClr>
                </a:solidFill>
                <a:ea typeface="+mj-ea"/>
              </a:rPr>
              <a:t>\\</a:t>
            </a:r>
          </a:p>
          <a:p>
            <a:r>
              <a:rPr lang="de-DE" dirty="0" smtClean="0"/>
              <a:t>Anführungszeichen, Apostroph: </a:t>
            </a:r>
            <a:r>
              <a:rPr lang="de-DE" sz="3200" b="1" dirty="0" smtClean="0">
                <a:solidFill>
                  <a:schemeClr val="accent1">
                    <a:lumMod val="75000"/>
                  </a:schemeClr>
                </a:solidFill>
                <a:ea typeface="+mj-ea"/>
              </a:rPr>
              <a:t>\"</a:t>
            </a:r>
            <a:r>
              <a:rPr lang="de-DE" dirty="0" smtClean="0"/>
              <a:t> , </a:t>
            </a:r>
            <a:r>
              <a:rPr lang="de-DE" sz="3200" b="1" dirty="0" smtClean="0">
                <a:solidFill>
                  <a:schemeClr val="accent1">
                    <a:lumMod val="75000"/>
                  </a:schemeClr>
                </a:solidFill>
                <a:ea typeface="+mj-ea"/>
              </a:rPr>
              <a:t>\'</a:t>
            </a:r>
            <a:endParaRPr lang="de-DE" sz="3200" b="1" dirty="0">
              <a:solidFill>
                <a:schemeClr val="accent1">
                  <a:lumMod val="75000"/>
                </a:schemeClr>
              </a:solidFill>
              <a:ea typeface="+mj-ea"/>
            </a:endParaRPr>
          </a:p>
          <a:p>
            <a:r>
              <a:rPr lang="de-DE" dirty="0" smtClean="0"/>
              <a:t>Sonderzeichen aus Zeichentabelle (Unicode-Tabelle): </a:t>
            </a:r>
            <a:r>
              <a:rPr lang="de-DE" sz="3200" b="1" dirty="0" smtClean="0">
                <a:solidFill>
                  <a:schemeClr val="accent1">
                    <a:lumMod val="75000"/>
                  </a:schemeClr>
                </a:solidFill>
                <a:ea typeface="+mj-ea"/>
              </a:rPr>
              <a:t>\</a:t>
            </a:r>
            <a:r>
              <a:rPr lang="de-DE" sz="3200" b="1" dirty="0" err="1" smtClean="0">
                <a:solidFill>
                  <a:schemeClr val="accent1">
                    <a:lumMod val="75000"/>
                  </a:schemeClr>
                </a:solidFill>
                <a:ea typeface="+mj-ea"/>
              </a:rPr>
              <a:t>u</a:t>
            </a:r>
            <a:r>
              <a:rPr lang="de-DE" sz="3200" b="1" i="1" dirty="0" err="1" smtClean="0">
                <a:solidFill>
                  <a:schemeClr val="accent1">
                    <a:lumMod val="75000"/>
                  </a:schemeClr>
                </a:solidFill>
                <a:ea typeface="+mj-ea"/>
              </a:rPr>
              <a:t>hhhh</a:t>
            </a:r>
            <a:endParaRPr lang="de-DE" sz="3200" b="1" i="1" dirty="0">
              <a:solidFill>
                <a:schemeClr val="accent1">
                  <a:lumMod val="75000"/>
                </a:schemeClr>
              </a:solidFill>
              <a:ea typeface="+mj-ea"/>
            </a:endParaRPr>
          </a:p>
          <a:p>
            <a:pPr lvl="1"/>
            <a:r>
              <a:rPr lang="de-DE" dirty="0" smtClean="0"/>
              <a:t>(</a:t>
            </a:r>
            <a:r>
              <a:rPr lang="de-DE" dirty="0" err="1" smtClean="0"/>
              <a:t>hhhh</a:t>
            </a:r>
            <a:r>
              <a:rPr lang="de-DE" dirty="0" smtClean="0"/>
              <a:t> wird durch die hexadezimale Zahl aus der Tabelle ersetzt)</a:t>
            </a:r>
          </a:p>
          <a:p>
            <a:r>
              <a:rPr lang="de-DE" dirty="0" smtClean="0"/>
              <a:t>oder dank UTF-8 einfach einfügen</a:t>
            </a:r>
          </a:p>
        </p:txBody>
      </p:sp>
      <p:sp>
        <p:nvSpPr>
          <p:cNvPr id="4" name="Datumsplatzhalter 3"/>
          <p:cNvSpPr>
            <a:spLocks noGrp="1"/>
          </p:cNvSpPr>
          <p:nvPr>
            <p:ph type="dt" sz="half" idx="10"/>
          </p:nvPr>
        </p:nvSpPr>
        <p:spPr/>
        <p:txBody>
          <a:bodyPr/>
          <a:lstStyle/>
          <a:p>
            <a:fld id="{4B25BD17-D927-49E2-B452-E213A9E194A6}"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28</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08972"/>
            <a:ext cx="4636613" cy="1152128"/>
          </a:xfrm>
          <a:prstGeom prst="rect">
            <a:avLst/>
          </a:prstGeom>
          <a:ln w="88900" cap="sq" cmpd="thickThin">
            <a:noFill/>
            <a:prstDash val="solid"/>
            <a:miter lim="800000"/>
          </a:ln>
          <a:effectLst/>
        </p:spPr>
      </p:pic>
    </p:spTree>
    <p:extLst>
      <p:ext uri="{BB962C8B-B14F-4D97-AF65-F5344CB8AC3E}">
        <p14:creationId xmlns:p14="http://schemas.microsoft.com/office/powerpoint/2010/main" val="3932976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Rechnen mit Text</a:t>
            </a:r>
          </a:p>
          <a:p>
            <a:pPr lvl="1"/>
            <a:r>
              <a:rPr lang="de-DE" dirty="0" smtClean="0"/>
              <a:t>eine Variable kann auch Text enthalten</a:t>
            </a:r>
            <a:endParaRPr lang="de-DE" sz="2800" b="1" dirty="0">
              <a:solidFill>
                <a:schemeClr val="accent1">
                  <a:lumMod val="75000"/>
                </a:schemeClr>
              </a:solidFill>
              <a:ea typeface="+mj-ea"/>
            </a:endParaRPr>
          </a:p>
          <a:p>
            <a:r>
              <a:rPr lang="de-DE" dirty="0" smtClean="0"/>
              <a:t>Verknüpfen von Text mit </a:t>
            </a:r>
            <a:r>
              <a:rPr lang="de-DE" sz="3200" b="1" dirty="0">
                <a:solidFill>
                  <a:schemeClr val="accent1">
                    <a:lumMod val="75000"/>
                  </a:schemeClr>
                </a:solidFill>
                <a:ea typeface="+mj-ea"/>
              </a:rPr>
              <a:t>+</a:t>
            </a:r>
          </a:p>
          <a:p>
            <a:pPr lvl="1"/>
            <a:r>
              <a:rPr lang="de-DE" dirty="0" smtClean="0"/>
              <a:t>Multiplizieren mit </a:t>
            </a:r>
            <a:r>
              <a:rPr lang="de-DE" sz="2800" b="1" dirty="0" smtClean="0">
                <a:solidFill>
                  <a:schemeClr val="accent1">
                    <a:lumMod val="75000"/>
                  </a:schemeClr>
                </a:solidFill>
                <a:ea typeface="+mj-ea"/>
              </a:rPr>
              <a:t>*</a:t>
            </a:r>
            <a:endParaRPr lang="de-DE" sz="2800" b="1" dirty="0">
              <a:solidFill>
                <a:schemeClr val="accent1">
                  <a:lumMod val="75000"/>
                </a:schemeClr>
              </a:solidFill>
              <a:ea typeface="+mj-ea"/>
            </a:endParaRPr>
          </a:p>
        </p:txBody>
      </p:sp>
      <p:sp>
        <p:nvSpPr>
          <p:cNvPr id="4" name="Datumsplatzhalter 3"/>
          <p:cNvSpPr>
            <a:spLocks noGrp="1"/>
          </p:cNvSpPr>
          <p:nvPr>
            <p:ph type="dt" sz="half" idx="10"/>
          </p:nvPr>
        </p:nvSpPr>
        <p:spPr/>
        <p:txBody>
          <a:bodyPr/>
          <a:lstStyle/>
          <a:p>
            <a:fld id="{E1A6A946-6638-4186-B043-3EA9BD1D6DDA}"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29</a:t>
            </a:fld>
            <a:endParaRPr lang="de-DE"/>
          </a:p>
        </p:txBody>
      </p:sp>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205848"/>
            <a:ext cx="4704583" cy="1849512"/>
          </a:xfrm>
          <a:prstGeom prst="rect">
            <a:avLst/>
          </a:prstGeom>
        </p:spPr>
      </p:pic>
    </p:spTree>
    <p:extLst>
      <p:ext uri="{BB962C8B-B14F-4D97-AF65-F5344CB8AC3E}">
        <p14:creationId xmlns:p14="http://schemas.microsoft.com/office/powerpoint/2010/main" val="2498595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Programmiersprachen</a:t>
            </a:r>
            <a:br>
              <a:rPr lang="de-DE" dirty="0" smtClean="0"/>
            </a:br>
            <a:r>
              <a:rPr lang="de-DE" dirty="0" smtClean="0"/>
              <a:t>Maschinensprache</a:t>
            </a:r>
            <a:endParaRPr lang="de-DE" sz="2400" dirty="0">
              <a:solidFill>
                <a:schemeClr val="tx1"/>
              </a:solidFill>
            </a:endParaRPr>
          </a:p>
        </p:txBody>
      </p:sp>
      <p:sp>
        <p:nvSpPr>
          <p:cNvPr id="3" name="Inhaltsplatzhalter 2"/>
          <p:cNvSpPr>
            <a:spLocks noGrp="1"/>
          </p:cNvSpPr>
          <p:nvPr>
            <p:ph idx="1"/>
          </p:nvPr>
        </p:nvSpPr>
        <p:spPr>
          <a:xfrm>
            <a:off x="838200" y="1993900"/>
            <a:ext cx="10515600" cy="4183062"/>
          </a:xfrm>
        </p:spPr>
        <p:txBody>
          <a:bodyPr/>
          <a:lstStyle/>
          <a:p>
            <a:r>
              <a:rPr lang="de-DE" dirty="0" smtClean="0"/>
              <a:t>Prozessor versteht Maschinensprache</a:t>
            </a:r>
          </a:p>
          <a:p>
            <a:r>
              <a:rPr lang="de-DE" dirty="0" smtClean="0"/>
              <a:t>Prozessoren führen Befehle / Berechnungen aus</a:t>
            </a:r>
          </a:p>
          <a:p>
            <a:r>
              <a:rPr lang="de-DE" dirty="0" smtClean="0"/>
              <a:t>Maschinensprache sind Zahlen</a:t>
            </a:r>
          </a:p>
          <a:p>
            <a:pPr lvl="1"/>
            <a:r>
              <a:rPr lang="de-DE" dirty="0" smtClean="0"/>
              <a:t>Meist Hexadezimal</a:t>
            </a:r>
            <a:endParaRPr lang="de-DE" dirty="0"/>
          </a:p>
        </p:txBody>
      </p:sp>
      <p:sp>
        <p:nvSpPr>
          <p:cNvPr id="4" name="Datumsplatzhalter 3"/>
          <p:cNvSpPr>
            <a:spLocks noGrp="1"/>
          </p:cNvSpPr>
          <p:nvPr>
            <p:ph type="dt" sz="half" idx="10"/>
          </p:nvPr>
        </p:nvSpPr>
        <p:spPr/>
        <p:txBody>
          <a:bodyPr/>
          <a:lstStyle/>
          <a:p>
            <a:fld id="{C1921D34-303B-4044-A77B-A7659C9CFEF9}"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pic>
        <p:nvPicPr>
          <p:cNvPr id="1028"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8937" y="1828800"/>
            <a:ext cx="2338388" cy="2338388"/>
          </a:xfrm>
          <a:prstGeom prst="rect">
            <a:avLst/>
          </a:prstGeom>
          <a:noFill/>
          <a:extLst>
            <a:ext uri="{909E8E84-426E-40DD-AFC4-6F175D3DCCD1}">
              <a14:hiddenFill xmlns:a14="http://schemas.microsoft.com/office/drawing/2010/main">
                <a:solidFill>
                  <a:srgbClr val="FFFFFF"/>
                </a:solidFill>
              </a14:hiddenFill>
            </a:ext>
          </a:extLst>
        </p:spPr>
      </p:pic>
      <p:sp>
        <p:nvSpPr>
          <p:cNvPr id="6" name="Foliennummernplatzhalter 5"/>
          <p:cNvSpPr>
            <a:spLocks noGrp="1"/>
          </p:cNvSpPr>
          <p:nvPr>
            <p:ph type="sldNum" sz="quarter" idx="12"/>
          </p:nvPr>
        </p:nvSpPr>
        <p:spPr/>
        <p:txBody>
          <a:bodyPr/>
          <a:lstStyle/>
          <a:p>
            <a:fld id="{3A1F27E2-D58A-4028-9FF2-B12D897F257E}" type="slidenum">
              <a:rPr lang="de-DE" smtClean="0"/>
              <a:t>3</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4"/>
          <a:stretch>
            <a:fillRect/>
          </a:stretch>
        </p:blipFill>
        <p:spPr>
          <a:xfrm>
            <a:off x="4464720" y="3687826"/>
            <a:ext cx="1656184" cy="2398155"/>
          </a:xfrm>
          <a:prstGeom prst="rect">
            <a:avLst/>
          </a:prstGeom>
        </p:spPr>
      </p:pic>
      <p:pic>
        <p:nvPicPr>
          <p:cNvPr id="1026" name="Picture 2" descr="Related imag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480" t="3745" r="13910" b="5366"/>
          <a:stretch/>
        </p:blipFill>
        <p:spPr bwMode="auto">
          <a:xfrm rot="16200000">
            <a:off x="6370095" y="3129505"/>
            <a:ext cx="3160213"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047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Zerteilen von Texten</a:t>
            </a:r>
          </a:p>
          <a:p>
            <a:pPr lvl="1"/>
            <a:r>
              <a:rPr lang="de-DE" dirty="0" smtClean="0"/>
              <a:t>mit </a:t>
            </a:r>
            <a:r>
              <a:rPr lang="de-DE" sz="2800" b="1" dirty="0" smtClean="0">
                <a:solidFill>
                  <a:schemeClr val="accent1">
                    <a:lumMod val="75000"/>
                  </a:schemeClr>
                </a:solidFill>
                <a:ea typeface="+mj-ea"/>
              </a:rPr>
              <a:t>[</a:t>
            </a:r>
            <a:r>
              <a:rPr lang="de-DE" dirty="0" err="1" smtClean="0">
                <a:ea typeface="+mj-ea"/>
              </a:rPr>
              <a:t>start</a:t>
            </a:r>
            <a:r>
              <a:rPr lang="de-DE" sz="2800" b="1" dirty="0" err="1" smtClean="0">
                <a:solidFill>
                  <a:schemeClr val="accent1">
                    <a:lumMod val="75000"/>
                  </a:schemeClr>
                </a:solidFill>
                <a:ea typeface="+mj-ea"/>
              </a:rPr>
              <a:t>:</a:t>
            </a:r>
            <a:r>
              <a:rPr lang="de-DE" dirty="0" err="1" smtClean="0">
                <a:ea typeface="+mj-ea"/>
              </a:rPr>
              <a:t>ende</a:t>
            </a:r>
            <a:r>
              <a:rPr lang="de-DE" sz="2800" b="1" dirty="0" smtClean="0">
                <a:solidFill>
                  <a:schemeClr val="accent1">
                    <a:lumMod val="75000"/>
                  </a:schemeClr>
                </a:solidFill>
                <a:ea typeface="+mj-ea"/>
              </a:rPr>
              <a:t>]</a:t>
            </a:r>
            <a:endParaRPr lang="de-DE" sz="2800" b="1" dirty="0">
              <a:solidFill>
                <a:schemeClr val="accent1">
                  <a:lumMod val="75000"/>
                </a:schemeClr>
              </a:solidFill>
              <a:ea typeface="+mj-ea"/>
            </a:endParaRPr>
          </a:p>
          <a:p>
            <a:pPr lvl="1"/>
            <a:r>
              <a:rPr lang="de-DE" dirty="0" smtClean="0"/>
              <a:t>Beginnt (wie vieles beim PC) mit </a:t>
            </a:r>
            <a:r>
              <a:rPr lang="de-DE" sz="2800" b="1" dirty="0" smtClean="0">
                <a:solidFill>
                  <a:schemeClr val="accent1">
                    <a:lumMod val="75000"/>
                  </a:schemeClr>
                </a:solidFill>
                <a:ea typeface="+mj-ea"/>
              </a:rPr>
              <a:t>0</a:t>
            </a:r>
            <a:endParaRPr lang="de-DE" sz="2800" b="1" dirty="0">
              <a:solidFill>
                <a:schemeClr val="accent1">
                  <a:lumMod val="75000"/>
                </a:schemeClr>
              </a:solidFill>
              <a:ea typeface="+mj-ea"/>
            </a:endParaRPr>
          </a:p>
          <a:p>
            <a:pPr lvl="1"/>
            <a:r>
              <a:rPr lang="de-DE" dirty="0" smtClean="0"/>
              <a:t>viele Sonderfunktionen</a:t>
            </a:r>
          </a:p>
          <a:p>
            <a:pPr lvl="2"/>
            <a:r>
              <a:rPr lang="de-DE" dirty="0" smtClean="0"/>
              <a:t>[6]</a:t>
            </a:r>
            <a:endParaRPr lang="de-DE" dirty="0"/>
          </a:p>
          <a:p>
            <a:pPr lvl="2"/>
            <a:r>
              <a:rPr lang="de-DE" dirty="0"/>
              <a:t>[:5]</a:t>
            </a:r>
          </a:p>
          <a:p>
            <a:pPr lvl="2"/>
            <a:r>
              <a:rPr lang="de-DE" dirty="0"/>
              <a:t>[6:]</a:t>
            </a:r>
          </a:p>
          <a:p>
            <a:pPr lvl="2"/>
            <a:r>
              <a:rPr lang="de-DE" dirty="0"/>
              <a:t>[-5:-1]</a:t>
            </a:r>
            <a:endParaRPr lang="de-DE" dirty="0" smtClean="0"/>
          </a:p>
        </p:txBody>
      </p:sp>
      <p:sp>
        <p:nvSpPr>
          <p:cNvPr id="4" name="Datumsplatzhalter 3"/>
          <p:cNvSpPr>
            <a:spLocks noGrp="1"/>
          </p:cNvSpPr>
          <p:nvPr>
            <p:ph type="dt" sz="half" idx="10"/>
          </p:nvPr>
        </p:nvSpPr>
        <p:spPr/>
        <p:txBody>
          <a:bodyPr/>
          <a:lstStyle/>
          <a:p>
            <a:fld id="{CF4085D9-06B7-4FD4-909D-1B487320FEF5}"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30</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5899" y="4247104"/>
            <a:ext cx="6507901" cy="1655856"/>
          </a:xfrm>
          <a:prstGeom prst="rect">
            <a:avLst/>
          </a:prstGeom>
          <a:ln w="88900" cap="sq" cmpd="thickThin">
            <a:noFill/>
            <a:prstDash val="solid"/>
            <a:miter lim="800000"/>
          </a:ln>
          <a:effectLst/>
        </p:spPr>
      </p:pic>
    </p:spTree>
    <p:extLst>
      <p:ext uri="{BB962C8B-B14F-4D97-AF65-F5344CB8AC3E}">
        <p14:creationId xmlns:p14="http://schemas.microsoft.com/office/powerpoint/2010/main" val="1683868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Umwandlungen</a:t>
            </a:r>
          </a:p>
          <a:p>
            <a:pPr lvl="1"/>
            <a:r>
              <a:rPr lang="de-DE" dirty="0" smtClean="0"/>
              <a:t>Benutzereingaben sind zunächst Text</a:t>
            </a:r>
          </a:p>
          <a:p>
            <a:pPr lvl="1"/>
            <a:r>
              <a:rPr lang="de-DE" dirty="0" smtClean="0"/>
              <a:t>Text zu Ganzzahl: </a:t>
            </a:r>
            <a:r>
              <a:rPr lang="de-DE" b="1" dirty="0" err="1" smtClean="0">
                <a:solidFill>
                  <a:schemeClr val="accent1">
                    <a:lumMod val="75000"/>
                  </a:schemeClr>
                </a:solidFill>
                <a:ea typeface="+mj-ea"/>
              </a:rPr>
              <a:t>int</a:t>
            </a:r>
            <a:r>
              <a:rPr lang="de-DE" b="1" dirty="0" smtClean="0">
                <a:solidFill>
                  <a:schemeClr val="accent1">
                    <a:lumMod val="75000"/>
                  </a:schemeClr>
                </a:solidFill>
                <a:ea typeface="+mj-ea"/>
              </a:rPr>
              <a:t>(</a:t>
            </a:r>
            <a:r>
              <a:rPr lang="de-DE" dirty="0" err="1" smtClean="0">
                <a:ea typeface="+mj-ea"/>
              </a:rPr>
              <a:t>text</a:t>
            </a:r>
            <a:r>
              <a:rPr lang="de-DE" b="1" dirty="0" smtClean="0">
                <a:solidFill>
                  <a:schemeClr val="accent1">
                    <a:lumMod val="75000"/>
                  </a:schemeClr>
                </a:solidFill>
                <a:ea typeface="+mj-ea"/>
              </a:rPr>
              <a:t>)</a:t>
            </a:r>
          </a:p>
          <a:p>
            <a:pPr lvl="1"/>
            <a:r>
              <a:rPr lang="de-DE" dirty="0"/>
              <a:t>Text </a:t>
            </a:r>
            <a:r>
              <a:rPr lang="de-DE" dirty="0" smtClean="0"/>
              <a:t>zu Kommazahl: </a:t>
            </a:r>
            <a:r>
              <a:rPr lang="de-DE" b="1" dirty="0" err="1" smtClean="0">
                <a:solidFill>
                  <a:schemeClr val="accent1">
                    <a:lumMod val="75000"/>
                  </a:schemeClr>
                </a:solidFill>
              </a:rPr>
              <a:t>float</a:t>
            </a:r>
            <a:r>
              <a:rPr lang="de-DE" b="1" dirty="0" smtClean="0">
                <a:solidFill>
                  <a:schemeClr val="accent1">
                    <a:lumMod val="75000"/>
                  </a:schemeClr>
                </a:solidFill>
              </a:rPr>
              <a:t>(</a:t>
            </a:r>
            <a:r>
              <a:rPr lang="de-DE" dirty="0" err="1"/>
              <a:t>text</a:t>
            </a:r>
            <a:r>
              <a:rPr lang="de-DE" b="1" dirty="0" smtClean="0">
                <a:solidFill>
                  <a:schemeClr val="accent1">
                    <a:lumMod val="75000"/>
                  </a:schemeClr>
                </a:solidFill>
              </a:rPr>
              <a:t>)</a:t>
            </a:r>
            <a:endParaRPr lang="de-DE" b="1" dirty="0">
              <a:solidFill>
                <a:schemeClr val="accent1">
                  <a:lumMod val="75000"/>
                </a:schemeClr>
              </a:solidFill>
            </a:endParaRPr>
          </a:p>
          <a:p>
            <a:pPr lvl="1"/>
            <a:r>
              <a:rPr lang="de-DE" dirty="0" smtClean="0"/>
              <a:t>Zahl </a:t>
            </a:r>
            <a:r>
              <a:rPr lang="de-DE" dirty="0"/>
              <a:t>in </a:t>
            </a:r>
            <a:r>
              <a:rPr lang="de-DE" dirty="0" smtClean="0"/>
              <a:t>Text: </a:t>
            </a:r>
            <a:r>
              <a:rPr lang="de-DE" b="1" dirty="0" err="1" smtClean="0">
                <a:solidFill>
                  <a:schemeClr val="accent1">
                    <a:lumMod val="75000"/>
                  </a:schemeClr>
                </a:solidFill>
              </a:rPr>
              <a:t>str</a:t>
            </a:r>
            <a:r>
              <a:rPr lang="de-DE" b="1" dirty="0" smtClean="0">
                <a:solidFill>
                  <a:schemeClr val="accent1">
                    <a:lumMod val="75000"/>
                  </a:schemeClr>
                </a:solidFill>
              </a:rPr>
              <a:t>(</a:t>
            </a:r>
            <a:r>
              <a:rPr lang="de-DE" dirty="0" smtClean="0"/>
              <a:t>zahl</a:t>
            </a:r>
            <a:r>
              <a:rPr lang="de-DE" b="1" dirty="0" smtClean="0">
                <a:solidFill>
                  <a:schemeClr val="accent1">
                    <a:lumMod val="75000"/>
                  </a:schemeClr>
                </a:solidFill>
              </a:rPr>
              <a:t>)</a:t>
            </a:r>
            <a:endParaRPr lang="de-DE" b="1" dirty="0">
              <a:solidFill>
                <a:schemeClr val="accent1">
                  <a:lumMod val="75000"/>
                </a:schemeClr>
              </a:solidFill>
            </a:endParaRPr>
          </a:p>
          <a:p>
            <a:pPr lvl="1"/>
            <a:endParaRPr lang="de-DE" sz="2800" b="1" dirty="0">
              <a:solidFill>
                <a:schemeClr val="accent1">
                  <a:lumMod val="75000"/>
                </a:schemeClr>
              </a:solidFill>
              <a:ea typeface="+mj-ea"/>
            </a:endParaRPr>
          </a:p>
        </p:txBody>
      </p:sp>
      <p:sp>
        <p:nvSpPr>
          <p:cNvPr id="4" name="Datumsplatzhalter 3"/>
          <p:cNvSpPr>
            <a:spLocks noGrp="1"/>
          </p:cNvSpPr>
          <p:nvPr>
            <p:ph type="dt" sz="half" idx="10"/>
          </p:nvPr>
        </p:nvSpPr>
        <p:spPr/>
        <p:txBody>
          <a:bodyPr/>
          <a:lstStyle/>
          <a:p>
            <a:fld id="{E6477017-8420-453C-A4F5-9874759FFB1C}"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31</a:t>
            </a:fld>
            <a:endParaRPr lang="de-DE"/>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609956"/>
            <a:ext cx="5394872" cy="1368152"/>
          </a:xfrm>
          <a:prstGeom prst="rect">
            <a:avLst/>
          </a:prstGeom>
        </p:spPr>
      </p:pic>
    </p:spTree>
    <p:extLst>
      <p:ext uri="{BB962C8B-B14F-4D97-AF65-F5344CB8AC3E}">
        <p14:creationId xmlns:p14="http://schemas.microsoft.com/office/powerpoint/2010/main" val="3909587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Text</a:t>
            </a:r>
            <a:endParaRPr lang="de-DE" sz="2400" dirty="0">
              <a:solidFill>
                <a:schemeClr val="tx1"/>
              </a:solidFill>
            </a:endParaRPr>
          </a:p>
        </p:txBody>
      </p:sp>
      <p:sp>
        <p:nvSpPr>
          <p:cNvPr id="4" name="Datumsplatzhalter 3"/>
          <p:cNvSpPr>
            <a:spLocks noGrp="1"/>
          </p:cNvSpPr>
          <p:nvPr>
            <p:ph type="dt" sz="half" idx="10"/>
          </p:nvPr>
        </p:nvSpPr>
        <p:spPr/>
        <p:txBody>
          <a:bodyPr/>
          <a:lstStyle/>
          <a:p>
            <a:fld id="{8D936150-CEBE-4D0E-AA56-CD92215D4299}"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32</a:t>
            </a:fld>
            <a:endParaRPr lang="de-DE"/>
          </a:p>
        </p:txBody>
      </p:sp>
      <p:sp>
        <p:nvSpPr>
          <p:cNvPr id="7" name="Inhaltsplatzhalter 6"/>
          <p:cNvSpPr>
            <a:spLocks noGrp="1"/>
          </p:cNvSpPr>
          <p:nvPr>
            <p:ph sz="quarter" idx="13"/>
          </p:nvPr>
        </p:nvSpPr>
        <p:spPr/>
        <p:txBody>
          <a:bodyPr/>
          <a:lstStyle/>
          <a:p>
            <a:r>
              <a:rPr lang="de-DE" dirty="0"/>
              <a:t>Aufgabe 2</a:t>
            </a:r>
          </a:p>
          <a:p>
            <a:pPr lvl="1"/>
            <a:r>
              <a:rPr lang="de-DE" dirty="0" smtClean="0"/>
              <a:t>Was </a:t>
            </a:r>
            <a:r>
              <a:rPr lang="de-DE" dirty="0"/>
              <a:t>ist das Quadrat der mittleren beiden Ziffern von </a:t>
            </a:r>
            <a:r>
              <a:rPr lang="de-DE" dirty="0" smtClean="0"/>
              <a:t>36</a:t>
            </a:r>
            <a:r>
              <a:rPr lang="de-DE" baseline="30000" dirty="0" smtClean="0"/>
              <a:t>2</a:t>
            </a:r>
            <a:r>
              <a:rPr lang="de-DE" dirty="0" smtClean="0"/>
              <a:t>?</a:t>
            </a:r>
            <a:endParaRPr lang="de-DE" dirty="0"/>
          </a:p>
          <a:p>
            <a:pPr lvl="1"/>
            <a:r>
              <a:rPr lang="de-DE" dirty="0"/>
              <a:t>36</a:t>
            </a:r>
            <a:r>
              <a:rPr lang="de-DE" baseline="30000" dirty="0"/>
              <a:t>2</a:t>
            </a:r>
            <a:r>
              <a:rPr lang="de-DE" dirty="0"/>
              <a:t> </a:t>
            </a:r>
            <a:r>
              <a:rPr lang="de-DE" dirty="0">
                <a:sym typeface="Wingdings" panose="05000000000000000000" pitchFamily="2" charset="2"/>
              </a:rPr>
              <a:t></a:t>
            </a:r>
            <a:r>
              <a:rPr lang="de-DE" dirty="0"/>
              <a:t> X</a:t>
            </a:r>
            <a:r>
              <a:rPr lang="de-DE" b="1" dirty="0"/>
              <a:t>YY</a:t>
            </a:r>
            <a:r>
              <a:rPr lang="de-DE" dirty="0"/>
              <a:t>X </a:t>
            </a:r>
            <a:r>
              <a:rPr lang="de-DE" dirty="0">
                <a:sym typeface="Wingdings" panose="05000000000000000000" pitchFamily="2" charset="2"/>
              </a:rPr>
              <a:t> YY  </a:t>
            </a:r>
            <a:r>
              <a:rPr lang="de-DE" dirty="0" smtClean="0">
                <a:sym typeface="Wingdings" panose="05000000000000000000" pitchFamily="2" charset="2"/>
              </a:rPr>
              <a:t>YY</a:t>
            </a:r>
            <a:r>
              <a:rPr lang="de-DE" baseline="30000" dirty="0" smtClean="0">
                <a:sym typeface="Wingdings" panose="05000000000000000000" pitchFamily="2" charset="2"/>
              </a:rPr>
              <a:t>2</a:t>
            </a:r>
          </a:p>
          <a:p>
            <a:pPr lvl="1"/>
            <a:r>
              <a:rPr lang="de-DE" dirty="0" smtClean="0">
                <a:sym typeface="Wingdings" panose="05000000000000000000" pitchFamily="2" charset="2"/>
              </a:rPr>
              <a:t>Löse die Aufgabe so, dass sie für beliebige andere Zahlen wiederholt werden kann</a:t>
            </a:r>
            <a:endParaRPr lang="de-DE" dirty="0"/>
          </a:p>
        </p:txBody>
      </p:sp>
    </p:spTree>
    <p:extLst>
      <p:ext uri="{BB962C8B-B14F-4D97-AF65-F5344CB8AC3E}">
        <p14:creationId xmlns:p14="http://schemas.microsoft.com/office/powerpoint/2010/main" val="2053370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Listen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Liste: eckige Klammern: </a:t>
            </a:r>
            <a:r>
              <a:rPr lang="de-DE" sz="3200" b="1" dirty="0" smtClean="0">
                <a:solidFill>
                  <a:schemeClr val="accent1">
                    <a:lumMod val="75000"/>
                  </a:schemeClr>
                </a:solidFill>
              </a:rPr>
              <a:t>[</a:t>
            </a:r>
            <a:r>
              <a:rPr lang="de-DE" dirty="0"/>
              <a:t> </a:t>
            </a:r>
            <a:r>
              <a:rPr lang="de-DE" sz="3200" b="1" dirty="0" smtClean="0">
                <a:solidFill>
                  <a:schemeClr val="accent1">
                    <a:lumMod val="75000"/>
                  </a:schemeClr>
                </a:solidFill>
              </a:rPr>
              <a:t>]</a:t>
            </a:r>
            <a:endParaRPr lang="de-DE" dirty="0" smtClean="0"/>
          </a:p>
          <a:p>
            <a:r>
              <a:rPr lang="de-DE" dirty="0" smtClean="0"/>
              <a:t>durch Komma getrennte Einträge: </a:t>
            </a:r>
            <a:r>
              <a:rPr lang="de-DE" sz="3200" b="1" dirty="0">
                <a:solidFill>
                  <a:schemeClr val="accent1">
                    <a:lumMod val="75000"/>
                  </a:schemeClr>
                </a:solidFill>
              </a:rPr>
              <a:t>[</a:t>
            </a:r>
            <a:r>
              <a:rPr lang="de-DE" dirty="0"/>
              <a:t>x</a:t>
            </a:r>
            <a:r>
              <a:rPr lang="de-DE" sz="3200" b="1" dirty="0">
                <a:solidFill>
                  <a:schemeClr val="accent1">
                    <a:lumMod val="75000"/>
                  </a:schemeClr>
                </a:solidFill>
              </a:rPr>
              <a:t>,</a:t>
            </a:r>
            <a:r>
              <a:rPr lang="de-DE" dirty="0"/>
              <a:t> y</a:t>
            </a:r>
            <a:r>
              <a:rPr lang="de-DE" sz="3200" b="1" dirty="0">
                <a:solidFill>
                  <a:schemeClr val="accent1">
                    <a:lumMod val="75000"/>
                  </a:schemeClr>
                </a:solidFill>
              </a:rPr>
              <a:t>,</a:t>
            </a:r>
            <a:r>
              <a:rPr lang="de-DE" dirty="0"/>
              <a:t> </a:t>
            </a:r>
            <a:r>
              <a:rPr lang="de-DE" dirty="0" smtClean="0"/>
              <a:t>…</a:t>
            </a:r>
            <a:r>
              <a:rPr lang="de-DE" sz="3200" b="1" dirty="0" smtClean="0">
                <a:solidFill>
                  <a:schemeClr val="accent1">
                    <a:lumMod val="75000"/>
                  </a:schemeClr>
                </a:solidFill>
              </a:rPr>
              <a:t>]</a:t>
            </a:r>
            <a:endParaRPr lang="de-DE" dirty="0" smtClean="0"/>
          </a:p>
          <a:p>
            <a:r>
              <a:rPr lang="de-DE" dirty="0" smtClean="0"/>
              <a:t>Zerteilen wie bei Text</a:t>
            </a:r>
          </a:p>
          <a:p>
            <a:pPr lvl="1"/>
            <a:r>
              <a:rPr lang="de-DE" dirty="0"/>
              <a:t>list</a:t>
            </a:r>
            <a:r>
              <a:rPr lang="de-DE" b="1" dirty="0">
                <a:solidFill>
                  <a:schemeClr val="accent1">
                    <a:lumMod val="75000"/>
                  </a:schemeClr>
                </a:solidFill>
              </a:rPr>
              <a:t>[</a:t>
            </a:r>
            <a:r>
              <a:rPr lang="de-DE" dirty="0" err="1"/>
              <a:t>start</a:t>
            </a:r>
            <a:r>
              <a:rPr lang="de-DE" b="1" dirty="0" smtClean="0">
                <a:solidFill>
                  <a:schemeClr val="accent1">
                    <a:lumMod val="75000"/>
                  </a:schemeClr>
                </a:solidFill>
              </a:rPr>
              <a:t>: </a:t>
            </a:r>
            <a:r>
              <a:rPr lang="de-DE" dirty="0" smtClean="0"/>
              <a:t>ende</a:t>
            </a:r>
            <a:r>
              <a:rPr lang="de-DE" b="1" dirty="0">
                <a:solidFill>
                  <a:schemeClr val="accent1">
                    <a:lumMod val="75000"/>
                  </a:schemeClr>
                </a:solidFill>
              </a:rPr>
              <a:t>]</a:t>
            </a:r>
          </a:p>
          <a:p>
            <a:pPr lvl="1"/>
            <a:r>
              <a:rPr lang="de-DE" dirty="0" err="1"/>
              <a:t>list</a:t>
            </a:r>
            <a:r>
              <a:rPr lang="de-DE" b="1" dirty="0">
                <a:solidFill>
                  <a:schemeClr val="accent1">
                    <a:lumMod val="75000"/>
                  </a:schemeClr>
                </a:solidFill>
              </a:rPr>
              <a:t>[</a:t>
            </a:r>
            <a:r>
              <a:rPr lang="de-DE" dirty="0" err="1"/>
              <a:t>start</a:t>
            </a:r>
            <a:r>
              <a:rPr lang="de-DE" b="1" dirty="0">
                <a:solidFill>
                  <a:schemeClr val="accent1">
                    <a:lumMod val="75000"/>
                  </a:schemeClr>
                </a:solidFill>
              </a:rPr>
              <a:t>]</a:t>
            </a:r>
          </a:p>
          <a:p>
            <a:pPr lvl="1"/>
            <a:r>
              <a:rPr lang="de-DE" dirty="0" err="1"/>
              <a:t>list</a:t>
            </a:r>
            <a:r>
              <a:rPr lang="de-DE" b="1" dirty="0">
                <a:solidFill>
                  <a:schemeClr val="accent1">
                    <a:lumMod val="75000"/>
                  </a:schemeClr>
                </a:solidFill>
              </a:rPr>
              <a:t>[</a:t>
            </a:r>
            <a:r>
              <a:rPr lang="de-DE" dirty="0" err="1"/>
              <a:t>start</a:t>
            </a:r>
            <a:r>
              <a:rPr lang="de-DE" b="1" dirty="0">
                <a:solidFill>
                  <a:schemeClr val="accent1">
                    <a:lumMod val="75000"/>
                  </a:schemeClr>
                </a:solidFill>
              </a:rPr>
              <a:t>:]</a:t>
            </a:r>
          </a:p>
          <a:p>
            <a:pPr lvl="1"/>
            <a:r>
              <a:rPr lang="de-DE" dirty="0" err="1"/>
              <a:t>list</a:t>
            </a:r>
            <a:r>
              <a:rPr lang="de-DE" b="1" dirty="0">
                <a:solidFill>
                  <a:schemeClr val="accent1">
                    <a:lumMod val="75000"/>
                  </a:schemeClr>
                </a:solidFill>
              </a:rPr>
              <a:t>[:</a:t>
            </a:r>
            <a:r>
              <a:rPr lang="de-DE" dirty="0"/>
              <a:t>ende</a:t>
            </a:r>
            <a:r>
              <a:rPr lang="de-DE" b="1" dirty="0">
                <a:solidFill>
                  <a:schemeClr val="accent1">
                    <a:lumMod val="75000"/>
                  </a:schemeClr>
                </a:solidFill>
              </a:rPr>
              <a:t>]</a:t>
            </a:r>
          </a:p>
          <a:p>
            <a:pPr lvl="1"/>
            <a:endParaRPr lang="de-DE" dirty="0" smtClean="0"/>
          </a:p>
        </p:txBody>
      </p:sp>
      <p:sp>
        <p:nvSpPr>
          <p:cNvPr id="4" name="Datumsplatzhalter 3"/>
          <p:cNvSpPr>
            <a:spLocks noGrp="1"/>
          </p:cNvSpPr>
          <p:nvPr>
            <p:ph type="dt" sz="half" idx="10"/>
          </p:nvPr>
        </p:nvSpPr>
        <p:spPr/>
        <p:txBody>
          <a:bodyPr/>
          <a:lstStyle/>
          <a:p>
            <a:fld id="{C251BD82-81F5-4AB8-95F1-D612B114E619}"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33</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9269" y="3767832"/>
            <a:ext cx="5894531" cy="1872208"/>
          </a:xfrm>
          <a:prstGeom prst="rect">
            <a:avLst/>
          </a:prstGeom>
          <a:ln w="88900" cap="sq" cmpd="thickThin">
            <a:noFill/>
            <a:prstDash val="solid"/>
            <a:miter lim="800000"/>
          </a:ln>
          <a:effectLst/>
        </p:spPr>
      </p:pic>
    </p:spTree>
    <p:extLst>
      <p:ext uri="{BB962C8B-B14F-4D97-AF65-F5344CB8AC3E}">
        <p14:creationId xmlns:p14="http://schemas.microsoft.com/office/powerpoint/2010/main" val="1614194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Listen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Aneinanderhängen von Listen mit </a:t>
            </a:r>
            <a:r>
              <a:rPr lang="de-DE" sz="2400" b="1" dirty="0">
                <a:solidFill>
                  <a:schemeClr val="accent1">
                    <a:lumMod val="75000"/>
                  </a:schemeClr>
                </a:solidFill>
              </a:rPr>
              <a:t>+</a:t>
            </a:r>
          </a:p>
          <a:p>
            <a:r>
              <a:rPr lang="de-DE" dirty="0" smtClean="0"/>
              <a:t>Vervielfachen von Listen mit </a:t>
            </a:r>
            <a:r>
              <a:rPr lang="de-DE" sz="2400" b="1" dirty="0">
                <a:solidFill>
                  <a:schemeClr val="accent1">
                    <a:lumMod val="75000"/>
                  </a:schemeClr>
                </a:solidFill>
              </a:rPr>
              <a:t>*</a:t>
            </a:r>
          </a:p>
          <a:p>
            <a:pPr lvl="1"/>
            <a:endParaRPr lang="de-DE" dirty="0" smtClean="0"/>
          </a:p>
        </p:txBody>
      </p:sp>
      <p:sp>
        <p:nvSpPr>
          <p:cNvPr id="4" name="Datumsplatzhalter 3"/>
          <p:cNvSpPr>
            <a:spLocks noGrp="1"/>
          </p:cNvSpPr>
          <p:nvPr>
            <p:ph type="dt" sz="half" idx="10"/>
          </p:nvPr>
        </p:nvSpPr>
        <p:spPr/>
        <p:txBody>
          <a:bodyPr/>
          <a:lstStyle/>
          <a:p>
            <a:fld id="{ABE81AD2-829D-4072-9688-6B66C98C624B}"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34</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446367"/>
            <a:ext cx="5934075" cy="2702461"/>
          </a:xfrm>
          <a:prstGeom prst="rect">
            <a:avLst/>
          </a:prstGeom>
        </p:spPr>
      </p:pic>
    </p:spTree>
    <p:extLst>
      <p:ext uri="{BB962C8B-B14F-4D97-AF65-F5344CB8AC3E}">
        <p14:creationId xmlns:p14="http://schemas.microsoft.com/office/powerpoint/2010/main" val="1160308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Listen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Ändern: einem Slice neue Werte zuweisen</a:t>
            </a:r>
            <a:endParaRPr lang="de-DE" b="1" dirty="0">
              <a:solidFill>
                <a:schemeClr val="accent1">
                  <a:lumMod val="75000"/>
                </a:schemeClr>
              </a:solidFill>
            </a:endParaRPr>
          </a:p>
          <a:p>
            <a:r>
              <a:rPr lang="de-DE" dirty="0" smtClean="0"/>
              <a:t>Löschen: einem Slice eine leere Liste zuweisen</a:t>
            </a:r>
            <a:endParaRPr lang="de-DE" b="1" dirty="0">
              <a:solidFill>
                <a:schemeClr val="accent1">
                  <a:lumMod val="75000"/>
                </a:schemeClr>
              </a:solidFill>
            </a:endParaRPr>
          </a:p>
          <a:p>
            <a:pPr lvl="1"/>
            <a:endParaRPr lang="de-DE" dirty="0" smtClean="0"/>
          </a:p>
        </p:txBody>
      </p:sp>
      <p:sp>
        <p:nvSpPr>
          <p:cNvPr id="4" name="Datumsplatzhalter 3"/>
          <p:cNvSpPr>
            <a:spLocks noGrp="1"/>
          </p:cNvSpPr>
          <p:nvPr>
            <p:ph type="dt" sz="half" idx="10"/>
          </p:nvPr>
        </p:nvSpPr>
        <p:spPr/>
        <p:txBody>
          <a:bodyPr/>
          <a:lstStyle/>
          <a:p>
            <a:fld id="{6EF1BF9D-B1FC-41DE-A4C6-8332BF0AAB8C}"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35</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680584"/>
            <a:ext cx="5490607" cy="1944216"/>
          </a:xfrm>
          <a:prstGeom prst="rect">
            <a:avLst/>
          </a:prstGeom>
          <a:ln w="88900" cap="sq" cmpd="thickThin">
            <a:noFill/>
            <a:prstDash val="solid"/>
            <a:miter lim="800000"/>
          </a:ln>
          <a:effectLst/>
        </p:spPr>
      </p:pic>
    </p:spTree>
    <p:extLst>
      <p:ext uri="{BB962C8B-B14F-4D97-AF65-F5344CB8AC3E}">
        <p14:creationId xmlns:p14="http://schemas.microsoft.com/office/powerpoint/2010/main" val="1768456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Listen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Einträge von beliebigem Typ</a:t>
            </a:r>
          </a:p>
          <a:p>
            <a:pPr lvl="1"/>
            <a:r>
              <a:rPr lang="de-DE" dirty="0" smtClean="0"/>
              <a:t>Achtung: nicht mit jedem Inhalt kann man alles machen</a:t>
            </a:r>
            <a:endParaRPr lang="de-DE" b="1" dirty="0">
              <a:solidFill>
                <a:schemeClr val="accent1">
                  <a:lumMod val="75000"/>
                </a:schemeClr>
              </a:solidFill>
            </a:endParaRPr>
          </a:p>
          <a:p>
            <a:r>
              <a:rPr lang="de-DE" dirty="0" smtClean="0"/>
              <a:t>Länge einer Liste ermitteln: </a:t>
            </a:r>
            <a:r>
              <a:rPr lang="de-DE" b="1" dirty="0" err="1" smtClean="0">
                <a:solidFill>
                  <a:schemeClr val="accent1">
                    <a:lumMod val="75000"/>
                  </a:schemeClr>
                </a:solidFill>
              </a:rPr>
              <a:t>len</a:t>
            </a:r>
            <a:r>
              <a:rPr lang="de-DE" b="1" dirty="0" smtClean="0">
                <a:solidFill>
                  <a:schemeClr val="accent1">
                    <a:lumMod val="75000"/>
                  </a:schemeClr>
                </a:solidFill>
              </a:rPr>
              <a:t>(</a:t>
            </a:r>
            <a:r>
              <a:rPr lang="de-DE" dirty="0" smtClean="0"/>
              <a:t>liste</a:t>
            </a:r>
            <a:r>
              <a:rPr lang="de-DE" b="1" dirty="0" smtClean="0">
                <a:solidFill>
                  <a:schemeClr val="accent1">
                    <a:lumMod val="75000"/>
                  </a:schemeClr>
                </a:solidFill>
              </a:rPr>
              <a:t>)</a:t>
            </a:r>
            <a:endParaRPr lang="de-DE" b="1" dirty="0">
              <a:solidFill>
                <a:schemeClr val="accent1">
                  <a:lumMod val="75000"/>
                </a:schemeClr>
              </a:solidFill>
            </a:endParaRPr>
          </a:p>
        </p:txBody>
      </p:sp>
      <p:sp>
        <p:nvSpPr>
          <p:cNvPr id="4" name="Datumsplatzhalter 3"/>
          <p:cNvSpPr>
            <a:spLocks noGrp="1"/>
          </p:cNvSpPr>
          <p:nvPr>
            <p:ph type="dt" sz="half" idx="10"/>
          </p:nvPr>
        </p:nvSpPr>
        <p:spPr/>
        <p:txBody>
          <a:bodyPr/>
          <a:lstStyle/>
          <a:p>
            <a:fld id="{108BF655-CA69-4CA1-8392-0482341FA3AB}"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36</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27500"/>
            <a:ext cx="6781205" cy="890269"/>
          </a:xfrm>
          <a:prstGeom prst="rect">
            <a:avLst/>
          </a:prstGeom>
          <a:ln w="88900" cap="sq" cmpd="thickThin">
            <a:noFill/>
            <a:prstDash val="solid"/>
            <a:miter lim="800000"/>
          </a:ln>
          <a:effectLst/>
        </p:spPr>
      </p:pic>
    </p:spTree>
    <p:extLst>
      <p:ext uri="{BB962C8B-B14F-4D97-AF65-F5344CB8AC3E}">
        <p14:creationId xmlns:p14="http://schemas.microsoft.com/office/powerpoint/2010/main" val="743359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Listen</a:t>
            </a:r>
            <a:endParaRPr lang="de-DE" sz="2400" dirty="0">
              <a:solidFill>
                <a:schemeClr val="tx1"/>
              </a:solidFill>
            </a:endParaRPr>
          </a:p>
        </p:txBody>
      </p:sp>
      <p:sp>
        <p:nvSpPr>
          <p:cNvPr id="4" name="Datumsplatzhalter 3"/>
          <p:cNvSpPr>
            <a:spLocks noGrp="1"/>
          </p:cNvSpPr>
          <p:nvPr>
            <p:ph type="dt" sz="half" idx="10"/>
          </p:nvPr>
        </p:nvSpPr>
        <p:spPr/>
        <p:txBody>
          <a:bodyPr/>
          <a:lstStyle/>
          <a:p>
            <a:fld id="{06A903DF-1128-46CD-B417-38F6214F535A}"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37</a:t>
            </a:fld>
            <a:endParaRPr lang="de-DE"/>
          </a:p>
        </p:txBody>
      </p:sp>
      <p:sp>
        <p:nvSpPr>
          <p:cNvPr id="7" name="Inhaltsplatzhalter 6"/>
          <p:cNvSpPr>
            <a:spLocks noGrp="1"/>
          </p:cNvSpPr>
          <p:nvPr>
            <p:ph sz="quarter" idx="13"/>
          </p:nvPr>
        </p:nvSpPr>
        <p:spPr/>
        <p:txBody>
          <a:bodyPr/>
          <a:lstStyle/>
          <a:p>
            <a:r>
              <a:rPr lang="de-DE" dirty="0"/>
              <a:t>Aufgabe 3</a:t>
            </a:r>
          </a:p>
          <a:p>
            <a:pPr lvl="1"/>
            <a:r>
              <a:rPr lang="de-DE" dirty="0"/>
              <a:t>gib die ersten drei Elemente der Liste [2, 3, 5, 7, 11, 13, 17] </a:t>
            </a:r>
            <a:r>
              <a:rPr lang="de-DE" dirty="0" smtClean="0"/>
              <a:t>aus</a:t>
            </a:r>
            <a:endParaRPr lang="de-DE" b="1" dirty="0">
              <a:solidFill>
                <a:schemeClr val="accent1">
                  <a:lumMod val="75000"/>
                </a:schemeClr>
              </a:solidFill>
            </a:endParaRPr>
          </a:p>
        </p:txBody>
      </p:sp>
    </p:spTree>
    <p:extLst>
      <p:ext uri="{BB962C8B-B14F-4D97-AF65-F5344CB8AC3E}">
        <p14:creationId xmlns:p14="http://schemas.microsoft.com/office/powerpoint/2010/main" val="4084269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Wahrheitswerte</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sz="2400" dirty="0" smtClean="0"/>
              <a:t>Der Vergleich zweier Zahlen, Texten oder Buchstaben ergibt einen Wahrheitswert, der wahr (</a:t>
            </a:r>
            <a:r>
              <a:rPr lang="de-DE" sz="2400" b="1" dirty="0">
                <a:solidFill>
                  <a:schemeClr val="accent1">
                    <a:lumMod val="75000"/>
                  </a:schemeClr>
                </a:solidFill>
              </a:rPr>
              <a:t>True</a:t>
            </a:r>
            <a:r>
              <a:rPr lang="de-DE" sz="2400" dirty="0" smtClean="0"/>
              <a:t>) oder unwahr s</a:t>
            </a:r>
            <a:r>
              <a:rPr lang="de-DE" sz="2400" dirty="0"/>
              <a:t>ein kann (</a:t>
            </a:r>
            <a:r>
              <a:rPr lang="de-DE" sz="2400" b="1" dirty="0" err="1">
                <a:solidFill>
                  <a:schemeClr val="accent1">
                    <a:lumMod val="75000"/>
                  </a:schemeClr>
                </a:solidFill>
              </a:rPr>
              <a:t>False</a:t>
            </a:r>
            <a:r>
              <a:rPr lang="de-DE" sz="2400" dirty="0" smtClean="0"/>
              <a:t>)</a:t>
            </a:r>
          </a:p>
          <a:p>
            <a:r>
              <a:rPr lang="de-DE" dirty="0" smtClean="0"/>
              <a:t>Operatoren</a:t>
            </a:r>
          </a:p>
          <a:p>
            <a:pPr lvl="1"/>
            <a:r>
              <a:rPr lang="de-DE" dirty="0" smtClean="0"/>
              <a:t>kleiner: </a:t>
            </a:r>
            <a:r>
              <a:rPr lang="de-DE" b="1" dirty="0" smtClean="0">
                <a:solidFill>
                  <a:schemeClr val="accent1">
                    <a:lumMod val="75000"/>
                  </a:schemeClr>
                </a:solidFill>
              </a:rPr>
              <a:t>&lt;</a:t>
            </a:r>
            <a:endParaRPr lang="de-DE" b="1" dirty="0">
              <a:solidFill>
                <a:schemeClr val="accent1">
                  <a:lumMod val="75000"/>
                </a:schemeClr>
              </a:solidFill>
            </a:endParaRPr>
          </a:p>
          <a:p>
            <a:pPr lvl="1"/>
            <a:r>
              <a:rPr lang="de-DE" dirty="0" smtClean="0"/>
              <a:t>kleiner oder gleich: </a:t>
            </a:r>
            <a:r>
              <a:rPr lang="de-DE" b="1" dirty="0" smtClean="0">
                <a:solidFill>
                  <a:schemeClr val="accent1">
                    <a:lumMod val="75000"/>
                  </a:schemeClr>
                </a:solidFill>
              </a:rPr>
              <a:t>&lt;=</a:t>
            </a:r>
            <a:endParaRPr lang="de-DE" b="1" dirty="0">
              <a:solidFill>
                <a:schemeClr val="accent1">
                  <a:lumMod val="75000"/>
                </a:schemeClr>
              </a:solidFill>
            </a:endParaRPr>
          </a:p>
          <a:p>
            <a:pPr lvl="1"/>
            <a:r>
              <a:rPr lang="de-DE" dirty="0" smtClean="0"/>
              <a:t>größer:</a:t>
            </a:r>
            <a:r>
              <a:rPr lang="de-DE" b="1" dirty="0">
                <a:solidFill>
                  <a:schemeClr val="accent1">
                    <a:lumMod val="75000"/>
                  </a:schemeClr>
                </a:solidFill>
              </a:rPr>
              <a:t> </a:t>
            </a:r>
            <a:r>
              <a:rPr lang="de-DE" b="1" dirty="0" smtClean="0">
                <a:solidFill>
                  <a:schemeClr val="accent1">
                    <a:lumMod val="75000"/>
                  </a:schemeClr>
                </a:solidFill>
              </a:rPr>
              <a:t>&gt;</a:t>
            </a:r>
            <a:endParaRPr lang="de-DE" b="1" dirty="0">
              <a:solidFill>
                <a:schemeClr val="accent1">
                  <a:lumMod val="75000"/>
                </a:schemeClr>
              </a:solidFill>
            </a:endParaRPr>
          </a:p>
          <a:p>
            <a:pPr lvl="1"/>
            <a:r>
              <a:rPr lang="de-DE" dirty="0" smtClean="0"/>
              <a:t>größer oder gleich: </a:t>
            </a:r>
            <a:r>
              <a:rPr lang="de-DE" b="1" dirty="0" smtClean="0">
                <a:solidFill>
                  <a:schemeClr val="accent1">
                    <a:lumMod val="75000"/>
                  </a:schemeClr>
                </a:solidFill>
              </a:rPr>
              <a:t>&gt;=</a:t>
            </a:r>
            <a:endParaRPr lang="de-DE" b="1" dirty="0">
              <a:solidFill>
                <a:schemeClr val="accent1">
                  <a:lumMod val="75000"/>
                </a:schemeClr>
              </a:solidFill>
            </a:endParaRPr>
          </a:p>
          <a:p>
            <a:pPr lvl="1"/>
            <a:r>
              <a:rPr lang="de-DE" dirty="0" smtClean="0"/>
              <a:t>gleich: </a:t>
            </a:r>
            <a:r>
              <a:rPr lang="de-DE" b="1" dirty="0" smtClean="0">
                <a:solidFill>
                  <a:schemeClr val="accent1">
                    <a:lumMod val="75000"/>
                  </a:schemeClr>
                </a:solidFill>
              </a:rPr>
              <a:t>==</a:t>
            </a:r>
            <a:endParaRPr lang="de-DE" b="1" dirty="0">
              <a:solidFill>
                <a:schemeClr val="accent1">
                  <a:lumMod val="75000"/>
                </a:schemeClr>
              </a:solidFill>
            </a:endParaRPr>
          </a:p>
          <a:p>
            <a:pPr lvl="1"/>
            <a:r>
              <a:rPr lang="de-DE" dirty="0" smtClean="0"/>
              <a:t>ungleich: </a:t>
            </a:r>
            <a:r>
              <a:rPr lang="de-DE" b="1" dirty="0" smtClean="0">
                <a:solidFill>
                  <a:schemeClr val="accent1">
                    <a:lumMod val="75000"/>
                  </a:schemeClr>
                </a:solidFill>
              </a:rPr>
              <a:t>!=</a:t>
            </a:r>
            <a:endParaRPr lang="de-DE" b="1" dirty="0">
              <a:solidFill>
                <a:schemeClr val="accent1">
                  <a:lumMod val="75000"/>
                </a:schemeClr>
              </a:solidFill>
            </a:endParaRPr>
          </a:p>
        </p:txBody>
      </p:sp>
      <p:sp>
        <p:nvSpPr>
          <p:cNvPr id="4" name="Datumsplatzhalter 3"/>
          <p:cNvSpPr>
            <a:spLocks noGrp="1"/>
          </p:cNvSpPr>
          <p:nvPr>
            <p:ph type="dt" sz="half" idx="10"/>
          </p:nvPr>
        </p:nvSpPr>
        <p:spPr/>
        <p:txBody>
          <a:bodyPr/>
          <a:lstStyle/>
          <a:p>
            <a:fld id="{540273FD-E4DC-432A-B7EC-710AF36B5BF9}"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38</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9008" y="3429000"/>
            <a:ext cx="5040992" cy="2311152"/>
          </a:xfrm>
          <a:prstGeom prst="rect">
            <a:avLst/>
          </a:prstGeom>
          <a:ln w="88900" cap="sq" cmpd="thickThin">
            <a:noFill/>
            <a:prstDash val="solid"/>
            <a:miter lim="800000"/>
          </a:ln>
          <a:effectLst/>
        </p:spPr>
      </p:pic>
    </p:spTree>
    <p:extLst>
      <p:ext uri="{BB962C8B-B14F-4D97-AF65-F5344CB8AC3E}">
        <p14:creationId xmlns:p14="http://schemas.microsoft.com/office/powerpoint/2010/main" val="1049595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Wahrheitswerte</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Operatoren</a:t>
            </a:r>
          </a:p>
          <a:p>
            <a:pPr lvl="1"/>
            <a:r>
              <a:rPr lang="de-DE" dirty="0" smtClean="0"/>
              <a:t>und: </a:t>
            </a:r>
            <a:r>
              <a:rPr lang="de-DE" b="1" dirty="0" err="1" smtClean="0">
                <a:solidFill>
                  <a:schemeClr val="accent1">
                    <a:lumMod val="75000"/>
                  </a:schemeClr>
                </a:solidFill>
              </a:rPr>
              <a:t>and</a:t>
            </a:r>
            <a:r>
              <a:rPr lang="de-DE" b="1" dirty="0" smtClean="0">
                <a:solidFill>
                  <a:schemeClr val="accent1">
                    <a:lumMod val="75000"/>
                  </a:schemeClr>
                </a:solidFill>
              </a:rPr>
              <a:t> </a:t>
            </a:r>
            <a:r>
              <a:rPr lang="de-DE" dirty="0" smtClean="0"/>
              <a:t>(beide müssen wahr sein)</a:t>
            </a:r>
            <a:endParaRPr lang="de-DE" b="1" dirty="0">
              <a:solidFill>
                <a:schemeClr val="accent1">
                  <a:lumMod val="75000"/>
                </a:schemeClr>
              </a:solidFill>
            </a:endParaRPr>
          </a:p>
          <a:p>
            <a:pPr lvl="1"/>
            <a:r>
              <a:rPr lang="de-DE" dirty="0" smtClean="0"/>
              <a:t>oder</a:t>
            </a:r>
            <a:r>
              <a:rPr lang="de-DE" dirty="0"/>
              <a:t>: </a:t>
            </a:r>
            <a:r>
              <a:rPr lang="de-DE" b="1" dirty="0" err="1" smtClean="0">
                <a:solidFill>
                  <a:schemeClr val="accent1">
                    <a:lumMod val="75000"/>
                  </a:schemeClr>
                </a:solidFill>
              </a:rPr>
              <a:t>or</a:t>
            </a:r>
            <a:r>
              <a:rPr lang="de-DE" b="1" dirty="0" smtClean="0">
                <a:solidFill>
                  <a:schemeClr val="accent1">
                    <a:lumMod val="75000"/>
                  </a:schemeClr>
                </a:solidFill>
              </a:rPr>
              <a:t> </a:t>
            </a:r>
            <a:r>
              <a:rPr lang="de-DE" dirty="0" smtClean="0"/>
              <a:t>(mindestens eins muss </a:t>
            </a:r>
            <a:r>
              <a:rPr lang="de-DE" dirty="0"/>
              <a:t>wahr sein</a:t>
            </a:r>
            <a:r>
              <a:rPr lang="de-DE" dirty="0" smtClean="0"/>
              <a:t>)</a:t>
            </a:r>
            <a:endParaRPr lang="de-DE" b="1" dirty="0">
              <a:solidFill>
                <a:schemeClr val="accent1">
                  <a:lumMod val="75000"/>
                </a:schemeClr>
              </a:solidFill>
            </a:endParaRPr>
          </a:p>
          <a:p>
            <a:pPr lvl="1">
              <a:buClr>
                <a:schemeClr val="tx1"/>
              </a:buClr>
            </a:pPr>
            <a:r>
              <a:rPr lang="de-DE" b="1" dirty="0" err="1">
                <a:solidFill>
                  <a:schemeClr val="accent1">
                    <a:lumMod val="75000"/>
                  </a:schemeClr>
                </a:solidFill>
              </a:rPr>
              <a:t>and</a:t>
            </a:r>
            <a:r>
              <a:rPr lang="de-DE" dirty="0" smtClean="0"/>
              <a:t> hat Vorrang vor </a:t>
            </a:r>
            <a:r>
              <a:rPr lang="de-DE" b="1" dirty="0" err="1" smtClean="0">
                <a:solidFill>
                  <a:schemeClr val="accent1">
                    <a:lumMod val="75000"/>
                  </a:schemeClr>
                </a:solidFill>
              </a:rPr>
              <a:t>or</a:t>
            </a:r>
            <a:endParaRPr lang="de-DE" b="1" dirty="0" smtClean="0">
              <a:solidFill>
                <a:schemeClr val="accent1">
                  <a:lumMod val="75000"/>
                </a:schemeClr>
              </a:solidFill>
            </a:endParaRPr>
          </a:p>
          <a:p>
            <a:pPr lvl="1">
              <a:buClr>
                <a:schemeClr val="tx1"/>
              </a:buClr>
            </a:pPr>
            <a:r>
              <a:rPr lang="de-DE" dirty="0"/>
              <a:t>Klammern möglich</a:t>
            </a:r>
          </a:p>
        </p:txBody>
      </p:sp>
      <p:sp>
        <p:nvSpPr>
          <p:cNvPr id="4" name="Datumsplatzhalter 3"/>
          <p:cNvSpPr>
            <a:spLocks noGrp="1"/>
          </p:cNvSpPr>
          <p:nvPr>
            <p:ph type="dt" sz="half" idx="10"/>
          </p:nvPr>
        </p:nvSpPr>
        <p:spPr/>
        <p:txBody>
          <a:bodyPr/>
          <a:lstStyle/>
          <a:p>
            <a:fld id="{F5A85240-7C7D-40AC-881C-FD470AC28E28}"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39</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232" y="4127500"/>
            <a:ext cx="5112568" cy="1966372"/>
          </a:xfrm>
          <a:prstGeom prst="rect">
            <a:avLst/>
          </a:prstGeom>
          <a:ln w="88900" cap="sq" cmpd="thickThin">
            <a:noFill/>
            <a:prstDash val="solid"/>
            <a:miter lim="800000"/>
          </a:ln>
          <a:effectLst/>
        </p:spPr>
      </p:pic>
    </p:spTree>
    <p:extLst>
      <p:ext uri="{BB962C8B-B14F-4D97-AF65-F5344CB8AC3E}">
        <p14:creationId xmlns:p14="http://schemas.microsoft.com/office/powerpoint/2010/main" val="3852487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Programmiersprachen</a:t>
            </a:r>
            <a:r>
              <a:rPr lang="de-DE" dirty="0"/>
              <a:t/>
            </a:r>
            <a:br>
              <a:rPr lang="de-DE" dirty="0"/>
            </a:br>
            <a:r>
              <a:rPr lang="de-DE" dirty="0" smtClean="0"/>
              <a:t>Assembler</a:t>
            </a:r>
            <a:endParaRPr lang="de-DE" sz="3200" dirty="0">
              <a:solidFill>
                <a:schemeClr val="tx1"/>
              </a:solidFill>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smtClean="0"/>
              <a:t>Hardwarenah</a:t>
            </a:r>
          </a:p>
          <a:p>
            <a:r>
              <a:rPr lang="de-DE" dirty="0" smtClean="0"/>
              <a:t>Für tief eingestiegene Programmierer lesbar</a:t>
            </a:r>
          </a:p>
          <a:p>
            <a:r>
              <a:rPr lang="de-DE" dirty="0" smtClean="0"/>
              <a:t>Befehle (</a:t>
            </a:r>
            <a:r>
              <a:rPr lang="de-DE" dirty="0" smtClean="0">
                <a:solidFill>
                  <a:srgbClr val="0070C0"/>
                </a:solidFill>
              </a:rPr>
              <a:t>blau</a:t>
            </a:r>
            <a:r>
              <a:rPr lang="de-DE" dirty="0" smtClean="0"/>
              <a:t>) und Daten (</a:t>
            </a:r>
            <a:r>
              <a:rPr lang="de-DE" dirty="0" smtClean="0">
                <a:solidFill>
                  <a:schemeClr val="accent1">
                    <a:lumMod val="50000"/>
                  </a:schemeClr>
                </a:solidFill>
              </a:rPr>
              <a:t>braun</a:t>
            </a:r>
            <a:r>
              <a:rPr lang="de-DE" dirty="0" smtClean="0"/>
              <a:t>)</a:t>
            </a:r>
          </a:p>
          <a:p>
            <a:pPr lvl="1"/>
            <a:r>
              <a:rPr lang="de-DE" dirty="0" err="1" smtClean="0"/>
              <a:t>mov</a:t>
            </a:r>
            <a:r>
              <a:rPr lang="de-DE" dirty="0" smtClean="0"/>
              <a:t>: Daten verschieben</a:t>
            </a:r>
          </a:p>
          <a:p>
            <a:pPr lvl="1"/>
            <a:r>
              <a:rPr lang="de-DE" dirty="0" smtClean="0"/>
              <a:t>r: Register</a:t>
            </a:r>
          </a:p>
          <a:p>
            <a:pPr lvl="1"/>
            <a:r>
              <a:rPr lang="de-DE" dirty="0" smtClean="0"/>
              <a:t>DWORD: Anzahl der Bits</a:t>
            </a:r>
          </a:p>
        </p:txBody>
      </p:sp>
      <p:sp>
        <p:nvSpPr>
          <p:cNvPr id="4" name="Datumsplatzhalter 3"/>
          <p:cNvSpPr>
            <a:spLocks noGrp="1"/>
          </p:cNvSpPr>
          <p:nvPr>
            <p:ph type="dt" sz="half" idx="10"/>
          </p:nvPr>
        </p:nvSpPr>
        <p:spPr/>
        <p:txBody>
          <a:bodyPr/>
          <a:lstStyle/>
          <a:p>
            <a:fld id="{8E075C87-E077-4B9A-A783-FA839FDB07B3}"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4</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433" y="4045224"/>
            <a:ext cx="4660839" cy="2023051"/>
          </a:xfrm>
          <a:prstGeom prst="rect">
            <a:avLst/>
          </a:prstGeom>
        </p:spPr>
      </p:pic>
    </p:spTree>
    <p:extLst>
      <p:ext uri="{BB962C8B-B14F-4D97-AF65-F5344CB8AC3E}">
        <p14:creationId xmlns:p14="http://schemas.microsoft.com/office/powerpoint/2010/main" val="3966946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Wahrheitswerte</a:t>
            </a:r>
            <a:endParaRPr lang="de-DE" sz="2400" dirty="0">
              <a:solidFill>
                <a:schemeClr val="tx1"/>
              </a:solidFill>
            </a:endParaRPr>
          </a:p>
        </p:txBody>
      </p:sp>
      <p:sp>
        <p:nvSpPr>
          <p:cNvPr id="4" name="Datumsplatzhalter 3"/>
          <p:cNvSpPr>
            <a:spLocks noGrp="1"/>
          </p:cNvSpPr>
          <p:nvPr>
            <p:ph type="dt" sz="half" idx="10"/>
          </p:nvPr>
        </p:nvSpPr>
        <p:spPr/>
        <p:txBody>
          <a:bodyPr/>
          <a:lstStyle/>
          <a:p>
            <a:fld id="{DC06A4FB-3FEC-46DD-B898-227DF1300745}"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40</a:t>
            </a:fld>
            <a:endParaRPr lang="de-DE"/>
          </a:p>
        </p:txBody>
      </p:sp>
      <p:sp>
        <p:nvSpPr>
          <p:cNvPr id="7" name="Inhaltsplatzhalter 6"/>
          <p:cNvSpPr>
            <a:spLocks noGrp="1"/>
          </p:cNvSpPr>
          <p:nvPr>
            <p:ph sz="quarter" idx="13"/>
          </p:nvPr>
        </p:nvSpPr>
        <p:spPr/>
        <p:txBody>
          <a:bodyPr/>
          <a:lstStyle/>
          <a:p>
            <a:r>
              <a:rPr lang="de-DE" dirty="0"/>
              <a:t>Aufgabe 4</a:t>
            </a:r>
          </a:p>
          <a:p>
            <a:pPr lvl="1"/>
            <a:r>
              <a:rPr lang="de-DE" dirty="0"/>
              <a:t>finde heraus, ob die Aussage a&lt;=b&gt;=c</a:t>
            </a:r>
            <a:br>
              <a:rPr lang="de-DE" dirty="0"/>
            </a:br>
            <a:r>
              <a:rPr lang="de-DE" dirty="0"/>
              <a:t>wahr oder falsch ist für</a:t>
            </a:r>
          </a:p>
          <a:p>
            <a:pPr lvl="2"/>
            <a:r>
              <a:rPr lang="de-DE" dirty="0"/>
              <a:t>a=3, b=9, c=17</a:t>
            </a:r>
          </a:p>
          <a:p>
            <a:pPr lvl="2"/>
            <a:r>
              <a:rPr lang="de-DE" dirty="0"/>
              <a:t>a=1, b=2, </a:t>
            </a:r>
            <a:r>
              <a:rPr lang="de-DE" dirty="0" smtClean="0"/>
              <a:t>c=2</a:t>
            </a:r>
            <a:endParaRPr lang="de-DE" b="1" dirty="0">
              <a:solidFill>
                <a:schemeClr val="accent1">
                  <a:lumMod val="75000"/>
                </a:schemeClr>
              </a:solidFill>
            </a:endParaRPr>
          </a:p>
        </p:txBody>
      </p:sp>
    </p:spTree>
    <p:extLst>
      <p:ext uri="{BB962C8B-B14F-4D97-AF65-F5344CB8AC3E}">
        <p14:creationId xmlns:p14="http://schemas.microsoft.com/office/powerpoint/2010/main" val="1323928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Wiederholungen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err="1" smtClean="0"/>
              <a:t>While</a:t>
            </a:r>
            <a:r>
              <a:rPr lang="de-DE" dirty="0" smtClean="0"/>
              <a:t>-Schleife für unbekannte Anzahl von Wiederholungen</a:t>
            </a:r>
          </a:p>
          <a:p>
            <a:pPr lvl="1">
              <a:buClr>
                <a:schemeClr val="tx1"/>
              </a:buClr>
            </a:pPr>
            <a:r>
              <a:rPr lang="de-DE" b="1" dirty="0" err="1" smtClean="0">
                <a:solidFill>
                  <a:schemeClr val="accent1">
                    <a:lumMod val="75000"/>
                  </a:schemeClr>
                </a:solidFill>
              </a:rPr>
              <a:t>while</a:t>
            </a:r>
            <a:r>
              <a:rPr lang="de-DE" dirty="0" smtClean="0"/>
              <a:t> </a:t>
            </a:r>
            <a:r>
              <a:rPr lang="de-DE" i="1" dirty="0" smtClean="0"/>
              <a:t>Bedingung</a:t>
            </a:r>
            <a:r>
              <a:rPr lang="de-DE" b="1" dirty="0">
                <a:solidFill>
                  <a:schemeClr val="accent1">
                    <a:lumMod val="75000"/>
                  </a:schemeClr>
                </a:solidFill>
              </a:rPr>
              <a:t>:</a:t>
            </a:r>
            <a:endParaRPr lang="de-DE" i="1" dirty="0" smtClean="0"/>
          </a:p>
          <a:p>
            <a:pPr lvl="1"/>
            <a:r>
              <a:rPr lang="de-DE" dirty="0" smtClean="0"/>
              <a:t>Eingerückt arbeiten</a:t>
            </a:r>
          </a:p>
          <a:p>
            <a:pPr lvl="1"/>
            <a:r>
              <a:rPr lang="de-DE" dirty="0" smtClean="0"/>
              <a:t>Am Ende nicht eingerückt weiterarbeiten</a:t>
            </a:r>
          </a:p>
        </p:txBody>
      </p:sp>
      <p:sp>
        <p:nvSpPr>
          <p:cNvPr id="4" name="Datumsplatzhalter 3"/>
          <p:cNvSpPr>
            <a:spLocks noGrp="1"/>
          </p:cNvSpPr>
          <p:nvPr>
            <p:ph type="dt" sz="half" idx="10"/>
          </p:nvPr>
        </p:nvSpPr>
        <p:spPr/>
        <p:txBody>
          <a:bodyPr/>
          <a:lstStyle/>
          <a:p>
            <a:fld id="{3B98499C-917A-4F26-B40E-695BD0FFC74B}"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41</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956" y="4354101"/>
            <a:ext cx="9148399" cy="1462499"/>
          </a:xfrm>
          <a:prstGeom prst="rect">
            <a:avLst/>
          </a:prstGeom>
          <a:ln w="88900" cap="sq" cmpd="thickThin">
            <a:noFill/>
            <a:prstDash val="solid"/>
            <a:miter lim="800000"/>
          </a:ln>
          <a:effectLst/>
        </p:spPr>
      </p:pic>
    </p:spTree>
    <p:extLst>
      <p:ext uri="{BB962C8B-B14F-4D97-AF65-F5344CB8AC3E}">
        <p14:creationId xmlns:p14="http://schemas.microsoft.com/office/powerpoint/2010/main" val="4206305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Wiederholungen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err="1" smtClean="0"/>
              <a:t>For</a:t>
            </a:r>
            <a:r>
              <a:rPr lang="de-DE" dirty="0" smtClean="0"/>
              <a:t>-Schleife für bekannte Anzahl von Wiederholungen</a:t>
            </a:r>
          </a:p>
          <a:p>
            <a:pPr lvl="1">
              <a:buClr>
                <a:schemeClr val="tx1"/>
              </a:buClr>
            </a:pPr>
            <a:r>
              <a:rPr lang="de-DE" b="1" dirty="0" err="1" smtClean="0">
                <a:solidFill>
                  <a:schemeClr val="accent1">
                    <a:lumMod val="75000"/>
                  </a:schemeClr>
                </a:solidFill>
              </a:rPr>
              <a:t>for</a:t>
            </a:r>
            <a:r>
              <a:rPr lang="de-DE" dirty="0" smtClean="0"/>
              <a:t> </a:t>
            </a:r>
            <a:r>
              <a:rPr lang="de-DE" i="1" dirty="0" smtClean="0"/>
              <a:t>Bedingung </a:t>
            </a:r>
            <a:r>
              <a:rPr lang="de-DE" b="1" dirty="0" smtClean="0">
                <a:solidFill>
                  <a:schemeClr val="accent1">
                    <a:lumMod val="75000"/>
                  </a:schemeClr>
                </a:solidFill>
              </a:rPr>
              <a:t>in</a:t>
            </a:r>
            <a:r>
              <a:rPr lang="de-DE" i="1" dirty="0" smtClean="0"/>
              <a:t> Zählbarem</a:t>
            </a:r>
            <a:r>
              <a:rPr lang="de-DE" b="1" dirty="0">
                <a:solidFill>
                  <a:schemeClr val="accent1">
                    <a:lumMod val="75000"/>
                  </a:schemeClr>
                </a:solidFill>
              </a:rPr>
              <a:t>:</a:t>
            </a:r>
            <a:endParaRPr lang="de-DE" i="1" dirty="0" smtClean="0"/>
          </a:p>
          <a:p>
            <a:pPr lvl="1"/>
            <a:r>
              <a:rPr lang="de-DE" dirty="0" smtClean="0"/>
              <a:t>Eingerückt arbeiten</a:t>
            </a:r>
          </a:p>
          <a:p>
            <a:pPr lvl="1"/>
            <a:r>
              <a:rPr lang="de-DE" dirty="0" smtClean="0"/>
              <a:t>Am Ende nicht eingerückt weiterarbeiten</a:t>
            </a:r>
          </a:p>
          <a:p>
            <a:pPr lvl="1"/>
            <a:r>
              <a:rPr lang="de-DE" dirty="0" smtClean="0"/>
              <a:t>Beliebt: </a:t>
            </a:r>
            <a:r>
              <a:rPr lang="de-DE" b="1" dirty="0" err="1">
                <a:solidFill>
                  <a:schemeClr val="accent1">
                    <a:lumMod val="75000"/>
                  </a:schemeClr>
                </a:solidFill>
              </a:rPr>
              <a:t>range</a:t>
            </a:r>
            <a:r>
              <a:rPr lang="de-DE" b="1" dirty="0">
                <a:solidFill>
                  <a:schemeClr val="accent1">
                    <a:lumMod val="75000"/>
                  </a:schemeClr>
                </a:solidFill>
              </a:rPr>
              <a:t>(</a:t>
            </a:r>
            <a:r>
              <a:rPr lang="de-DE" dirty="0" err="1"/>
              <a:t>start</a:t>
            </a:r>
            <a:r>
              <a:rPr lang="de-DE" b="1" dirty="0" smtClean="0">
                <a:solidFill>
                  <a:schemeClr val="accent1">
                    <a:lumMod val="75000"/>
                  </a:schemeClr>
                </a:solidFill>
              </a:rPr>
              <a:t>, </a:t>
            </a:r>
            <a:r>
              <a:rPr lang="de-DE" dirty="0" smtClean="0"/>
              <a:t>ende</a:t>
            </a:r>
            <a:r>
              <a:rPr lang="de-DE" b="1" dirty="0">
                <a:solidFill>
                  <a:schemeClr val="accent1">
                    <a:lumMod val="75000"/>
                  </a:schemeClr>
                </a:solidFill>
              </a:rPr>
              <a:t>)</a:t>
            </a:r>
          </a:p>
        </p:txBody>
      </p:sp>
      <p:sp>
        <p:nvSpPr>
          <p:cNvPr id="4" name="Datumsplatzhalter 3"/>
          <p:cNvSpPr>
            <a:spLocks noGrp="1"/>
          </p:cNvSpPr>
          <p:nvPr>
            <p:ph type="dt" sz="half" idx="10"/>
          </p:nvPr>
        </p:nvSpPr>
        <p:spPr/>
        <p:txBody>
          <a:bodyPr/>
          <a:lstStyle/>
          <a:p>
            <a:fld id="{5246C73B-41C6-44B0-8E99-FE85FF2BCCB2}"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42</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3872" y="3861103"/>
            <a:ext cx="4608512" cy="950062"/>
          </a:xfrm>
          <a:prstGeom prst="rect">
            <a:avLst/>
          </a:prstGeom>
          <a:ln w="88900" cap="sq" cmpd="thickThin">
            <a:noFill/>
            <a:prstDash val="solid"/>
            <a:miter lim="800000"/>
          </a:ln>
          <a:effectLst/>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3872" y="5030875"/>
            <a:ext cx="4608512" cy="1032941"/>
          </a:xfrm>
          <a:prstGeom prst="rect">
            <a:avLst/>
          </a:prstGeom>
          <a:ln w="88900" cap="sq" cmpd="thickThin">
            <a:noFill/>
            <a:prstDash val="solid"/>
            <a:miter lim="800000"/>
          </a:ln>
          <a:effectLst/>
        </p:spPr>
      </p:pic>
    </p:spTree>
    <p:extLst>
      <p:ext uri="{BB962C8B-B14F-4D97-AF65-F5344CB8AC3E}">
        <p14:creationId xmlns:p14="http://schemas.microsoft.com/office/powerpoint/2010/main" val="1564986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Verzweigungen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err="1" smtClean="0"/>
              <a:t>If</a:t>
            </a:r>
            <a:r>
              <a:rPr lang="de-DE" dirty="0" smtClean="0"/>
              <a:t> - Befehl</a:t>
            </a:r>
          </a:p>
          <a:p>
            <a:pPr lvl="1">
              <a:buClr>
                <a:schemeClr val="tx1"/>
              </a:buClr>
            </a:pPr>
            <a:r>
              <a:rPr lang="de-DE" b="1" dirty="0" err="1" smtClean="0">
                <a:solidFill>
                  <a:schemeClr val="accent1">
                    <a:lumMod val="75000"/>
                  </a:schemeClr>
                </a:solidFill>
              </a:rPr>
              <a:t>if</a:t>
            </a:r>
            <a:r>
              <a:rPr lang="de-DE" b="1" smtClean="0">
                <a:solidFill>
                  <a:schemeClr val="accent1">
                    <a:lumMod val="75000"/>
                  </a:schemeClr>
                </a:solidFill>
              </a:rPr>
              <a:t> </a:t>
            </a:r>
            <a:r>
              <a:rPr lang="de-DE" i="1" smtClean="0">
                <a:solidFill>
                  <a:schemeClr val="accent2">
                    <a:lumMod val="75000"/>
                  </a:schemeClr>
                </a:solidFill>
              </a:rPr>
              <a:t>Bedingung </a:t>
            </a:r>
            <a:r>
              <a:rPr lang="de-DE" b="1" smtClean="0">
                <a:solidFill>
                  <a:schemeClr val="accent1">
                    <a:lumMod val="75000"/>
                  </a:schemeClr>
                </a:solidFill>
              </a:rPr>
              <a:t>:</a:t>
            </a:r>
            <a:r>
              <a:rPr lang="de-DE" i="1" dirty="0" smtClean="0"/>
              <a:t/>
            </a:r>
            <a:br>
              <a:rPr lang="de-DE" i="1" dirty="0" smtClean="0"/>
            </a:br>
            <a:r>
              <a:rPr lang="de-DE" dirty="0" smtClean="0"/>
              <a:t>	# wenn </a:t>
            </a:r>
            <a:r>
              <a:rPr lang="de-DE" i="1" dirty="0">
                <a:solidFill>
                  <a:schemeClr val="accent2">
                    <a:lumMod val="75000"/>
                  </a:schemeClr>
                </a:solidFill>
              </a:rPr>
              <a:t>Bedingung</a:t>
            </a:r>
            <a:r>
              <a:rPr lang="de-DE" dirty="0" smtClean="0"/>
              <a:t> wahr ist</a:t>
            </a:r>
            <a:br>
              <a:rPr lang="de-DE" dirty="0" smtClean="0"/>
            </a:br>
            <a:r>
              <a:rPr lang="de-DE" b="1" dirty="0" err="1">
                <a:solidFill>
                  <a:schemeClr val="accent1">
                    <a:lumMod val="75000"/>
                  </a:schemeClr>
                </a:solidFill>
              </a:rPr>
              <a:t>elif</a:t>
            </a:r>
            <a:r>
              <a:rPr lang="de-DE" dirty="0" smtClean="0"/>
              <a:t> </a:t>
            </a:r>
            <a:r>
              <a:rPr lang="de-DE" i="1" dirty="0" smtClean="0">
                <a:solidFill>
                  <a:schemeClr val="accent2">
                    <a:lumMod val="75000"/>
                  </a:schemeClr>
                </a:solidFill>
              </a:rPr>
              <a:t>Bedingung2</a:t>
            </a:r>
            <a:r>
              <a:rPr lang="de-DE" b="1" dirty="0">
                <a:solidFill>
                  <a:schemeClr val="accent1">
                    <a:lumMod val="75000"/>
                  </a:schemeClr>
                </a:solidFill>
              </a:rPr>
              <a:t> :</a:t>
            </a:r>
            <a:r>
              <a:rPr lang="de-DE" i="1" dirty="0" smtClean="0"/>
              <a:t/>
            </a:r>
            <a:br>
              <a:rPr lang="de-DE" i="1" dirty="0" smtClean="0"/>
            </a:br>
            <a:r>
              <a:rPr lang="de-DE" dirty="0" smtClean="0"/>
              <a:t>	# wenn </a:t>
            </a:r>
            <a:r>
              <a:rPr lang="de-DE" i="1" dirty="0">
                <a:solidFill>
                  <a:schemeClr val="accent2">
                    <a:lumMod val="75000"/>
                  </a:schemeClr>
                </a:solidFill>
              </a:rPr>
              <a:t>Bedingung</a:t>
            </a:r>
            <a:r>
              <a:rPr lang="de-DE" dirty="0" smtClean="0"/>
              <a:t> nicht wahr aber </a:t>
            </a:r>
            <a:r>
              <a:rPr lang="de-DE" i="1" dirty="0">
                <a:solidFill>
                  <a:schemeClr val="accent2">
                    <a:lumMod val="75000"/>
                  </a:schemeClr>
                </a:solidFill>
              </a:rPr>
              <a:t>Bedingung2</a:t>
            </a:r>
            <a:r>
              <a:rPr lang="de-DE" dirty="0" smtClean="0"/>
              <a:t> wahr ist</a:t>
            </a:r>
            <a:r>
              <a:rPr lang="de-DE" dirty="0"/>
              <a:t/>
            </a:r>
            <a:br>
              <a:rPr lang="de-DE" dirty="0"/>
            </a:br>
            <a:r>
              <a:rPr lang="de-DE" b="1" dirty="0" err="1">
                <a:solidFill>
                  <a:schemeClr val="accent1">
                    <a:lumMod val="75000"/>
                  </a:schemeClr>
                </a:solidFill>
              </a:rPr>
              <a:t>else</a:t>
            </a:r>
            <a:r>
              <a:rPr lang="de-DE" b="1" dirty="0">
                <a:solidFill>
                  <a:schemeClr val="accent1">
                    <a:lumMod val="75000"/>
                  </a:schemeClr>
                </a:solidFill>
              </a:rPr>
              <a:t> :</a:t>
            </a:r>
            <a:r>
              <a:rPr lang="de-DE" dirty="0" smtClean="0"/>
              <a:t/>
            </a:r>
            <a:br>
              <a:rPr lang="de-DE" dirty="0" smtClean="0"/>
            </a:br>
            <a:r>
              <a:rPr lang="de-DE" dirty="0" smtClean="0"/>
              <a:t>	# wenn weder </a:t>
            </a:r>
            <a:r>
              <a:rPr lang="de-DE" i="1" dirty="0">
                <a:solidFill>
                  <a:schemeClr val="accent2">
                    <a:lumMod val="75000"/>
                  </a:schemeClr>
                </a:solidFill>
              </a:rPr>
              <a:t>Bedingung</a:t>
            </a:r>
            <a:r>
              <a:rPr lang="de-DE" dirty="0" smtClean="0"/>
              <a:t> noch </a:t>
            </a:r>
            <a:r>
              <a:rPr lang="de-DE" i="1" dirty="0">
                <a:solidFill>
                  <a:schemeClr val="accent2">
                    <a:lumMod val="75000"/>
                  </a:schemeClr>
                </a:solidFill>
              </a:rPr>
              <a:t>Bedingung2</a:t>
            </a:r>
            <a:r>
              <a:rPr lang="de-DE" dirty="0" smtClean="0"/>
              <a:t> wahr sind</a:t>
            </a:r>
          </a:p>
        </p:txBody>
      </p:sp>
      <p:sp>
        <p:nvSpPr>
          <p:cNvPr id="4" name="Datumsplatzhalter 3"/>
          <p:cNvSpPr>
            <a:spLocks noGrp="1"/>
          </p:cNvSpPr>
          <p:nvPr>
            <p:ph type="dt" sz="half" idx="10"/>
          </p:nvPr>
        </p:nvSpPr>
        <p:spPr/>
        <p:txBody>
          <a:bodyPr/>
          <a:lstStyle/>
          <a:p>
            <a:fld id="{49C6F141-7B96-497F-93A3-E688D5682946}"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43</a:t>
            </a:fld>
            <a:endParaRPr lang="de-DE"/>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7804" y="4653012"/>
            <a:ext cx="6834374" cy="1442988"/>
          </a:xfrm>
          <a:prstGeom prst="rect">
            <a:avLst/>
          </a:prstGeom>
          <a:ln w="88900" cap="sq" cmpd="thickThin">
            <a:noFill/>
            <a:prstDash val="solid"/>
            <a:miter lim="800000"/>
          </a:ln>
          <a:effectLst/>
        </p:spPr>
      </p:pic>
    </p:spTree>
    <p:extLst>
      <p:ext uri="{BB962C8B-B14F-4D97-AF65-F5344CB8AC3E}">
        <p14:creationId xmlns:p14="http://schemas.microsoft.com/office/powerpoint/2010/main" val="2229624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Verzweigungen</a:t>
            </a:r>
            <a:endParaRPr lang="de-DE" sz="2400" dirty="0">
              <a:solidFill>
                <a:schemeClr val="tx1"/>
              </a:solidFill>
            </a:endParaRPr>
          </a:p>
        </p:txBody>
      </p:sp>
      <p:sp>
        <p:nvSpPr>
          <p:cNvPr id="4" name="Datumsplatzhalter 3"/>
          <p:cNvSpPr>
            <a:spLocks noGrp="1"/>
          </p:cNvSpPr>
          <p:nvPr>
            <p:ph type="dt" sz="half" idx="10"/>
          </p:nvPr>
        </p:nvSpPr>
        <p:spPr/>
        <p:txBody>
          <a:bodyPr/>
          <a:lstStyle/>
          <a:p>
            <a:fld id="{1D88C1FA-871A-4A05-A6B3-E88443BF9D3D}"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44</a:t>
            </a:fld>
            <a:endParaRPr lang="de-DE"/>
          </a:p>
        </p:txBody>
      </p:sp>
      <p:sp>
        <p:nvSpPr>
          <p:cNvPr id="7" name="Inhaltsplatzhalter 6"/>
          <p:cNvSpPr>
            <a:spLocks noGrp="1"/>
          </p:cNvSpPr>
          <p:nvPr>
            <p:ph sz="quarter" idx="13"/>
          </p:nvPr>
        </p:nvSpPr>
        <p:spPr/>
        <p:txBody>
          <a:bodyPr/>
          <a:lstStyle/>
          <a:p>
            <a:r>
              <a:rPr lang="de-DE" dirty="0"/>
              <a:t>Aufgabe 5</a:t>
            </a:r>
          </a:p>
          <a:p>
            <a:pPr lvl="1"/>
            <a:r>
              <a:rPr lang="de-DE" dirty="0" smtClean="0"/>
              <a:t>Wie </a:t>
            </a:r>
            <a:r>
              <a:rPr lang="de-DE" dirty="0"/>
              <a:t>viele Zahlen zwischen 100 und 1000 enthalten die Ziffer 3?</a:t>
            </a:r>
          </a:p>
          <a:p>
            <a:pPr lvl="1"/>
            <a:endParaRPr lang="de-DE" dirty="0"/>
          </a:p>
          <a:p>
            <a:pPr lvl="1"/>
            <a:r>
              <a:rPr lang="de-DE" dirty="0"/>
              <a:t>Iteration von 100 bis 1000</a:t>
            </a:r>
          </a:p>
          <a:p>
            <a:pPr lvl="2"/>
            <a:r>
              <a:rPr lang="de-DE" dirty="0"/>
              <a:t>Wiederholungen (</a:t>
            </a:r>
            <a:r>
              <a:rPr lang="de-DE" dirty="0" err="1"/>
              <a:t>While</a:t>
            </a:r>
            <a:r>
              <a:rPr lang="de-DE" dirty="0"/>
              <a:t> / </a:t>
            </a:r>
            <a:r>
              <a:rPr lang="de-DE" dirty="0" err="1"/>
              <a:t>For</a:t>
            </a:r>
            <a:r>
              <a:rPr lang="de-DE" dirty="0"/>
              <a:t>)</a:t>
            </a:r>
          </a:p>
          <a:p>
            <a:pPr lvl="1"/>
            <a:r>
              <a:rPr lang="de-DE" dirty="0"/>
              <a:t>Entscheidung</a:t>
            </a:r>
          </a:p>
          <a:p>
            <a:pPr lvl="2"/>
            <a:r>
              <a:rPr lang="de-DE" dirty="0" err="1" smtClean="0"/>
              <a:t>if</a:t>
            </a:r>
            <a:endParaRPr lang="de-DE" dirty="0"/>
          </a:p>
          <a:p>
            <a:pPr lvl="1"/>
            <a:r>
              <a:rPr lang="de-DE" dirty="0"/>
              <a:t>Bedingung: enthält 137 die Ziffer 3?</a:t>
            </a:r>
          </a:p>
          <a:p>
            <a:pPr lvl="2"/>
            <a:r>
              <a:rPr lang="de-DE" dirty="0"/>
              <a:t>Zerteilung in 1,3,7?</a:t>
            </a:r>
          </a:p>
          <a:p>
            <a:pPr lvl="2"/>
            <a:r>
              <a:rPr lang="de-DE" dirty="0"/>
              <a:t>ist 1==3, 3==3, 7==</a:t>
            </a:r>
            <a:r>
              <a:rPr lang="de-DE" dirty="0" smtClean="0"/>
              <a:t>3</a:t>
            </a:r>
            <a:endParaRPr lang="de-DE" dirty="0"/>
          </a:p>
        </p:txBody>
      </p:sp>
    </p:spTree>
    <p:extLst>
      <p:ext uri="{BB962C8B-B14F-4D97-AF65-F5344CB8AC3E}">
        <p14:creationId xmlns:p14="http://schemas.microsoft.com/office/powerpoint/2010/main" val="2229624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Verzweigungen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Lösung</a:t>
            </a:r>
          </a:p>
          <a:p>
            <a:pPr lvl="1"/>
            <a:r>
              <a:rPr lang="de-DE" dirty="0" smtClean="0"/>
              <a:t>wie viele Zahlen zwischen 100 und 1000 enthalten die Ziffer 3?</a:t>
            </a:r>
          </a:p>
        </p:txBody>
      </p:sp>
      <p:sp>
        <p:nvSpPr>
          <p:cNvPr id="4" name="Datumsplatzhalter 3"/>
          <p:cNvSpPr>
            <a:spLocks noGrp="1"/>
          </p:cNvSpPr>
          <p:nvPr>
            <p:ph type="dt" sz="half" idx="10"/>
          </p:nvPr>
        </p:nvSpPr>
        <p:spPr/>
        <p:txBody>
          <a:bodyPr/>
          <a:lstStyle/>
          <a:p>
            <a:fld id="{2E0FAE72-4302-4067-A7B4-5361ED9C2922}"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45</a:t>
            </a:fld>
            <a:endParaRPr lang="de-DE"/>
          </a:p>
        </p:txBody>
      </p:sp>
      <p:pic>
        <p:nvPicPr>
          <p:cNvPr id="1028" name="Picture 4" descr="D:\94-Documents\Bilder\Screenpresso\2018-02-22_09h09_3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614" y="2978862"/>
            <a:ext cx="2890479" cy="3127647"/>
          </a:xfrm>
          <a:prstGeom prst="rect">
            <a:avLst/>
          </a:prstGeom>
          <a:ln w="88900" cap="sq" cmpd="thickThin">
            <a:noFill/>
            <a:prstDash val="solid"/>
            <a:miter lim="800000"/>
          </a:ln>
          <a:effectLst/>
          <a:extLst>
            <a:ext uri="{909E8E84-426E-40DD-AFC4-6F175D3DCCD1}">
              <a14:hiddenFill xmlns:a14="http://schemas.microsoft.com/office/drawing/2010/main">
                <a:solidFill>
                  <a:srgbClr val="FFFFFF"/>
                </a:solidFill>
              </a14:hiddenFill>
            </a:ext>
          </a:extLst>
        </p:spPr>
      </p:pic>
      <p:pic>
        <p:nvPicPr>
          <p:cNvPr id="1029" name="Picture 5" descr="D:\94-Documents\Bilder\Screenpresso\2018-02-22_09h12_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1099" y="2975192"/>
            <a:ext cx="5682211" cy="3135013"/>
          </a:xfrm>
          <a:prstGeom prst="rect">
            <a:avLst/>
          </a:prstGeom>
          <a:ln w="88900" cap="sq" cmpd="thickThin">
            <a:noFill/>
            <a:prstDash val="solid"/>
            <a:miter lim="800000"/>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546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Methoden und Funktionen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Zur Wiederverwendung von Code</a:t>
            </a:r>
          </a:p>
          <a:p>
            <a:pPr lvl="1">
              <a:buClr>
                <a:schemeClr val="tx1"/>
              </a:buClr>
            </a:pPr>
            <a:r>
              <a:rPr lang="de-DE" b="1" dirty="0" err="1" smtClean="0">
                <a:solidFill>
                  <a:schemeClr val="accent1">
                    <a:lumMod val="75000"/>
                  </a:schemeClr>
                </a:solidFill>
              </a:rPr>
              <a:t>def</a:t>
            </a:r>
            <a:r>
              <a:rPr lang="de-DE" b="1" dirty="0" smtClean="0">
                <a:solidFill>
                  <a:schemeClr val="accent1">
                    <a:lumMod val="75000"/>
                  </a:schemeClr>
                </a:solidFill>
              </a:rPr>
              <a:t> </a:t>
            </a:r>
            <a:r>
              <a:rPr lang="de-DE" i="1" dirty="0" err="1" smtClean="0">
                <a:solidFill>
                  <a:schemeClr val="accent2">
                    <a:lumMod val="75000"/>
                  </a:schemeClr>
                </a:solidFill>
              </a:rPr>
              <a:t>methodenname</a:t>
            </a:r>
            <a:r>
              <a:rPr lang="de-DE" i="1" dirty="0" smtClean="0">
                <a:solidFill>
                  <a:schemeClr val="accent2">
                    <a:lumMod val="75000"/>
                  </a:schemeClr>
                </a:solidFill>
              </a:rPr>
              <a:t> (</a:t>
            </a:r>
            <a:r>
              <a:rPr lang="de-DE" i="1" dirty="0" err="1" smtClean="0">
                <a:solidFill>
                  <a:schemeClr val="accent2">
                    <a:lumMod val="75000"/>
                  </a:schemeClr>
                </a:solidFill>
              </a:rPr>
              <a:t>argument</a:t>
            </a:r>
            <a:r>
              <a:rPr lang="de-DE" i="1" dirty="0" smtClean="0">
                <a:solidFill>
                  <a:schemeClr val="accent2">
                    <a:lumMod val="75000"/>
                  </a:schemeClr>
                </a:solidFill>
              </a:rPr>
              <a:t>, argument2, …)</a:t>
            </a:r>
            <a:r>
              <a:rPr lang="de-DE" sz="2800" b="1" dirty="0">
                <a:solidFill>
                  <a:schemeClr val="accent1">
                    <a:lumMod val="75000"/>
                  </a:schemeClr>
                </a:solidFill>
              </a:rPr>
              <a:t>:</a:t>
            </a:r>
            <a:r>
              <a:rPr lang="de-DE" i="1" dirty="0" smtClean="0"/>
              <a:t/>
            </a:r>
            <a:br>
              <a:rPr lang="de-DE" i="1" dirty="0" smtClean="0"/>
            </a:br>
            <a:r>
              <a:rPr lang="de-DE" dirty="0" smtClean="0"/>
              <a:t>	# irgendetwas tun</a:t>
            </a:r>
          </a:p>
          <a:p>
            <a:pPr lvl="1">
              <a:buClr>
                <a:schemeClr val="tx1"/>
              </a:buClr>
            </a:pPr>
            <a:r>
              <a:rPr lang="de-DE" dirty="0" smtClean="0"/>
              <a:t>Aufruf mit </a:t>
            </a:r>
            <a:r>
              <a:rPr lang="de-DE" i="1" dirty="0" err="1" smtClean="0">
                <a:solidFill>
                  <a:schemeClr val="accent2">
                    <a:lumMod val="75000"/>
                  </a:schemeClr>
                </a:solidFill>
              </a:rPr>
              <a:t>methodenname</a:t>
            </a:r>
            <a:r>
              <a:rPr lang="de-DE" i="1" dirty="0" smtClean="0">
                <a:solidFill>
                  <a:schemeClr val="accent2">
                    <a:lumMod val="75000"/>
                  </a:schemeClr>
                </a:solidFill>
              </a:rPr>
              <a:t>()</a:t>
            </a:r>
            <a:endParaRPr lang="de-DE" dirty="0" smtClean="0"/>
          </a:p>
        </p:txBody>
      </p:sp>
      <p:sp>
        <p:nvSpPr>
          <p:cNvPr id="4" name="Datumsplatzhalter 3"/>
          <p:cNvSpPr>
            <a:spLocks noGrp="1"/>
          </p:cNvSpPr>
          <p:nvPr>
            <p:ph type="dt" sz="half" idx="10"/>
          </p:nvPr>
        </p:nvSpPr>
        <p:spPr/>
        <p:txBody>
          <a:bodyPr/>
          <a:lstStyle/>
          <a:p>
            <a:fld id="{BB9862A8-04CB-49F3-B3A2-15F0F5882BD1}"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46</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948936"/>
            <a:ext cx="6754476" cy="1944216"/>
          </a:xfrm>
          <a:prstGeom prst="rect">
            <a:avLst/>
          </a:prstGeom>
          <a:ln w="88900" cap="sq" cmpd="thickThin">
            <a:noFill/>
            <a:prstDash val="solid"/>
            <a:miter lim="800000"/>
          </a:ln>
          <a:effectLst/>
        </p:spPr>
      </p:pic>
    </p:spTree>
    <p:extLst>
      <p:ext uri="{BB962C8B-B14F-4D97-AF65-F5344CB8AC3E}">
        <p14:creationId xmlns:p14="http://schemas.microsoft.com/office/powerpoint/2010/main" val="782210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Methoden und Funktionen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Zur Wiederverwendung von Code</a:t>
            </a:r>
          </a:p>
          <a:p>
            <a:pPr lvl="1"/>
            <a:r>
              <a:rPr lang="de-DE" dirty="0" smtClean="0"/>
              <a:t>Gibt ein Ergebnis zurück</a:t>
            </a:r>
          </a:p>
          <a:p>
            <a:pPr lvl="1">
              <a:buClr>
                <a:schemeClr val="tx1"/>
              </a:buClr>
            </a:pPr>
            <a:r>
              <a:rPr lang="de-DE" b="1" dirty="0" err="1" smtClean="0">
                <a:solidFill>
                  <a:schemeClr val="accent1">
                    <a:lumMod val="75000"/>
                  </a:schemeClr>
                </a:solidFill>
              </a:rPr>
              <a:t>def</a:t>
            </a:r>
            <a:r>
              <a:rPr lang="de-DE" b="1" dirty="0" smtClean="0">
                <a:solidFill>
                  <a:schemeClr val="accent1">
                    <a:lumMod val="75000"/>
                  </a:schemeClr>
                </a:solidFill>
              </a:rPr>
              <a:t> </a:t>
            </a:r>
            <a:r>
              <a:rPr lang="de-DE" i="1" dirty="0" err="1" smtClean="0">
                <a:solidFill>
                  <a:schemeClr val="accent2">
                    <a:lumMod val="75000"/>
                  </a:schemeClr>
                </a:solidFill>
              </a:rPr>
              <a:t>funktionsname</a:t>
            </a:r>
            <a:r>
              <a:rPr lang="de-DE" i="1" dirty="0" smtClean="0">
                <a:solidFill>
                  <a:schemeClr val="accent2">
                    <a:lumMod val="75000"/>
                  </a:schemeClr>
                </a:solidFill>
              </a:rPr>
              <a:t>(</a:t>
            </a:r>
            <a:r>
              <a:rPr lang="de-DE" i="1" dirty="0" err="1" smtClean="0">
                <a:solidFill>
                  <a:schemeClr val="accent2">
                    <a:lumMod val="75000"/>
                  </a:schemeClr>
                </a:solidFill>
              </a:rPr>
              <a:t>argument</a:t>
            </a:r>
            <a:r>
              <a:rPr lang="de-DE" i="1" dirty="0" smtClean="0">
                <a:solidFill>
                  <a:schemeClr val="accent2">
                    <a:lumMod val="75000"/>
                  </a:schemeClr>
                </a:solidFill>
              </a:rPr>
              <a:t>, argument2, …)</a:t>
            </a:r>
            <a:r>
              <a:rPr lang="de-DE" sz="2800" b="1" dirty="0">
                <a:solidFill>
                  <a:schemeClr val="accent1">
                    <a:lumMod val="75000"/>
                  </a:schemeClr>
                </a:solidFill>
              </a:rPr>
              <a:t>:</a:t>
            </a:r>
            <a:r>
              <a:rPr lang="de-DE" i="1" dirty="0" smtClean="0"/>
              <a:t/>
            </a:r>
            <a:br>
              <a:rPr lang="de-DE" i="1" dirty="0" smtClean="0"/>
            </a:br>
            <a:r>
              <a:rPr lang="de-DE" dirty="0" smtClean="0"/>
              <a:t>	# irgendetwas tun</a:t>
            </a:r>
            <a:br>
              <a:rPr lang="de-DE" dirty="0" smtClean="0"/>
            </a:br>
            <a:r>
              <a:rPr lang="de-DE" dirty="0" smtClean="0"/>
              <a:t>	</a:t>
            </a:r>
            <a:r>
              <a:rPr lang="de-DE" b="1" dirty="0" err="1">
                <a:solidFill>
                  <a:schemeClr val="accent1">
                    <a:lumMod val="75000"/>
                  </a:schemeClr>
                </a:solidFill>
              </a:rPr>
              <a:t>return</a:t>
            </a:r>
            <a:r>
              <a:rPr lang="de-DE" dirty="0" smtClean="0"/>
              <a:t> </a:t>
            </a:r>
            <a:r>
              <a:rPr lang="de-DE" i="1" dirty="0" err="1">
                <a:solidFill>
                  <a:schemeClr val="accent2">
                    <a:lumMod val="75000"/>
                  </a:schemeClr>
                </a:solidFill>
              </a:rPr>
              <a:t>ergebnis</a:t>
            </a:r>
            <a:endParaRPr lang="de-DE" i="1" dirty="0">
              <a:solidFill>
                <a:schemeClr val="accent2">
                  <a:lumMod val="75000"/>
                </a:schemeClr>
              </a:solidFill>
            </a:endParaRPr>
          </a:p>
          <a:p>
            <a:pPr lvl="1">
              <a:buClr>
                <a:schemeClr val="tx1"/>
              </a:buClr>
            </a:pPr>
            <a:r>
              <a:rPr lang="de-DE" dirty="0" smtClean="0"/>
              <a:t>Aufruf mit </a:t>
            </a:r>
            <a:r>
              <a:rPr lang="de-DE" i="1" dirty="0" err="1" smtClean="0">
                <a:solidFill>
                  <a:schemeClr val="accent2">
                    <a:lumMod val="75000"/>
                  </a:schemeClr>
                </a:solidFill>
              </a:rPr>
              <a:t>funktionsname</a:t>
            </a:r>
            <a:r>
              <a:rPr lang="de-DE" i="1" dirty="0" smtClean="0">
                <a:solidFill>
                  <a:schemeClr val="accent2">
                    <a:lumMod val="75000"/>
                  </a:schemeClr>
                </a:solidFill>
              </a:rPr>
              <a:t>()</a:t>
            </a:r>
            <a:endParaRPr lang="de-DE" dirty="0" smtClean="0"/>
          </a:p>
        </p:txBody>
      </p:sp>
      <p:sp>
        <p:nvSpPr>
          <p:cNvPr id="4" name="Datumsplatzhalter 3"/>
          <p:cNvSpPr>
            <a:spLocks noGrp="1"/>
          </p:cNvSpPr>
          <p:nvPr>
            <p:ph type="dt" sz="half" idx="10"/>
          </p:nvPr>
        </p:nvSpPr>
        <p:spPr/>
        <p:txBody>
          <a:bodyPr/>
          <a:lstStyle/>
          <a:p>
            <a:fld id="{793655B7-CBEA-457D-BD5B-ACC421B4D76A}"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47</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180" y="3507451"/>
            <a:ext cx="5407230" cy="2537749"/>
          </a:xfrm>
          <a:prstGeom prst="rect">
            <a:avLst/>
          </a:prstGeom>
          <a:ln w="88900" cap="sq" cmpd="thickThin">
            <a:noFill/>
            <a:prstDash val="solid"/>
            <a:miter lim="800000"/>
          </a:ln>
          <a:effectLst/>
        </p:spPr>
      </p:pic>
    </p:spTree>
    <p:extLst>
      <p:ext uri="{BB962C8B-B14F-4D97-AF65-F5344CB8AC3E}">
        <p14:creationId xmlns:p14="http://schemas.microsoft.com/office/powerpoint/2010/main" val="3426808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Methoden und Funktionen</a:t>
            </a:r>
            <a:endParaRPr lang="de-DE" sz="2400" dirty="0">
              <a:solidFill>
                <a:schemeClr val="tx1"/>
              </a:solidFill>
            </a:endParaRPr>
          </a:p>
        </p:txBody>
      </p:sp>
      <p:sp>
        <p:nvSpPr>
          <p:cNvPr id="4" name="Datumsplatzhalter 3"/>
          <p:cNvSpPr>
            <a:spLocks noGrp="1"/>
          </p:cNvSpPr>
          <p:nvPr>
            <p:ph type="dt" sz="half" idx="10"/>
          </p:nvPr>
        </p:nvSpPr>
        <p:spPr/>
        <p:txBody>
          <a:bodyPr/>
          <a:lstStyle/>
          <a:p>
            <a:fld id="{FC061112-BDD9-4A67-BD62-58AEF83B3F31}"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48</a:t>
            </a:fld>
            <a:endParaRPr lang="de-DE"/>
          </a:p>
        </p:txBody>
      </p:sp>
      <p:sp>
        <p:nvSpPr>
          <p:cNvPr id="7" name="Inhaltsplatzhalter 6"/>
          <p:cNvSpPr>
            <a:spLocks noGrp="1"/>
          </p:cNvSpPr>
          <p:nvPr>
            <p:ph sz="quarter" idx="13"/>
          </p:nvPr>
        </p:nvSpPr>
        <p:spPr/>
        <p:txBody>
          <a:bodyPr/>
          <a:lstStyle/>
          <a:p>
            <a:r>
              <a:rPr lang="de-DE" dirty="0"/>
              <a:t>Aufgabe </a:t>
            </a:r>
          </a:p>
          <a:p>
            <a:pPr lvl="1"/>
            <a:r>
              <a:rPr lang="de-DE" dirty="0"/>
              <a:t>Schreibe eine Funktion, die eine Liste mit beliebigen Ganzzahlen aufsteigend </a:t>
            </a:r>
            <a:r>
              <a:rPr lang="de-DE" dirty="0" smtClean="0"/>
              <a:t>sortiert</a:t>
            </a:r>
            <a:endParaRPr lang="de-DE" dirty="0"/>
          </a:p>
        </p:txBody>
      </p:sp>
    </p:spTree>
    <p:extLst>
      <p:ext uri="{BB962C8B-B14F-4D97-AF65-F5344CB8AC3E}">
        <p14:creationId xmlns:p14="http://schemas.microsoft.com/office/powerpoint/2010/main" val="3358977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Ein- und Ausgabe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Ausgabe: </a:t>
            </a:r>
            <a:r>
              <a:rPr lang="de-DE" b="1" dirty="0" err="1">
                <a:solidFill>
                  <a:schemeClr val="accent1">
                    <a:lumMod val="75000"/>
                  </a:schemeClr>
                </a:solidFill>
              </a:rPr>
              <a:t>print</a:t>
            </a:r>
            <a:r>
              <a:rPr lang="de-DE" b="1" dirty="0">
                <a:solidFill>
                  <a:schemeClr val="accent1">
                    <a:lumMod val="75000"/>
                  </a:schemeClr>
                </a:solidFill>
              </a:rPr>
              <a:t>(</a:t>
            </a:r>
            <a:r>
              <a:rPr lang="de-DE" dirty="0" smtClean="0"/>
              <a:t>…</a:t>
            </a:r>
            <a:r>
              <a:rPr lang="de-DE" b="1" dirty="0">
                <a:solidFill>
                  <a:schemeClr val="accent1">
                    <a:lumMod val="75000"/>
                  </a:schemeClr>
                </a:solidFill>
              </a:rPr>
              <a:t>)</a:t>
            </a:r>
          </a:p>
          <a:p>
            <a:r>
              <a:rPr lang="de-DE" dirty="0" smtClean="0"/>
              <a:t>Einfügen von Werten in eine Zeichenkette:</a:t>
            </a:r>
            <a:br>
              <a:rPr lang="de-DE" dirty="0" smtClean="0"/>
            </a:br>
            <a:r>
              <a:rPr lang="de-DE" b="1" dirty="0">
                <a:solidFill>
                  <a:schemeClr val="accent1">
                    <a:lumMod val="75000"/>
                  </a:schemeClr>
                </a:solidFill>
              </a:rPr>
              <a:t>"</a:t>
            </a:r>
            <a:r>
              <a:rPr lang="de-DE" dirty="0"/>
              <a:t>Wert 1: </a:t>
            </a:r>
            <a:r>
              <a:rPr lang="de-DE" b="1" dirty="0">
                <a:solidFill>
                  <a:schemeClr val="accent1">
                    <a:lumMod val="75000"/>
                  </a:schemeClr>
                </a:solidFill>
              </a:rPr>
              <a:t>{}</a:t>
            </a:r>
            <a:r>
              <a:rPr lang="de-DE" dirty="0"/>
              <a:t>, Wert 2: </a:t>
            </a:r>
            <a:r>
              <a:rPr lang="de-DE" b="1" dirty="0">
                <a:solidFill>
                  <a:schemeClr val="accent1">
                    <a:lumMod val="75000"/>
                  </a:schemeClr>
                </a:solidFill>
              </a:rPr>
              <a:t>{}".</a:t>
            </a:r>
            <a:r>
              <a:rPr lang="de-DE" b="1" dirty="0" err="1">
                <a:solidFill>
                  <a:schemeClr val="accent1">
                    <a:lumMod val="75000"/>
                  </a:schemeClr>
                </a:solidFill>
              </a:rPr>
              <a:t>format</a:t>
            </a:r>
            <a:r>
              <a:rPr lang="de-DE" b="1" dirty="0">
                <a:solidFill>
                  <a:schemeClr val="accent1">
                    <a:lumMod val="75000"/>
                  </a:schemeClr>
                </a:solidFill>
              </a:rPr>
              <a:t>(</a:t>
            </a:r>
            <a:r>
              <a:rPr lang="de-DE" i="1" dirty="0">
                <a:solidFill>
                  <a:schemeClr val="accent2">
                    <a:lumMod val="75000"/>
                  </a:schemeClr>
                </a:solidFill>
              </a:rPr>
              <a:t>wert1, wert2</a:t>
            </a:r>
            <a:r>
              <a:rPr lang="de-DE" b="1" dirty="0">
                <a:solidFill>
                  <a:schemeClr val="accent1">
                    <a:lumMod val="75000"/>
                  </a:schemeClr>
                </a:solidFill>
              </a:rPr>
              <a:t>)</a:t>
            </a:r>
          </a:p>
          <a:p>
            <a:r>
              <a:rPr lang="de-DE" dirty="0" smtClean="0"/>
              <a:t>Eingabe</a:t>
            </a:r>
            <a:r>
              <a:rPr lang="de-DE" i="1" dirty="0" smtClean="0">
                <a:solidFill>
                  <a:schemeClr val="accent2">
                    <a:lumMod val="75000"/>
                  </a:schemeClr>
                </a:solidFill>
              </a:rPr>
              <a:t>: x</a:t>
            </a:r>
            <a:r>
              <a:rPr lang="de-DE" b="1" dirty="0">
                <a:solidFill>
                  <a:schemeClr val="accent1">
                    <a:lumMod val="75000"/>
                  </a:schemeClr>
                </a:solidFill>
              </a:rPr>
              <a:t> = </a:t>
            </a:r>
            <a:r>
              <a:rPr lang="de-DE" b="1" dirty="0" err="1">
                <a:solidFill>
                  <a:schemeClr val="accent1">
                    <a:lumMod val="75000"/>
                  </a:schemeClr>
                </a:solidFill>
              </a:rPr>
              <a:t>input</a:t>
            </a:r>
            <a:r>
              <a:rPr lang="de-DE" b="1" dirty="0">
                <a:solidFill>
                  <a:schemeClr val="accent1">
                    <a:lumMod val="75000"/>
                  </a:schemeClr>
                </a:solidFill>
              </a:rPr>
              <a:t>(</a:t>
            </a:r>
            <a:r>
              <a:rPr lang="de-DE" i="1" dirty="0" err="1" smtClean="0">
                <a:solidFill>
                  <a:schemeClr val="accent2">
                    <a:lumMod val="75000"/>
                  </a:schemeClr>
                </a:solidFill>
              </a:rPr>
              <a:t>aufforderung</a:t>
            </a:r>
            <a:r>
              <a:rPr lang="de-DE" b="1" dirty="0">
                <a:solidFill>
                  <a:schemeClr val="accent1">
                    <a:lumMod val="75000"/>
                  </a:schemeClr>
                </a:solidFill>
              </a:rPr>
              <a:t>)</a:t>
            </a:r>
          </a:p>
        </p:txBody>
      </p:sp>
      <p:sp>
        <p:nvSpPr>
          <p:cNvPr id="4" name="Datumsplatzhalter 3"/>
          <p:cNvSpPr>
            <a:spLocks noGrp="1"/>
          </p:cNvSpPr>
          <p:nvPr>
            <p:ph type="dt" sz="half" idx="10"/>
          </p:nvPr>
        </p:nvSpPr>
        <p:spPr/>
        <p:txBody>
          <a:bodyPr/>
          <a:lstStyle/>
          <a:p>
            <a:fld id="{3B41BE4B-80DE-4C35-9D51-52DD4B79173A}"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49</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548250"/>
            <a:ext cx="8064896" cy="739898"/>
          </a:xfrm>
          <a:prstGeom prst="rect">
            <a:avLst/>
          </a:prstGeom>
          <a:ln w="88900" cap="sq" cmpd="thickThin">
            <a:noFill/>
            <a:prstDash val="solid"/>
            <a:miter lim="800000"/>
          </a:ln>
          <a:effectLst/>
        </p:spPr>
      </p:pic>
    </p:spTree>
    <p:extLst>
      <p:ext uri="{BB962C8B-B14F-4D97-AF65-F5344CB8AC3E}">
        <p14:creationId xmlns:p14="http://schemas.microsoft.com/office/powerpoint/2010/main" val="21447840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Programmiersprachen</a:t>
            </a:r>
            <a:r>
              <a:rPr lang="de-DE" dirty="0"/>
              <a:t/>
            </a:r>
            <a:br>
              <a:rPr lang="de-DE" dirty="0"/>
            </a:br>
            <a:r>
              <a:rPr lang="de-DE" dirty="0" smtClean="0"/>
              <a:t>C</a:t>
            </a:r>
            <a:endParaRPr lang="de-DE" sz="3200" dirty="0">
              <a:solidFill>
                <a:schemeClr val="tx1"/>
              </a:solidFill>
            </a:endParaRPr>
          </a:p>
        </p:txBody>
      </p:sp>
      <p:sp>
        <p:nvSpPr>
          <p:cNvPr id="3" name="Inhaltsplatzhalter 2"/>
          <p:cNvSpPr>
            <a:spLocks noGrp="1"/>
          </p:cNvSpPr>
          <p:nvPr>
            <p:ph idx="1"/>
          </p:nvPr>
        </p:nvSpPr>
        <p:spPr>
          <a:xfrm>
            <a:off x="838200" y="1981200"/>
            <a:ext cx="10515600" cy="4195762"/>
          </a:xfrm>
        </p:spPr>
        <p:txBody>
          <a:bodyPr>
            <a:normAutofit/>
          </a:bodyPr>
          <a:lstStyle/>
          <a:p>
            <a:r>
              <a:rPr lang="de-DE" dirty="0" smtClean="0"/>
              <a:t>Programmiersprache von 1972</a:t>
            </a:r>
          </a:p>
          <a:p>
            <a:r>
              <a:rPr lang="de-DE" dirty="0" smtClean="0"/>
              <a:t>Gliederung in Funktionen, Variablen, …</a:t>
            </a:r>
          </a:p>
        </p:txBody>
      </p:sp>
      <p:sp>
        <p:nvSpPr>
          <p:cNvPr id="4" name="Datumsplatzhalter 3"/>
          <p:cNvSpPr>
            <a:spLocks noGrp="1"/>
          </p:cNvSpPr>
          <p:nvPr>
            <p:ph type="dt" sz="half" idx="10"/>
          </p:nvPr>
        </p:nvSpPr>
        <p:spPr/>
        <p:txBody>
          <a:bodyPr/>
          <a:lstStyle/>
          <a:p>
            <a:fld id="{A6B8CC01-C994-4F6F-A4B1-704737F690FD}"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5</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012" y="3928368"/>
            <a:ext cx="6349434" cy="2016224"/>
          </a:xfrm>
          <a:prstGeom prst="rect">
            <a:avLst/>
          </a:prstGeom>
        </p:spPr>
      </p:pic>
    </p:spTree>
    <p:extLst>
      <p:ext uri="{BB962C8B-B14F-4D97-AF65-F5344CB8AC3E}">
        <p14:creationId xmlns:p14="http://schemas.microsoft.com/office/powerpoint/2010/main" val="56929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Ein- und Ausgabe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Dateien</a:t>
            </a:r>
          </a:p>
          <a:p>
            <a:pPr lvl="1"/>
            <a:r>
              <a:rPr lang="de-DE" dirty="0"/>
              <a:t>Datei zum Lesen öffnen: </a:t>
            </a:r>
            <a:r>
              <a:rPr lang="de-DE" dirty="0" err="1"/>
              <a:t>datei</a:t>
            </a:r>
            <a:r>
              <a:rPr lang="de-DE" dirty="0"/>
              <a:t> = </a:t>
            </a:r>
            <a:r>
              <a:rPr lang="de-DE" b="1" dirty="0">
                <a:solidFill>
                  <a:schemeClr val="accent1">
                    <a:lumMod val="75000"/>
                  </a:schemeClr>
                </a:solidFill>
              </a:rPr>
              <a:t>open(</a:t>
            </a:r>
            <a:r>
              <a:rPr lang="de-DE" i="1" dirty="0" err="1">
                <a:solidFill>
                  <a:schemeClr val="accent2">
                    <a:lumMod val="75000"/>
                  </a:schemeClr>
                </a:solidFill>
              </a:rPr>
              <a:t>dateiname</a:t>
            </a:r>
            <a:r>
              <a:rPr lang="de-DE" b="1" dirty="0">
                <a:solidFill>
                  <a:schemeClr val="accent1">
                    <a:lumMod val="75000"/>
                  </a:schemeClr>
                </a:solidFill>
              </a:rPr>
              <a:t>, "r")</a:t>
            </a:r>
          </a:p>
          <a:p>
            <a:pPr lvl="1"/>
            <a:r>
              <a:rPr lang="de-DE" dirty="0"/>
              <a:t>Lesen (ganze Datei): </a:t>
            </a:r>
            <a:r>
              <a:rPr lang="de-DE" dirty="0" err="1"/>
              <a:t>inhalt</a:t>
            </a:r>
            <a:r>
              <a:rPr lang="de-DE" dirty="0"/>
              <a:t> = </a:t>
            </a:r>
            <a:r>
              <a:rPr lang="de-DE" dirty="0" err="1"/>
              <a:t>datei</a:t>
            </a:r>
            <a:r>
              <a:rPr lang="de-DE" b="1" dirty="0" err="1">
                <a:solidFill>
                  <a:schemeClr val="accent1">
                    <a:lumMod val="75000"/>
                  </a:schemeClr>
                </a:solidFill>
              </a:rPr>
              <a:t>.read</a:t>
            </a:r>
            <a:r>
              <a:rPr lang="de-DE" b="1" dirty="0">
                <a:solidFill>
                  <a:schemeClr val="accent1">
                    <a:lumMod val="75000"/>
                  </a:schemeClr>
                </a:solidFill>
              </a:rPr>
              <a:t>()</a:t>
            </a:r>
          </a:p>
          <a:p>
            <a:pPr lvl="1"/>
            <a:r>
              <a:rPr lang="de-DE" dirty="0"/>
              <a:t>Lesen (eine Zeile): </a:t>
            </a:r>
            <a:r>
              <a:rPr lang="de-DE" dirty="0" err="1"/>
              <a:t>zeile</a:t>
            </a:r>
            <a:r>
              <a:rPr lang="de-DE" dirty="0"/>
              <a:t> = </a:t>
            </a:r>
            <a:r>
              <a:rPr lang="de-DE" dirty="0" err="1"/>
              <a:t>datei</a:t>
            </a:r>
            <a:r>
              <a:rPr lang="de-DE" b="1" dirty="0" err="1">
                <a:solidFill>
                  <a:schemeClr val="accent1">
                    <a:lumMod val="75000"/>
                  </a:schemeClr>
                </a:solidFill>
              </a:rPr>
              <a:t>.readline</a:t>
            </a:r>
            <a:r>
              <a:rPr lang="de-DE" b="1" dirty="0">
                <a:solidFill>
                  <a:schemeClr val="accent1">
                    <a:lumMod val="75000"/>
                  </a:schemeClr>
                </a:solidFill>
              </a:rPr>
              <a:t>()</a:t>
            </a:r>
          </a:p>
          <a:p>
            <a:pPr lvl="1"/>
            <a:endParaRPr lang="de-DE" dirty="0"/>
          </a:p>
          <a:p>
            <a:pPr lvl="1"/>
            <a:r>
              <a:rPr lang="de-DE" dirty="0"/>
              <a:t>Datei zum Schreiben öffnen: </a:t>
            </a:r>
            <a:r>
              <a:rPr lang="de-DE" dirty="0" err="1"/>
              <a:t>datei</a:t>
            </a:r>
            <a:r>
              <a:rPr lang="de-DE" dirty="0"/>
              <a:t> = </a:t>
            </a:r>
            <a:r>
              <a:rPr lang="de-DE" b="1" dirty="0">
                <a:solidFill>
                  <a:schemeClr val="accent1">
                    <a:lumMod val="75000"/>
                  </a:schemeClr>
                </a:solidFill>
              </a:rPr>
              <a:t>open(</a:t>
            </a:r>
            <a:r>
              <a:rPr lang="de-DE" i="1" dirty="0" err="1">
                <a:solidFill>
                  <a:schemeClr val="accent2">
                    <a:lumMod val="75000"/>
                  </a:schemeClr>
                </a:solidFill>
              </a:rPr>
              <a:t>dateiname</a:t>
            </a:r>
            <a:r>
              <a:rPr lang="de-DE" b="1" dirty="0">
                <a:solidFill>
                  <a:schemeClr val="accent1">
                    <a:lumMod val="75000"/>
                  </a:schemeClr>
                </a:solidFill>
              </a:rPr>
              <a:t>, "w")</a:t>
            </a:r>
          </a:p>
          <a:p>
            <a:pPr lvl="1"/>
            <a:r>
              <a:rPr lang="de-DE" dirty="0"/>
              <a:t>Schreiben: </a:t>
            </a:r>
            <a:r>
              <a:rPr lang="de-DE" dirty="0" err="1"/>
              <a:t>datei.</a:t>
            </a:r>
            <a:r>
              <a:rPr lang="de-DE" b="1" dirty="0" err="1">
                <a:solidFill>
                  <a:schemeClr val="accent1">
                    <a:lumMod val="75000"/>
                  </a:schemeClr>
                </a:solidFill>
              </a:rPr>
              <a:t>write</a:t>
            </a:r>
            <a:r>
              <a:rPr lang="de-DE" b="1" dirty="0">
                <a:solidFill>
                  <a:schemeClr val="accent1">
                    <a:lumMod val="75000"/>
                  </a:schemeClr>
                </a:solidFill>
              </a:rPr>
              <a:t>(</a:t>
            </a:r>
            <a:r>
              <a:rPr lang="de-DE" i="1" dirty="0" err="1">
                <a:solidFill>
                  <a:schemeClr val="accent2">
                    <a:lumMod val="75000"/>
                  </a:schemeClr>
                </a:solidFill>
              </a:rPr>
              <a:t>text</a:t>
            </a:r>
            <a:r>
              <a:rPr lang="de-DE" b="1" dirty="0">
                <a:solidFill>
                  <a:schemeClr val="accent1">
                    <a:lumMod val="75000"/>
                  </a:schemeClr>
                </a:solidFill>
              </a:rPr>
              <a:t>)</a:t>
            </a:r>
            <a:endParaRPr lang="de-DE" i="1" dirty="0">
              <a:solidFill>
                <a:schemeClr val="accent2">
                  <a:lumMod val="75000"/>
                </a:schemeClr>
              </a:solidFill>
            </a:endParaRPr>
          </a:p>
          <a:p>
            <a:pPr lvl="1"/>
            <a:endParaRPr lang="de-DE" dirty="0">
              <a:solidFill>
                <a:srgbClr val="F37637"/>
              </a:solidFill>
            </a:endParaRPr>
          </a:p>
          <a:p>
            <a:pPr lvl="1"/>
            <a:r>
              <a:rPr lang="de-DE" dirty="0"/>
              <a:t>Datei schließen: </a:t>
            </a:r>
            <a:r>
              <a:rPr lang="de-DE" dirty="0" err="1"/>
              <a:t>datei</a:t>
            </a:r>
            <a:r>
              <a:rPr lang="de-DE" b="1" dirty="0" err="1">
                <a:solidFill>
                  <a:schemeClr val="accent1">
                    <a:lumMod val="75000"/>
                  </a:schemeClr>
                </a:solidFill>
              </a:rPr>
              <a:t>.close</a:t>
            </a:r>
            <a:r>
              <a:rPr lang="de-DE" b="1" dirty="0">
                <a:solidFill>
                  <a:schemeClr val="accent1">
                    <a:lumMod val="75000"/>
                  </a:schemeClr>
                </a:solidFill>
              </a:rPr>
              <a:t>()</a:t>
            </a:r>
          </a:p>
        </p:txBody>
      </p:sp>
      <p:sp>
        <p:nvSpPr>
          <p:cNvPr id="4" name="Datumsplatzhalter 3"/>
          <p:cNvSpPr>
            <a:spLocks noGrp="1"/>
          </p:cNvSpPr>
          <p:nvPr>
            <p:ph type="dt" sz="half" idx="10"/>
          </p:nvPr>
        </p:nvSpPr>
        <p:spPr/>
        <p:txBody>
          <a:bodyPr/>
          <a:lstStyle/>
          <a:p>
            <a:fld id="{B5B31E73-7F2F-4C80-B0B3-B7B75D1A2D3F}"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50</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466" y="4501483"/>
            <a:ext cx="5194433" cy="1720161"/>
          </a:xfrm>
          <a:prstGeom prst="rect">
            <a:avLst/>
          </a:prstGeom>
          <a:ln w="88900" cap="sq" cmpd="thickThin">
            <a:noFill/>
            <a:prstDash val="solid"/>
            <a:miter lim="800000"/>
          </a:ln>
          <a:effectLst/>
        </p:spPr>
      </p:pic>
    </p:spTree>
    <p:extLst>
      <p:ext uri="{BB962C8B-B14F-4D97-AF65-F5344CB8AC3E}">
        <p14:creationId xmlns:p14="http://schemas.microsoft.com/office/powerpoint/2010/main" val="6897734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Ein- und Ausgabe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4" name="Datumsplatzhalter 3"/>
          <p:cNvSpPr>
            <a:spLocks noGrp="1"/>
          </p:cNvSpPr>
          <p:nvPr>
            <p:ph type="dt" sz="half" idx="10"/>
          </p:nvPr>
        </p:nvSpPr>
        <p:spPr/>
        <p:txBody>
          <a:bodyPr/>
          <a:lstStyle/>
          <a:p>
            <a:fld id="{BC49A95B-55CA-44C6-BB71-C8E504F09771}"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51</a:t>
            </a:fld>
            <a:endParaRPr lang="de-DE"/>
          </a:p>
        </p:txBody>
      </p:sp>
      <p:sp>
        <p:nvSpPr>
          <p:cNvPr id="7" name="Inhaltsplatzhalter 6"/>
          <p:cNvSpPr>
            <a:spLocks noGrp="1"/>
          </p:cNvSpPr>
          <p:nvPr>
            <p:ph sz="quarter" idx="13"/>
          </p:nvPr>
        </p:nvSpPr>
        <p:spPr/>
        <p:txBody>
          <a:bodyPr/>
          <a:lstStyle/>
          <a:p>
            <a:r>
              <a:rPr lang="de-DE" dirty="0"/>
              <a:t>Schreibe ein Programm, das die </a:t>
            </a:r>
            <a:r>
              <a:rPr lang="de-DE" i="1" dirty="0">
                <a:solidFill>
                  <a:schemeClr val="accent2">
                    <a:lumMod val="75000"/>
                  </a:schemeClr>
                </a:solidFill>
              </a:rPr>
              <a:t>Zahlen</a:t>
            </a:r>
            <a:r>
              <a:rPr lang="de-DE" dirty="0"/>
              <a:t> </a:t>
            </a:r>
            <a:r>
              <a:rPr lang="de-DE" i="1" dirty="0">
                <a:solidFill>
                  <a:schemeClr val="accent2">
                    <a:lumMod val="75000"/>
                  </a:schemeClr>
                </a:solidFill>
              </a:rPr>
              <a:t>1</a:t>
            </a:r>
            <a:r>
              <a:rPr lang="de-DE" dirty="0"/>
              <a:t> bis </a:t>
            </a:r>
            <a:r>
              <a:rPr lang="de-DE" i="1" dirty="0">
                <a:solidFill>
                  <a:schemeClr val="accent2">
                    <a:lumMod val="75000"/>
                  </a:schemeClr>
                </a:solidFill>
              </a:rPr>
              <a:t>10</a:t>
            </a:r>
            <a:r>
              <a:rPr lang="de-DE" dirty="0"/>
              <a:t> und deren </a:t>
            </a:r>
            <a:r>
              <a:rPr lang="de-DE" i="1" dirty="0">
                <a:solidFill>
                  <a:schemeClr val="accent2">
                    <a:lumMod val="75000"/>
                  </a:schemeClr>
                </a:solidFill>
              </a:rPr>
              <a:t>Quadrat</a:t>
            </a:r>
            <a:r>
              <a:rPr lang="de-DE" dirty="0"/>
              <a:t> sowie deren </a:t>
            </a:r>
            <a:r>
              <a:rPr lang="de-DE" i="1" dirty="0">
                <a:solidFill>
                  <a:schemeClr val="accent2">
                    <a:lumMod val="75000"/>
                  </a:schemeClr>
                </a:solidFill>
              </a:rPr>
              <a:t>dritte Potenz</a:t>
            </a:r>
            <a:r>
              <a:rPr lang="de-DE" dirty="0"/>
              <a:t> ausgibt, aber nur </a:t>
            </a:r>
            <a:r>
              <a:rPr lang="de-DE" i="1" dirty="0">
                <a:solidFill>
                  <a:schemeClr val="accent2">
                    <a:lumMod val="75000"/>
                  </a:schemeClr>
                </a:solidFill>
              </a:rPr>
              <a:t>wenn</a:t>
            </a:r>
            <a:r>
              <a:rPr lang="de-DE" dirty="0"/>
              <a:t> das </a:t>
            </a:r>
            <a:r>
              <a:rPr lang="de-DE" i="1" dirty="0">
                <a:solidFill>
                  <a:schemeClr val="accent2">
                    <a:lumMod val="75000"/>
                  </a:schemeClr>
                </a:solidFill>
              </a:rPr>
              <a:t>Quadrat</a:t>
            </a:r>
            <a:r>
              <a:rPr lang="de-DE" dirty="0"/>
              <a:t> </a:t>
            </a:r>
            <a:r>
              <a:rPr lang="de-DE" i="1" dirty="0">
                <a:solidFill>
                  <a:schemeClr val="accent2">
                    <a:lumMod val="75000"/>
                  </a:schemeClr>
                </a:solidFill>
              </a:rPr>
              <a:t>größer 8</a:t>
            </a:r>
            <a:r>
              <a:rPr lang="de-DE" dirty="0"/>
              <a:t> </a:t>
            </a:r>
            <a:r>
              <a:rPr lang="de-DE" i="1" dirty="0">
                <a:solidFill>
                  <a:schemeClr val="accent2">
                    <a:lumMod val="75000"/>
                  </a:schemeClr>
                </a:solidFill>
              </a:rPr>
              <a:t>und</a:t>
            </a:r>
            <a:r>
              <a:rPr lang="de-DE" dirty="0"/>
              <a:t> die </a:t>
            </a:r>
            <a:r>
              <a:rPr lang="de-DE" i="1" dirty="0">
                <a:solidFill>
                  <a:schemeClr val="accent2">
                    <a:lumMod val="75000"/>
                  </a:schemeClr>
                </a:solidFill>
              </a:rPr>
              <a:t>dritte Potenz kleiner</a:t>
            </a:r>
            <a:r>
              <a:rPr lang="de-DE" dirty="0"/>
              <a:t> als eine vom Benutzer </a:t>
            </a:r>
            <a:r>
              <a:rPr lang="de-DE" i="1" dirty="0">
                <a:solidFill>
                  <a:schemeClr val="accent2">
                    <a:lumMod val="75000"/>
                  </a:schemeClr>
                </a:solidFill>
              </a:rPr>
              <a:t>eingegebene</a:t>
            </a:r>
            <a:r>
              <a:rPr lang="de-DE" dirty="0"/>
              <a:t> </a:t>
            </a:r>
            <a:r>
              <a:rPr lang="de-DE" i="1" dirty="0">
                <a:solidFill>
                  <a:schemeClr val="accent2">
                    <a:lumMod val="75000"/>
                  </a:schemeClr>
                </a:solidFill>
              </a:rPr>
              <a:t>Zahl</a:t>
            </a:r>
            <a:r>
              <a:rPr lang="de-DE" dirty="0"/>
              <a:t> ist.</a:t>
            </a:r>
          </a:p>
          <a:p>
            <a:r>
              <a:rPr lang="de-DE" dirty="0" smtClean="0"/>
              <a:t>Beispiel: </a:t>
            </a:r>
            <a:endParaRPr lang="de-DE" dirty="0"/>
          </a:p>
          <a:p>
            <a:pPr lvl="1"/>
            <a:r>
              <a:rPr lang="de-DE" dirty="0"/>
              <a:t>Benutzer gibt </a:t>
            </a:r>
            <a:r>
              <a:rPr lang="de-DE" i="1" dirty="0">
                <a:solidFill>
                  <a:schemeClr val="accent2">
                    <a:lumMod val="75000"/>
                  </a:schemeClr>
                </a:solidFill>
              </a:rPr>
              <a:t>126 </a:t>
            </a:r>
            <a:r>
              <a:rPr lang="de-DE" dirty="0"/>
              <a:t>ein</a:t>
            </a:r>
          </a:p>
          <a:p>
            <a:pPr lvl="1"/>
            <a:r>
              <a:rPr lang="de-DE" dirty="0"/>
              <a:t>Ausgabe: </a:t>
            </a:r>
          </a:p>
          <a:p>
            <a:pPr lvl="1"/>
            <a:r>
              <a:rPr lang="de-DE" dirty="0"/>
              <a:t>Reihe: </a:t>
            </a:r>
            <a:r>
              <a:rPr lang="de-DE" i="1" dirty="0">
                <a:solidFill>
                  <a:schemeClr val="accent2">
                    <a:lumMod val="75000"/>
                  </a:schemeClr>
                </a:solidFill>
              </a:rPr>
              <a:t>3,4,5 </a:t>
            </a:r>
          </a:p>
          <a:p>
            <a:pPr lvl="1"/>
            <a:r>
              <a:rPr lang="de-DE" dirty="0"/>
              <a:t>Quadrat: </a:t>
            </a:r>
            <a:r>
              <a:rPr lang="de-DE" i="1" dirty="0">
                <a:solidFill>
                  <a:schemeClr val="accent2">
                    <a:lumMod val="75000"/>
                  </a:schemeClr>
                </a:solidFill>
              </a:rPr>
              <a:t>9,16,25</a:t>
            </a:r>
          </a:p>
          <a:p>
            <a:pPr lvl="1"/>
            <a:r>
              <a:rPr lang="de-DE" dirty="0"/>
              <a:t>dritte Potenz: </a:t>
            </a:r>
            <a:r>
              <a:rPr lang="de-DE" i="1" dirty="0" smtClean="0">
                <a:solidFill>
                  <a:schemeClr val="accent2">
                    <a:lumMod val="75000"/>
                  </a:schemeClr>
                </a:solidFill>
              </a:rPr>
              <a:t>27,64,125</a:t>
            </a:r>
            <a:endParaRPr lang="de-DE" i="1" dirty="0">
              <a:solidFill>
                <a:schemeClr val="accent2">
                  <a:lumMod val="75000"/>
                </a:schemeClr>
              </a:solidFill>
            </a:endParaRPr>
          </a:p>
        </p:txBody>
      </p:sp>
    </p:spTree>
    <p:extLst>
      <p:ext uri="{BB962C8B-B14F-4D97-AF65-F5344CB8AC3E}">
        <p14:creationId xmlns:p14="http://schemas.microsoft.com/office/powerpoint/2010/main" val="21725588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Erweitertes Python</a:t>
            </a:r>
            <a:r>
              <a:rPr lang="de-DE" dirty="0"/>
              <a:t/>
            </a:r>
            <a:br>
              <a:rPr lang="de-DE" dirty="0"/>
            </a:br>
            <a:r>
              <a:rPr lang="de-DE" dirty="0" smtClean="0"/>
              <a:t>Tupel</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Mehrere Werten, die zusammen gehören</a:t>
            </a:r>
          </a:p>
          <a:p>
            <a:r>
              <a:rPr lang="de-DE" dirty="0" smtClean="0"/>
              <a:t>Einpacken: </a:t>
            </a:r>
            <a:r>
              <a:rPr lang="de-DE" i="1" dirty="0" err="1">
                <a:solidFill>
                  <a:schemeClr val="accent2">
                    <a:lumMod val="75000"/>
                  </a:schemeClr>
                </a:solidFill>
              </a:rPr>
              <a:t>tupel</a:t>
            </a:r>
            <a:r>
              <a:rPr lang="de-DE" dirty="0" smtClean="0"/>
              <a:t> = </a:t>
            </a:r>
            <a:r>
              <a:rPr lang="de-DE" b="1" dirty="0" smtClean="0">
                <a:solidFill>
                  <a:schemeClr val="accent1">
                    <a:lumMod val="75000"/>
                  </a:schemeClr>
                </a:solidFill>
              </a:rPr>
              <a:t>(</a:t>
            </a:r>
            <a:r>
              <a:rPr lang="de-DE" i="1" dirty="0" smtClean="0">
                <a:solidFill>
                  <a:schemeClr val="accent2">
                    <a:lumMod val="75000"/>
                  </a:schemeClr>
                </a:solidFill>
              </a:rPr>
              <a:t>wert1</a:t>
            </a:r>
            <a:r>
              <a:rPr lang="de-DE" b="1" dirty="0" smtClean="0">
                <a:solidFill>
                  <a:schemeClr val="accent1">
                    <a:lumMod val="75000"/>
                  </a:schemeClr>
                </a:solidFill>
              </a:rPr>
              <a:t>,</a:t>
            </a:r>
            <a:r>
              <a:rPr lang="de-DE" i="1" dirty="0" smtClean="0">
                <a:solidFill>
                  <a:schemeClr val="accent2">
                    <a:lumMod val="75000"/>
                  </a:schemeClr>
                </a:solidFill>
              </a:rPr>
              <a:t> wert2</a:t>
            </a:r>
            <a:r>
              <a:rPr lang="de-DE" b="1" dirty="0" smtClean="0">
                <a:solidFill>
                  <a:schemeClr val="accent1">
                    <a:lumMod val="75000"/>
                  </a:schemeClr>
                </a:solidFill>
              </a:rPr>
              <a:t>)</a:t>
            </a:r>
            <a:r>
              <a:rPr lang="de-DE" dirty="0"/>
              <a:t> </a:t>
            </a:r>
            <a:endParaRPr lang="de-DE" dirty="0" smtClean="0"/>
          </a:p>
          <a:p>
            <a:r>
              <a:rPr lang="de-DE" dirty="0" smtClean="0"/>
              <a:t>Auspacken: </a:t>
            </a:r>
            <a:r>
              <a:rPr lang="de-DE" i="1" dirty="0" smtClean="0">
                <a:solidFill>
                  <a:schemeClr val="accent2">
                    <a:lumMod val="75000"/>
                  </a:schemeClr>
                </a:solidFill>
              </a:rPr>
              <a:t>wert1</a:t>
            </a:r>
            <a:r>
              <a:rPr lang="de-DE" b="1" dirty="0">
                <a:solidFill>
                  <a:schemeClr val="accent1">
                    <a:lumMod val="75000"/>
                  </a:schemeClr>
                </a:solidFill>
              </a:rPr>
              <a:t>,</a:t>
            </a:r>
            <a:r>
              <a:rPr lang="de-DE" i="1" dirty="0">
                <a:solidFill>
                  <a:schemeClr val="accent2">
                    <a:lumMod val="75000"/>
                  </a:schemeClr>
                </a:solidFill>
              </a:rPr>
              <a:t> </a:t>
            </a:r>
            <a:r>
              <a:rPr lang="de-DE" i="1" dirty="0" smtClean="0">
                <a:solidFill>
                  <a:schemeClr val="accent2">
                    <a:lumMod val="75000"/>
                  </a:schemeClr>
                </a:solidFill>
              </a:rPr>
              <a:t>wert2</a:t>
            </a:r>
            <a:r>
              <a:rPr lang="de-DE" dirty="0" smtClean="0"/>
              <a:t> </a:t>
            </a:r>
            <a:r>
              <a:rPr lang="de-DE" dirty="0"/>
              <a:t>= </a:t>
            </a:r>
            <a:r>
              <a:rPr lang="de-DE" i="1" dirty="0" err="1">
                <a:solidFill>
                  <a:schemeClr val="accent2">
                    <a:lumMod val="75000"/>
                  </a:schemeClr>
                </a:solidFill>
              </a:rPr>
              <a:t>tupel</a:t>
            </a:r>
            <a:endParaRPr lang="de-DE" i="1" dirty="0">
              <a:solidFill>
                <a:schemeClr val="accent2">
                  <a:lumMod val="75000"/>
                </a:schemeClr>
              </a:solidFill>
            </a:endParaRPr>
          </a:p>
        </p:txBody>
      </p:sp>
      <p:sp>
        <p:nvSpPr>
          <p:cNvPr id="4" name="Datumsplatzhalter 3"/>
          <p:cNvSpPr>
            <a:spLocks noGrp="1"/>
          </p:cNvSpPr>
          <p:nvPr>
            <p:ph type="dt" sz="half" idx="10"/>
          </p:nvPr>
        </p:nvSpPr>
        <p:spPr/>
        <p:txBody>
          <a:bodyPr/>
          <a:lstStyle/>
          <a:p>
            <a:fld id="{F7E50691-51A9-4140-A0EE-65B13D20BDB0}"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52</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30147"/>
            <a:ext cx="5400600" cy="1851635"/>
          </a:xfrm>
          <a:prstGeom prst="rect">
            <a:avLst/>
          </a:prstGeom>
        </p:spPr>
      </p:pic>
    </p:spTree>
    <p:extLst>
      <p:ext uri="{BB962C8B-B14F-4D97-AF65-F5344CB8AC3E}">
        <p14:creationId xmlns:p14="http://schemas.microsoft.com/office/powerpoint/2010/main" val="33971929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Erweitertes Python</a:t>
            </a:r>
            <a:r>
              <a:rPr lang="de-DE" dirty="0"/>
              <a:t/>
            </a:r>
            <a:br>
              <a:rPr lang="de-DE" dirty="0"/>
            </a:br>
            <a:r>
              <a:rPr lang="de-DE" dirty="0" smtClean="0"/>
              <a:t>Mengen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Mengen („</a:t>
            </a:r>
            <a:r>
              <a:rPr lang="de-DE" dirty="0" err="1" smtClean="0"/>
              <a:t>set</a:t>
            </a:r>
            <a:r>
              <a:rPr lang="de-DE" dirty="0" smtClean="0"/>
              <a:t>“) können wie in der Mengenlehre verwendet werden</a:t>
            </a:r>
          </a:p>
        </p:txBody>
      </p:sp>
      <p:sp>
        <p:nvSpPr>
          <p:cNvPr id="4" name="Datumsplatzhalter 3"/>
          <p:cNvSpPr>
            <a:spLocks noGrp="1"/>
          </p:cNvSpPr>
          <p:nvPr>
            <p:ph type="dt" sz="half" idx="10"/>
          </p:nvPr>
        </p:nvSpPr>
        <p:spPr/>
        <p:txBody>
          <a:bodyPr/>
          <a:lstStyle/>
          <a:p>
            <a:fld id="{4F38BD0A-546F-41BC-82E8-2F02A3E91B8C}"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53</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982848"/>
            <a:ext cx="11015458" cy="2920766"/>
          </a:xfrm>
          <a:prstGeom prst="rect">
            <a:avLst/>
          </a:prstGeom>
          <a:ln w="88900" cap="sq" cmpd="thickThin">
            <a:noFill/>
            <a:prstDash val="solid"/>
            <a:miter lim="800000"/>
          </a:ln>
          <a:effectLst/>
        </p:spPr>
      </p:pic>
    </p:spTree>
    <p:extLst>
      <p:ext uri="{BB962C8B-B14F-4D97-AF65-F5344CB8AC3E}">
        <p14:creationId xmlns:p14="http://schemas.microsoft.com/office/powerpoint/2010/main" val="8931298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Erweitertes Python</a:t>
            </a:r>
            <a:r>
              <a:rPr lang="de-DE" dirty="0"/>
              <a:t/>
            </a:r>
            <a:br>
              <a:rPr lang="de-DE" dirty="0"/>
            </a:br>
            <a:r>
              <a:rPr lang="de-DE" dirty="0" smtClean="0"/>
              <a:t>Wörterbuch</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Wörterbuch („</a:t>
            </a:r>
            <a:r>
              <a:rPr lang="de-DE" dirty="0" err="1" smtClean="0"/>
              <a:t>dictionary</a:t>
            </a:r>
            <a:r>
              <a:rPr lang="de-DE" dirty="0" smtClean="0"/>
              <a:t>“) </a:t>
            </a:r>
          </a:p>
          <a:p>
            <a:r>
              <a:rPr lang="de-DE" dirty="0" smtClean="0"/>
              <a:t>Name + Wert – Beziehung</a:t>
            </a:r>
          </a:p>
          <a:p>
            <a:r>
              <a:rPr lang="de-DE" dirty="0" smtClean="0"/>
              <a:t>Name vorn, Wert hinten</a:t>
            </a:r>
            <a:r>
              <a:rPr lang="de-DE" dirty="0"/>
              <a:t/>
            </a:r>
            <a:br>
              <a:rPr lang="de-DE" dirty="0"/>
            </a:br>
            <a:r>
              <a:rPr lang="de-DE" dirty="0" err="1"/>
              <a:t>deutschEnglisch</a:t>
            </a:r>
            <a:r>
              <a:rPr lang="de-DE" dirty="0"/>
              <a:t> = </a:t>
            </a:r>
            <a:r>
              <a:rPr lang="de-DE" b="1" dirty="0">
                <a:solidFill>
                  <a:schemeClr val="accent1">
                    <a:lumMod val="75000"/>
                  </a:schemeClr>
                </a:solidFill>
              </a:rPr>
              <a:t>{</a:t>
            </a:r>
            <a:r>
              <a:rPr lang="de-DE" dirty="0"/>
              <a:t>"Apfel"</a:t>
            </a:r>
            <a:r>
              <a:rPr lang="de-DE" b="1" dirty="0">
                <a:solidFill>
                  <a:schemeClr val="accent1">
                    <a:lumMod val="75000"/>
                  </a:schemeClr>
                </a:solidFill>
              </a:rPr>
              <a:t>:</a:t>
            </a:r>
            <a:r>
              <a:rPr lang="de-DE" dirty="0"/>
              <a:t> "</a:t>
            </a:r>
            <a:r>
              <a:rPr lang="de-DE" dirty="0" err="1"/>
              <a:t>apple</a:t>
            </a:r>
            <a:r>
              <a:rPr lang="de-DE" dirty="0"/>
              <a:t>"</a:t>
            </a:r>
            <a:r>
              <a:rPr lang="de-DE" b="1" dirty="0">
                <a:solidFill>
                  <a:schemeClr val="accent1">
                    <a:lumMod val="75000"/>
                  </a:schemeClr>
                </a:solidFill>
              </a:rPr>
              <a:t>, </a:t>
            </a:r>
            <a:r>
              <a:rPr lang="de-DE" dirty="0"/>
              <a:t>"Tisch"</a:t>
            </a:r>
            <a:r>
              <a:rPr lang="de-DE" b="1" dirty="0">
                <a:solidFill>
                  <a:schemeClr val="accent1">
                    <a:lumMod val="75000"/>
                  </a:schemeClr>
                </a:solidFill>
              </a:rPr>
              <a:t>:</a:t>
            </a:r>
            <a:r>
              <a:rPr lang="de-DE" dirty="0"/>
              <a:t> "</a:t>
            </a:r>
            <a:r>
              <a:rPr lang="de-DE" dirty="0" err="1"/>
              <a:t>table</a:t>
            </a:r>
            <a:r>
              <a:rPr lang="de-DE" dirty="0"/>
              <a:t>"</a:t>
            </a:r>
            <a:r>
              <a:rPr lang="de-DE" b="1" dirty="0">
                <a:solidFill>
                  <a:schemeClr val="accent1">
                    <a:lumMod val="75000"/>
                  </a:schemeClr>
                </a:solidFill>
              </a:rPr>
              <a:t>}</a:t>
            </a:r>
          </a:p>
          <a:p>
            <a:r>
              <a:rPr lang="de-DE" dirty="0"/>
              <a:t>Zugriff über den </a:t>
            </a:r>
            <a:r>
              <a:rPr lang="de-DE" dirty="0" smtClean="0"/>
              <a:t>Namen in </a:t>
            </a:r>
            <a:r>
              <a:rPr lang="de-DE" sz="3200" b="1" dirty="0" smtClean="0">
                <a:solidFill>
                  <a:schemeClr val="accent1">
                    <a:lumMod val="75000"/>
                  </a:schemeClr>
                </a:solidFill>
              </a:rPr>
              <a:t>[ ]</a:t>
            </a:r>
            <a:endParaRPr lang="de-DE" sz="3200" b="1" dirty="0">
              <a:solidFill>
                <a:schemeClr val="accent1">
                  <a:lumMod val="75000"/>
                </a:schemeClr>
              </a:solidFill>
            </a:endParaRPr>
          </a:p>
          <a:p>
            <a:r>
              <a:rPr lang="de-DE" dirty="0" smtClean="0"/>
              <a:t>Enthält-Funktion </a:t>
            </a:r>
            <a:r>
              <a:rPr lang="de-DE" dirty="0"/>
              <a:t>(</a:t>
            </a:r>
            <a:r>
              <a:rPr lang="de-DE" sz="3200" b="1" dirty="0">
                <a:solidFill>
                  <a:schemeClr val="accent1">
                    <a:lumMod val="75000"/>
                  </a:schemeClr>
                </a:solidFill>
              </a:rPr>
              <a:t>in</a:t>
            </a:r>
            <a:r>
              <a:rPr lang="de-DE" dirty="0"/>
              <a:t>) </a:t>
            </a:r>
            <a:r>
              <a:rPr lang="de-DE" dirty="0" smtClean="0"/>
              <a:t/>
            </a:r>
            <a:br>
              <a:rPr lang="de-DE" dirty="0" smtClean="0"/>
            </a:br>
            <a:r>
              <a:rPr lang="de-DE" dirty="0" smtClean="0"/>
              <a:t>gilt für den Namen</a:t>
            </a:r>
            <a:endParaRPr lang="de-DE" dirty="0"/>
          </a:p>
          <a:p>
            <a:pPr lvl="1"/>
            <a:endParaRPr lang="de-DE" dirty="0" smtClean="0"/>
          </a:p>
        </p:txBody>
      </p:sp>
      <p:sp>
        <p:nvSpPr>
          <p:cNvPr id="4" name="Datumsplatzhalter 3"/>
          <p:cNvSpPr>
            <a:spLocks noGrp="1"/>
          </p:cNvSpPr>
          <p:nvPr>
            <p:ph type="dt" sz="half" idx="10"/>
          </p:nvPr>
        </p:nvSpPr>
        <p:spPr/>
        <p:txBody>
          <a:bodyPr/>
          <a:lstStyle/>
          <a:p>
            <a:fld id="{93BDE5D8-0EF8-43C8-A803-F2A4680D245A}"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54</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480" y="4415428"/>
            <a:ext cx="5557520" cy="1845671"/>
          </a:xfrm>
          <a:prstGeom prst="rect">
            <a:avLst/>
          </a:prstGeom>
          <a:ln w="88900" cap="sq" cmpd="thickThin">
            <a:noFill/>
            <a:prstDash val="solid"/>
            <a:miter lim="800000"/>
          </a:ln>
          <a:effectLst/>
        </p:spPr>
      </p:pic>
    </p:spTree>
    <p:extLst>
      <p:ext uri="{BB962C8B-B14F-4D97-AF65-F5344CB8AC3E}">
        <p14:creationId xmlns:p14="http://schemas.microsoft.com/office/powerpoint/2010/main" val="3685633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Erweitertes Python</a:t>
            </a:r>
            <a:r>
              <a:rPr lang="de-DE" dirty="0"/>
              <a:t/>
            </a:r>
            <a:br>
              <a:rPr lang="de-DE" dirty="0"/>
            </a:br>
            <a:r>
              <a:rPr lang="de-DE" dirty="0" smtClean="0"/>
              <a:t>Wörterbuch</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Schleifen mit Name und Wert:</a:t>
            </a:r>
            <a:r>
              <a:rPr lang="de-DE" dirty="0"/>
              <a:t/>
            </a:r>
            <a:br>
              <a:rPr lang="de-DE" dirty="0"/>
            </a:br>
            <a:r>
              <a:rPr lang="de-DE" b="1" dirty="0" err="1">
                <a:solidFill>
                  <a:schemeClr val="accent1">
                    <a:lumMod val="75000"/>
                  </a:schemeClr>
                </a:solidFill>
              </a:rPr>
              <a:t>for</a:t>
            </a:r>
            <a:r>
              <a:rPr lang="de-DE" dirty="0">
                <a:solidFill>
                  <a:srgbClr val="F37637"/>
                </a:solidFill>
              </a:rPr>
              <a:t> </a:t>
            </a:r>
            <a:r>
              <a:rPr lang="de-DE" i="1" dirty="0" err="1">
                <a:solidFill>
                  <a:schemeClr val="accent2">
                    <a:lumMod val="75000"/>
                  </a:schemeClr>
                </a:solidFill>
              </a:rPr>
              <a:t>name</a:t>
            </a:r>
            <a:r>
              <a:rPr lang="de-DE" b="1" dirty="0">
                <a:solidFill>
                  <a:schemeClr val="accent1">
                    <a:lumMod val="75000"/>
                  </a:schemeClr>
                </a:solidFill>
              </a:rPr>
              <a:t>,</a:t>
            </a:r>
            <a:r>
              <a:rPr lang="de-DE" dirty="0"/>
              <a:t> </a:t>
            </a:r>
            <a:r>
              <a:rPr lang="de-DE" i="1" dirty="0">
                <a:solidFill>
                  <a:schemeClr val="accent2">
                    <a:lumMod val="75000"/>
                  </a:schemeClr>
                </a:solidFill>
              </a:rPr>
              <a:t>wert</a:t>
            </a:r>
            <a:r>
              <a:rPr lang="de-DE" dirty="0"/>
              <a:t> </a:t>
            </a:r>
            <a:r>
              <a:rPr lang="de-DE" b="1" dirty="0">
                <a:solidFill>
                  <a:schemeClr val="accent1">
                    <a:lumMod val="75000"/>
                  </a:schemeClr>
                </a:solidFill>
              </a:rPr>
              <a:t>in</a:t>
            </a:r>
            <a:r>
              <a:rPr lang="de-DE" dirty="0"/>
              <a:t> </a:t>
            </a:r>
            <a:r>
              <a:rPr lang="de-DE" i="1" dirty="0" err="1">
                <a:solidFill>
                  <a:schemeClr val="accent2">
                    <a:lumMod val="75000"/>
                  </a:schemeClr>
                </a:solidFill>
              </a:rPr>
              <a:t>dictionary</a:t>
            </a:r>
            <a:r>
              <a:rPr lang="de-DE" b="1" dirty="0" err="1">
                <a:solidFill>
                  <a:schemeClr val="accent1">
                    <a:lumMod val="75000"/>
                  </a:schemeClr>
                </a:solidFill>
              </a:rPr>
              <a:t>.items</a:t>
            </a:r>
            <a:r>
              <a:rPr lang="de-DE" b="1" dirty="0">
                <a:solidFill>
                  <a:schemeClr val="accent1">
                    <a:lumMod val="75000"/>
                  </a:schemeClr>
                </a:solidFill>
              </a:rPr>
              <a:t>():</a:t>
            </a:r>
          </a:p>
          <a:p>
            <a:pPr lvl="1"/>
            <a:endParaRPr lang="de-DE" dirty="0" smtClean="0"/>
          </a:p>
        </p:txBody>
      </p:sp>
      <p:sp>
        <p:nvSpPr>
          <p:cNvPr id="4" name="Datumsplatzhalter 3"/>
          <p:cNvSpPr>
            <a:spLocks noGrp="1"/>
          </p:cNvSpPr>
          <p:nvPr>
            <p:ph type="dt" sz="half" idx="10"/>
          </p:nvPr>
        </p:nvSpPr>
        <p:spPr/>
        <p:txBody>
          <a:bodyPr/>
          <a:lstStyle/>
          <a:p>
            <a:fld id="{8D8B82FA-64B0-40BF-B50C-04C47CA9AC1D}"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55</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292895"/>
            <a:ext cx="7440423" cy="834605"/>
          </a:xfrm>
          <a:prstGeom prst="rect">
            <a:avLst/>
          </a:prstGeom>
          <a:ln w="88900" cap="sq" cmpd="thickThin">
            <a:noFill/>
            <a:prstDash val="solid"/>
            <a:miter lim="800000"/>
          </a:ln>
          <a:effectLst/>
        </p:spPr>
      </p:pic>
    </p:spTree>
    <p:extLst>
      <p:ext uri="{BB962C8B-B14F-4D97-AF65-F5344CB8AC3E}">
        <p14:creationId xmlns:p14="http://schemas.microsoft.com/office/powerpoint/2010/main" val="1964125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Erweitertes Python</a:t>
            </a:r>
            <a:r>
              <a:rPr lang="de-DE" dirty="0"/>
              <a:t/>
            </a:r>
            <a:br>
              <a:rPr lang="de-DE" dirty="0"/>
            </a:br>
            <a:r>
              <a:rPr lang="de-DE" dirty="0" smtClean="0"/>
              <a:t>Bibliotheken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Bibliothek </a:t>
            </a:r>
            <a:r>
              <a:rPr lang="de-DE" dirty="0"/>
              <a:t>einbinden: </a:t>
            </a:r>
            <a:r>
              <a:rPr lang="de-DE" b="1" dirty="0" err="1">
                <a:solidFill>
                  <a:schemeClr val="accent1">
                    <a:lumMod val="75000"/>
                  </a:schemeClr>
                </a:solidFill>
              </a:rPr>
              <a:t>import</a:t>
            </a:r>
            <a:r>
              <a:rPr lang="de-DE" dirty="0">
                <a:solidFill>
                  <a:srgbClr val="F37637"/>
                </a:solidFill>
              </a:rPr>
              <a:t> </a:t>
            </a:r>
            <a:r>
              <a:rPr lang="de-DE" i="1" dirty="0" err="1">
                <a:solidFill>
                  <a:schemeClr val="accent2">
                    <a:lumMod val="75000"/>
                  </a:schemeClr>
                </a:solidFill>
              </a:rPr>
              <a:t>bibliothekname</a:t>
            </a:r>
            <a:endParaRPr lang="de-DE" i="1" dirty="0">
              <a:solidFill>
                <a:schemeClr val="accent2">
                  <a:lumMod val="75000"/>
                </a:schemeClr>
              </a:solidFill>
            </a:endParaRPr>
          </a:p>
          <a:p>
            <a:r>
              <a:rPr lang="de-DE" dirty="0"/>
              <a:t>Zugriff: </a:t>
            </a:r>
            <a:r>
              <a:rPr lang="de-DE" i="1" dirty="0" err="1">
                <a:solidFill>
                  <a:schemeClr val="accent2">
                    <a:lumMod val="75000"/>
                  </a:schemeClr>
                </a:solidFill>
              </a:rPr>
              <a:t>bibliothekname</a:t>
            </a:r>
            <a:r>
              <a:rPr lang="de-DE" b="1" dirty="0" err="1">
                <a:solidFill>
                  <a:schemeClr val="accent1">
                    <a:lumMod val="75000"/>
                  </a:schemeClr>
                </a:solidFill>
              </a:rPr>
              <a:t>.</a:t>
            </a:r>
            <a:r>
              <a:rPr lang="de-DE" i="1" dirty="0" err="1">
                <a:solidFill>
                  <a:schemeClr val="accent2">
                    <a:lumMod val="75000"/>
                  </a:schemeClr>
                </a:solidFill>
              </a:rPr>
              <a:t>funktion</a:t>
            </a:r>
            <a:r>
              <a:rPr lang="de-DE" b="1" dirty="0">
                <a:solidFill>
                  <a:schemeClr val="accent1">
                    <a:lumMod val="75000"/>
                  </a:schemeClr>
                </a:solidFill>
              </a:rPr>
              <a:t>()</a:t>
            </a:r>
          </a:p>
          <a:p>
            <a:r>
              <a:rPr lang="de-DE" dirty="0"/>
              <a:t>Bibliotheken müssen ggf. installiert werden (</a:t>
            </a:r>
            <a:r>
              <a:rPr lang="de-DE" dirty="0" err="1"/>
              <a:t>Lib</a:t>
            </a:r>
            <a:r>
              <a:rPr lang="de-DE" dirty="0"/>
              <a:t>-Ordner)</a:t>
            </a:r>
          </a:p>
          <a:p>
            <a:pPr lvl="1"/>
            <a:endParaRPr lang="de-DE" dirty="0" smtClean="0"/>
          </a:p>
        </p:txBody>
      </p:sp>
      <p:sp>
        <p:nvSpPr>
          <p:cNvPr id="4" name="Datumsplatzhalter 3"/>
          <p:cNvSpPr>
            <a:spLocks noGrp="1"/>
          </p:cNvSpPr>
          <p:nvPr>
            <p:ph type="dt" sz="half" idx="10"/>
          </p:nvPr>
        </p:nvSpPr>
        <p:spPr/>
        <p:txBody>
          <a:bodyPr/>
          <a:lstStyle/>
          <a:p>
            <a:fld id="{FE3EABC3-5E07-44ED-B9F0-0D657265B4EC}"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56</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27500"/>
            <a:ext cx="9517037" cy="1790204"/>
          </a:xfrm>
          <a:prstGeom prst="rect">
            <a:avLst/>
          </a:prstGeom>
          <a:ln w="88900" cap="sq" cmpd="thickThin">
            <a:noFill/>
            <a:prstDash val="solid"/>
            <a:miter lim="800000"/>
          </a:ln>
          <a:effectLst/>
        </p:spPr>
      </p:pic>
    </p:spTree>
    <p:extLst>
      <p:ext uri="{BB962C8B-B14F-4D97-AF65-F5344CB8AC3E}">
        <p14:creationId xmlns:p14="http://schemas.microsoft.com/office/powerpoint/2010/main" val="31500793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a:bodyPr>
          <a:lstStyle/>
          <a:p>
            <a:r>
              <a:rPr lang="de-DE" dirty="0" smtClean="0"/>
              <a:t>Ausblick</a:t>
            </a:r>
            <a:br>
              <a:rPr lang="de-DE" dirty="0" smtClean="0"/>
            </a:b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Klassen und Objekte</a:t>
            </a:r>
          </a:p>
          <a:p>
            <a:r>
              <a:rPr lang="de-DE" dirty="0" smtClean="0"/>
              <a:t>Ausnahmen („</a:t>
            </a:r>
            <a:r>
              <a:rPr lang="de-DE" dirty="0" err="1" smtClean="0"/>
              <a:t>exceptions</a:t>
            </a:r>
            <a:r>
              <a:rPr lang="de-DE" dirty="0" smtClean="0"/>
              <a:t>“)</a:t>
            </a:r>
          </a:p>
          <a:p>
            <a:r>
              <a:rPr lang="de-DE" dirty="0" smtClean="0"/>
              <a:t>Standardbibliothek</a:t>
            </a:r>
          </a:p>
          <a:p>
            <a:r>
              <a:rPr lang="de-DE" dirty="0" smtClean="0"/>
              <a:t>…</a:t>
            </a:r>
          </a:p>
        </p:txBody>
      </p:sp>
      <p:sp>
        <p:nvSpPr>
          <p:cNvPr id="4" name="Datumsplatzhalter 3"/>
          <p:cNvSpPr>
            <a:spLocks noGrp="1"/>
          </p:cNvSpPr>
          <p:nvPr>
            <p:ph type="dt" sz="half" idx="10"/>
          </p:nvPr>
        </p:nvSpPr>
        <p:spPr/>
        <p:txBody>
          <a:bodyPr/>
          <a:lstStyle/>
          <a:p>
            <a:fld id="{EB4AC1AA-53E0-448A-B2F2-C4EF9442D4CA}"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57</a:t>
            </a:fld>
            <a:endParaRPr lang="de-DE"/>
          </a:p>
        </p:txBody>
      </p:sp>
    </p:spTree>
    <p:extLst>
      <p:ext uri="{BB962C8B-B14F-4D97-AF65-F5344CB8AC3E}">
        <p14:creationId xmlns:p14="http://schemas.microsoft.com/office/powerpoint/2010/main" val="19873330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Zusammenfassung</a:t>
            </a:r>
            <a:endParaRPr lang="de-DE" dirty="0"/>
          </a:p>
        </p:txBody>
      </p:sp>
      <p:sp>
        <p:nvSpPr>
          <p:cNvPr id="7" name="Inhaltsplatzhalter 6"/>
          <p:cNvSpPr>
            <a:spLocks noGrp="1"/>
          </p:cNvSpPr>
          <p:nvPr>
            <p:ph idx="1"/>
          </p:nvPr>
        </p:nvSpPr>
        <p:spPr/>
        <p:txBody>
          <a:bodyPr>
            <a:normAutofit fontScale="92500" lnSpcReduction="10000"/>
          </a:bodyPr>
          <a:lstStyle/>
          <a:p>
            <a:r>
              <a:rPr lang="de-DE" dirty="0"/>
              <a:t>Python ist eine General-</a:t>
            </a:r>
            <a:r>
              <a:rPr lang="de-DE" dirty="0" err="1"/>
              <a:t>Purpose</a:t>
            </a:r>
            <a:r>
              <a:rPr lang="de-DE" dirty="0"/>
              <a:t> Hochsprache</a:t>
            </a:r>
          </a:p>
          <a:p>
            <a:r>
              <a:rPr lang="de-DE" dirty="0"/>
              <a:t>Python ist kostenlos für Raspberry und Windows</a:t>
            </a:r>
          </a:p>
          <a:p>
            <a:r>
              <a:rPr lang="de-DE" dirty="0"/>
              <a:t>Zum Programmieren verwendet man eine IDE</a:t>
            </a:r>
          </a:p>
          <a:p>
            <a:r>
              <a:rPr lang="de-DE" dirty="0"/>
              <a:t>Text: </a:t>
            </a:r>
            <a:r>
              <a:rPr lang="de-DE" sz="2600" b="1" dirty="0">
                <a:solidFill>
                  <a:schemeClr val="accent1">
                    <a:lumMod val="75000"/>
                  </a:schemeClr>
                </a:solidFill>
              </a:rPr>
              <a:t>"</a:t>
            </a:r>
            <a:r>
              <a:rPr lang="de-DE" dirty="0"/>
              <a:t>mit </a:t>
            </a:r>
            <a:r>
              <a:rPr lang="de-DE" sz="2600" b="1" dirty="0">
                <a:solidFill>
                  <a:schemeClr val="accent1">
                    <a:lumMod val="75000"/>
                  </a:schemeClr>
                </a:solidFill>
              </a:rPr>
              <a:t>\n</a:t>
            </a:r>
            <a:r>
              <a:rPr lang="de-DE" dirty="0"/>
              <a:t> Zeilenumbruch</a:t>
            </a:r>
            <a:r>
              <a:rPr lang="de-DE" sz="2600" b="1" dirty="0">
                <a:solidFill>
                  <a:schemeClr val="accent1">
                    <a:lumMod val="75000"/>
                  </a:schemeClr>
                </a:solidFill>
              </a:rPr>
              <a:t>"</a:t>
            </a:r>
            <a:r>
              <a:rPr lang="de-DE" dirty="0"/>
              <a:t>, auch </a:t>
            </a:r>
            <a:r>
              <a:rPr lang="de-DE" dirty="0" err="1"/>
              <a:t>zerschnippelt</a:t>
            </a:r>
            <a:endParaRPr lang="de-DE" dirty="0"/>
          </a:p>
          <a:p>
            <a:r>
              <a:rPr lang="de-DE" dirty="0"/>
              <a:t>Rechnen: variable </a:t>
            </a:r>
            <a:r>
              <a:rPr lang="de-DE" sz="2600" b="1" dirty="0">
                <a:solidFill>
                  <a:schemeClr val="accent1">
                    <a:lumMod val="75000"/>
                  </a:schemeClr>
                </a:solidFill>
              </a:rPr>
              <a:t>=</a:t>
            </a:r>
            <a:r>
              <a:rPr lang="de-DE" dirty="0"/>
              <a:t> wert </a:t>
            </a:r>
            <a:r>
              <a:rPr lang="de-DE" sz="2600" b="1" dirty="0">
                <a:solidFill>
                  <a:schemeClr val="accent1">
                    <a:lumMod val="75000"/>
                  </a:schemeClr>
                </a:solidFill>
              </a:rPr>
              <a:t>+</a:t>
            </a:r>
            <a:r>
              <a:rPr lang="de-DE" dirty="0"/>
              <a:t> zahl </a:t>
            </a:r>
            <a:r>
              <a:rPr lang="de-DE" sz="2600" b="1" dirty="0">
                <a:solidFill>
                  <a:schemeClr val="accent1">
                    <a:lumMod val="75000"/>
                  </a:schemeClr>
                </a:solidFill>
              </a:rPr>
              <a:t>#</a:t>
            </a:r>
            <a:r>
              <a:rPr lang="de-DE" dirty="0">
                <a:solidFill>
                  <a:srgbClr val="F37637"/>
                </a:solidFill>
              </a:rPr>
              <a:t> </a:t>
            </a:r>
            <a:r>
              <a:rPr lang="de-DE" dirty="0"/>
              <a:t>Anmerkung</a:t>
            </a:r>
          </a:p>
          <a:p>
            <a:r>
              <a:rPr lang="de-DE" dirty="0"/>
              <a:t>Logik: </a:t>
            </a:r>
            <a:r>
              <a:rPr lang="de-DE" dirty="0" err="1"/>
              <a:t>ergebnis</a:t>
            </a:r>
            <a:r>
              <a:rPr lang="de-DE" dirty="0"/>
              <a:t> </a:t>
            </a:r>
            <a:r>
              <a:rPr lang="de-DE" sz="2600" b="1" dirty="0">
                <a:solidFill>
                  <a:schemeClr val="accent1">
                    <a:lumMod val="75000"/>
                  </a:schemeClr>
                </a:solidFill>
              </a:rPr>
              <a:t>=</a:t>
            </a:r>
            <a:r>
              <a:rPr lang="de-DE" dirty="0"/>
              <a:t> aussage </a:t>
            </a:r>
            <a:r>
              <a:rPr lang="de-DE" sz="2600" b="1" dirty="0" err="1">
                <a:solidFill>
                  <a:schemeClr val="accent1">
                    <a:lumMod val="75000"/>
                  </a:schemeClr>
                </a:solidFill>
              </a:rPr>
              <a:t>and</a:t>
            </a:r>
            <a:r>
              <a:rPr lang="de-DE" sz="2600" b="1" dirty="0">
                <a:solidFill>
                  <a:schemeClr val="accent1">
                    <a:lumMod val="75000"/>
                  </a:schemeClr>
                </a:solidFill>
              </a:rPr>
              <a:t> </a:t>
            </a:r>
            <a:r>
              <a:rPr lang="de-DE" dirty="0"/>
              <a:t>aussage</a:t>
            </a:r>
          </a:p>
          <a:p>
            <a:r>
              <a:rPr lang="de-DE" dirty="0"/>
              <a:t>Verzweigungen: </a:t>
            </a:r>
            <a:r>
              <a:rPr lang="de-DE" sz="2600" b="1" dirty="0" err="1">
                <a:solidFill>
                  <a:schemeClr val="accent1">
                    <a:lumMod val="75000"/>
                  </a:schemeClr>
                </a:solidFill>
              </a:rPr>
              <a:t>if</a:t>
            </a:r>
            <a:endParaRPr lang="de-DE" sz="2600" b="1" dirty="0">
              <a:solidFill>
                <a:schemeClr val="accent1">
                  <a:lumMod val="75000"/>
                </a:schemeClr>
              </a:solidFill>
            </a:endParaRPr>
          </a:p>
          <a:p>
            <a:r>
              <a:rPr lang="de-DE" dirty="0"/>
              <a:t>Schleifen: </a:t>
            </a:r>
            <a:r>
              <a:rPr lang="de-DE" sz="2600" b="1" dirty="0" err="1">
                <a:solidFill>
                  <a:schemeClr val="accent1">
                    <a:lumMod val="75000"/>
                  </a:schemeClr>
                </a:solidFill>
              </a:rPr>
              <a:t>for</a:t>
            </a:r>
            <a:r>
              <a:rPr lang="de-DE" dirty="0">
                <a:solidFill>
                  <a:srgbClr val="F37637"/>
                </a:solidFill>
              </a:rPr>
              <a:t> </a:t>
            </a:r>
            <a:r>
              <a:rPr lang="de-DE" dirty="0"/>
              <a:t>/ </a:t>
            </a:r>
            <a:r>
              <a:rPr lang="de-DE" sz="2600" b="1" dirty="0" err="1">
                <a:solidFill>
                  <a:schemeClr val="accent1">
                    <a:lumMod val="75000"/>
                  </a:schemeClr>
                </a:solidFill>
              </a:rPr>
              <a:t>while</a:t>
            </a:r>
            <a:endParaRPr lang="de-DE" sz="2600" b="1" dirty="0">
              <a:solidFill>
                <a:schemeClr val="accent1">
                  <a:lumMod val="75000"/>
                </a:schemeClr>
              </a:solidFill>
            </a:endParaRPr>
          </a:p>
          <a:p>
            <a:r>
              <a:rPr lang="de-DE" dirty="0"/>
              <a:t>Listen / Tupel / </a:t>
            </a:r>
            <a:r>
              <a:rPr lang="de-DE" dirty="0" err="1" smtClean="0"/>
              <a:t>Dictionaries</a:t>
            </a:r>
            <a:r>
              <a:rPr lang="de-DE" dirty="0"/>
              <a:t>: </a:t>
            </a:r>
            <a:r>
              <a:rPr lang="de-DE" sz="2600" b="1" dirty="0">
                <a:solidFill>
                  <a:schemeClr val="accent1">
                    <a:lumMod val="75000"/>
                  </a:schemeClr>
                </a:solidFill>
              </a:rPr>
              <a:t>[</a:t>
            </a:r>
            <a:r>
              <a:rPr lang="de-DE" dirty="0"/>
              <a:t>…</a:t>
            </a:r>
            <a:r>
              <a:rPr lang="de-DE" sz="2600" b="1" dirty="0">
                <a:solidFill>
                  <a:schemeClr val="accent1">
                    <a:lumMod val="75000"/>
                  </a:schemeClr>
                </a:solidFill>
              </a:rPr>
              <a:t>]</a:t>
            </a:r>
            <a:r>
              <a:rPr lang="de-DE" dirty="0"/>
              <a:t> / </a:t>
            </a:r>
            <a:r>
              <a:rPr lang="de-DE" sz="2600" b="1" dirty="0">
                <a:solidFill>
                  <a:schemeClr val="accent1">
                    <a:lumMod val="75000"/>
                  </a:schemeClr>
                </a:solidFill>
              </a:rPr>
              <a:t>(</a:t>
            </a:r>
            <a:r>
              <a:rPr lang="de-DE" dirty="0"/>
              <a:t>…</a:t>
            </a:r>
            <a:r>
              <a:rPr lang="de-DE" sz="2600" b="1" dirty="0">
                <a:solidFill>
                  <a:schemeClr val="accent1">
                    <a:lumMod val="75000"/>
                  </a:schemeClr>
                </a:solidFill>
              </a:rPr>
              <a:t>)</a:t>
            </a:r>
            <a:r>
              <a:rPr lang="de-DE" dirty="0"/>
              <a:t> / </a:t>
            </a:r>
            <a:r>
              <a:rPr lang="de-DE" sz="2600" b="1" dirty="0">
                <a:solidFill>
                  <a:schemeClr val="accent1">
                    <a:lumMod val="75000"/>
                  </a:schemeClr>
                </a:solidFill>
              </a:rPr>
              <a:t>{</a:t>
            </a:r>
            <a:r>
              <a:rPr lang="de-DE" dirty="0"/>
              <a:t>…</a:t>
            </a:r>
            <a:r>
              <a:rPr lang="de-DE" sz="2600" b="1" dirty="0">
                <a:solidFill>
                  <a:schemeClr val="accent1">
                    <a:lumMod val="75000"/>
                  </a:schemeClr>
                </a:solidFill>
              </a:rPr>
              <a:t>}</a:t>
            </a:r>
            <a:r>
              <a:rPr lang="de-DE" dirty="0"/>
              <a:t> / </a:t>
            </a:r>
            <a:r>
              <a:rPr lang="de-DE" sz="2600" b="1" dirty="0">
                <a:solidFill>
                  <a:schemeClr val="accent1">
                    <a:lumMod val="75000"/>
                  </a:schemeClr>
                </a:solidFill>
              </a:rPr>
              <a:t>{</a:t>
            </a:r>
            <a:r>
              <a:rPr lang="de-DE" dirty="0"/>
              <a:t>… </a:t>
            </a:r>
            <a:r>
              <a:rPr lang="de-DE" dirty="0">
                <a:solidFill>
                  <a:srgbClr val="F37637"/>
                </a:solidFill>
              </a:rPr>
              <a:t>:</a:t>
            </a:r>
            <a:r>
              <a:rPr lang="de-DE" dirty="0"/>
              <a:t> </a:t>
            </a:r>
            <a:r>
              <a:rPr lang="de-DE" dirty="0" smtClean="0"/>
              <a:t>…</a:t>
            </a:r>
            <a:r>
              <a:rPr lang="de-DE" sz="2600" b="1" dirty="0" smtClean="0">
                <a:solidFill>
                  <a:schemeClr val="accent1">
                    <a:lumMod val="75000"/>
                  </a:schemeClr>
                </a:solidFill>
              </a:rPr>
              <a:t>}</a:t>
            </a:r>
            <a:endParaRPr lang="de-DE" sz="2600" b="1" dirty="0">
              <a:solidFill>
                <a:schemeClr val="accent1">
                  <a:lumMod val="75000"/>
                </a:schemeClr>
              </a:solidFill>
            </a:endParaRPr>
          </a:p>
        </p:txBody>
      </p:sp>
      <p:sp>
        <p:nvSpPr>
          <p:cNvPr id="2" name="Datumsplatzhalter 1"/>
          <p:cNvSpPr>
            <a:spLocks noGrp="1"/>
          </p:cNvSpPr>
          <p:nvPr>
            <p:ph type="dt" sz="half" idx="10"/>
          </p:nvPr>
        </p:nvSpPr>
        <p:spPr/>
        <p:txBody>
          <a:bodyPr/>
          <a:lstStyle/>
          <a:p>
            <a:fld id="{52E05894-614A-4FA2-8964-A13B04AD0751}" type="datetime1">
              <a:rPr lang="de-DE" smtClean="0"/>
              <a:t>20.03.2019</a:t>
            </a:fld>
            <a:endParaRPr lang="de-DE"/>
          </a:p>
        </p:txBody>
      </p:sp>
      <p:sp>
        <p:nvSpPr>
          <p:cNvPr id="3" name="Fußzeilenplatzhalter 2"/>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58</a:t>
            </a:fld>
            <a:endParaRPr lang="de-DE"/>
          </a:p>
        </p:txBody>
      </p:sp>
    </p:spTree>
    <p:extLst>
      <p:ext uri="{BB962C8B-B14F-4D97-AF65-F5344CB8AC3E}">
        <p14:creationId xmlns:p14="http://schemas.microsoft.com/office/powerpoint/2010/main" val="2637983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Fragen</a:t>
            </a:r>
            <a:endParaRPr lang="de-DE" dirty="0"/>
          </a:p>
        </p:txBody>
      </p:sp>
      <p:sp>
        <p:nvSpPr>
          <p:cNvPr id="7" name="Inhaltsplatzhalter 6"/>
          <p:cNvSpPr>
            <a:spLocks noGrp="1"/>
          </p:cNvSpPr>
          <p:nvPr>
            <p:ph idx="4294967295"/>
          </p:nvPr>
        </p:nvSpPr>
        <p:spPr>
          <a:xfrm>
            <a:off x="838200" y="1825625"/>
            <a:ext cx="10515600" cy="4351338"/>
          </a:xfrm>
        </p:spPr>
        <p:txBody>
          <a:bodyPr/>
          <a:lstStyle/>
          <a:p>
            <a:endParaRPr lang="de-DE"/>
          </a:p>
        </p:txBody>
      </p:sp>
      <p:sp>
        <p:nvSpPr>
          <p:cNvPr id="2" name="Datumsplatzhalter 1"/>
          <p:cNvSpPr>
            <a:spLocks noGrp="1"/>
          </p:cNvSpPr>
          <p:nvPr>
            <p:ph type="dt" sz="half" idx="10"/>
          </p:nvPr>
        </p:nvSpPr>
        <p:spPr/>
        <p:txBody>
          <a:bodyPr/>
          <a:lstStyle/>
          <a:p>
            <a:fld id="{ED3B93CF-AB26-4C9F-AAA0-3F7550F03D02}" type="datetime1">
              <a:rPr lang="de-DE" smtClean="0"/>
              <a:t>20.03.2019</a:t>
            </a:fld>
            <a:endParaRPr lang="de-DE"/>
          </a:p>
        </p:txBody>
      </p:sp>
      <p:sp>
        <p:nvSpPr>
          <p:cNvPr id="3" name="Fußzeilenplatzhalter 2"/>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59</a:t>
            </a:fld>
            <a:endParaRPr lang="de-DE"/>
          </a:p>
        </p:txBody>
      </p:sp>
    </p:spTree>
    <p:extLst>
      <p:ext uri="{BB962C8B-B14F-4D97-AF65-F5344CB8AC3E}">
        <p14:creationId xmlns:p14="http://schemas.microsoft.com/office/powerpoint/2010/main" val="3029113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Programmiersprachen</a:t>
            </a:r>
            <a:r>
              <a:rPr lang="de-DE" dirty="0"/>
              <a:t/>
            </a:r>
            <a:br>
              <a:rPr lang="de-DE" dirty="0"/>
            </a:br>
            <a:r>
              <a:rPr lang="de-DE" dirty="0" smtClean="0"/>
              <a:t>Python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smtClean="0"/>
              <a:t>Hochsprache</a:t>
            </a:r>
          </a:p>
          <a:p>
            <a:pPr lvl="1"/>
            <a:r>
              <a:rPr lang="de-DE" dirty="0" smtClean="0"/>
              <a:t>leicht(er) verständlich</a:t>
            </a:r>
          </a:p>
          <a:p>
            <a:pPr lvl="1"/>
            <a:r>
              <a:rPr lang="de-DE" dirty="0" smtClean="0"/>
              <a:t>nicht so nah am Prozessor orientiert</a:t>
            </a:r>
          </a:p>
          <a:p>
            <a:r>
              <a:rPr lang="de-DE" dirty="0" smtClean="0"/>
              <a:t>Kostenlos verfügbar</a:t>
            </a:r>
          </a:p>
          <a:p>
            <a:pPr lvl="1"/>
            <a:r>
              <a:rPr lang="de-DE" dirty="0" smtClean="0"/>
              <a:t>für den Raspberry PI</a:t>
            </a:r>
          </a:p>
          <a:p>
            <a:pPr lvl="1"/>
            <a:r>
              <a:rPr lang="de-DE" dirty="0" smtClean="0"/>
              <a:t>für den PC</a:t>
            </a:r>
          </a:p>
          <a:p>
            <a:pPr lvl="1"/>
            <a:r>
              <a:rPr lang="de-DE" dirty="0" smtClean="0"/>
              <a:t>online</a:t>
            </a:r>
          </a:p>
          <a:p>
            <a:r>
              <a:rPr lang="de-DE" dirty="0" smtClean="0"/>
              <a:t>Universalsprache („</a:t>
            </a:r>
            <a:r>
              <a:rPr lang="de-DE" dirty="0" err="1" smtClean="0"/>
              <a:t>general</a:t>
            </a:r>
            <a:r>
              <a:rPr lang="de-DE" dirty="0" smtClean="0"/>
              <a:t> </a:t>
            </a:r>
            <a:r>
              <a:rPr lang="de-DE" dirty="0" err="1" smtClean="0"/>
              <a:t>purpose</a:t>
            </a:r>
            <a:r>
              <a:rPr lang="de-DE" dirty="0" smtClean="0"/>
              <a:t> </a:t>
            </a:r>
            <a:r>
              <a:rPr lang="de-DE" dirty="0" err="1" smtClean="0"/>
              <a:t>programming</a:t>
            </a:r>
            <a:r>
              <a:rPr lang="de-DE" dirty="0" smtClean="0"/>
              <a:t> </a:t>
            </a:r>
            <a:r>
              <a:rPr lang="de-DE" dirty="0" err="1" smtClean="0"/>
              <a:t>language</a:t>
            </a:r>
            <a:r>
              <a:rPr lang="de-DE" dirty="0" smtClean="0"/>
              <a:t>“)</a:t>
            </a:r>
          </a:p>
          <a:p>
            <a:pPr lvl="1"/>
            <a:r>
              <a:rPr lang="de-DE" dirty="0" smtClean="0"/>
              <a:t>kann viele verschiedene Probleme lösen</a:t>
            </a:r>
          </a:p>
        </p:txBody>
      </p:sp>
      <p:sp>
        <p:nvSpPr>
          <p:cNvPr id="4" name="Datumsplatzhalter 3"/>
          <p:cNvSpPr>
            <a:spLocks noGrp="1"/>
          </p:cNvSpPr>
          <p:nvPr>
            <p:ph type="dt" sz="half" idx="10"/>
          </p:nvPr>
        </p:nvSpPr>
        <p:spPr/>
        <p:txBody>
          <a:bodyPr/>
          <a:lstStyle/>
          <a:p>
            <a:fld id="{892083D9-D1FB-4795-8ED9-565B4526F86A}"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6</a:t>
            </a:fld>
            <a:endParaRPr lang="de-DE"/>
          </a:p>
        </p:txBody>
      </p:sp>
    </p:spTree>
    <p:extLst>
      <p:ext uri="{BB962C8B-B14F-4D97-AF65-F5344CB8AC3E}">
        <p14:creationId xmlns:p14="http://schemas.microsoft.com/office/powerpoint/2010/main" val="4284270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Programmiersprachen</a:t>
            </a:r>
            <a:r>
              <a:rPr lang="de-DE" dirty="0"/>
              <a:t/>
            </a:r>
            <a:br>
              <a:rPr lang="de-DE" dirty="0"/>
            </a:br>
            <a:r>
              <a:rPr lang="de-DE" dirty="0" smtClean="0"/>
              <a:t>Python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smtClean="0"/>
              <a:t>Bibliotheken verfügbar</a:t>
            </a:r>
          </a:p>
          <a:p>
            <a:pPr lvl="1"/>
            <a:r>
              <a:rPr lang="de-DE" dirty="0" smtClean="0"/>
              <a:t>man muss das Rad nicht neu erfinden</a:t>
            </a:r>
          </a:p>
          <a:p>
            <a:pPr lvl="1"/>
            <a:r>
              <a:rPr lang="de-DE" dirty="0" smtClean="0"/>
              <a:t>man kommt schneller zum Ergebnis</a:t>
            </a:r>
          </a:p>
          <a:p>
            <a:r>
              <a:rPr lang="de-DE" dirty="0" smtClean="0"/>
              <a:t>Unterstützt zwei grundlegende Paradigmen (</a:t>
            </a:r>
            <a:r>
              <a:rPr lang="de-DE" dirty="0"/>
              <a:t>D</a:t>
            </a:r>
            <a:r>
              <a:rPr lang="de-DE" dirty="0" smtClean="0"/>
              <a:t>enkweisen)</a:t>
            </a:r>
          </a:p>
          <a:p>
            <a:pPr lvl="1"/>
            <a:r>
              <a:rPr lang="de-DE" dirty="0" smtClean="0"/>
              <a:t>objektorientiert („alles ist ein Ding“, z.B. ein Bild)</a:t>
            </a:r>
          </a:p>
          <a:p>
            <a:pPr lvl="1"/>
            <a:r>
              <a:rPr lang="de-DE" dirty="0" smtClean="0"/>
              <a:t>prozedural („alles ist ein Algorithmus“, z.B. eine Funktion)</a:t>
            </a:r>
          </a:p>
          <a:p>
            <a:r>
              <a:rPr lang="de-DE" dirty="0" smtClean="0"/>
              <a:t>interpretierte Programmiersprache</a:t>
            </a:r>
          </a:p>
          <a:p>
            <a:pPr lvl="1"/>
            <a:r>
              <a:rPr lang="de-DE" dirty="0" smtClean="0"/>
              <a:t>Gegensatz zu </a:t>
            </a:r>
            <a:r>
              <a:rPr lang="de-DE" dirty="0" err="1" smtClean="0"/>
              <a:t>compilierten</a:t>
            </a:r>
            <a:r>
              <a:rPr lang="de-DE" dirty="0" smtClean="0"/>
              <a:t> Sprachen</a:t>
            </a:r>
          </a:p>
          <a:p>
            <a:pPr lvl="1"/>
            <a:r>
              <a:rPr lang="de-DE" dirty="0" smtClean="0"/>
              <a:t>langsam(er)</a:t>
            </a:r>
          </a:p>
          <a:p>
            <a:pPr lvl="1"/>
            <a:r>
              <a:rPr lang="de-DE" dirty="0" smtClean="0"/>
              <a:t>plattformunabhängig</a:t>
            </a:r>
          </a:p>
        </p:txBody>
      </p:sp>
      <p:sp>
        <p:nvSpPr>
          <p:cNvPr id="4" name="Datumsplatzhalter 3"/>
          <p:cNvSpPr>
            <a:spLocks noGrp="1"/>
          </p:cNvSpPr>
          <p:nvPr>
            <p:ph type="dt" sz="half" idx="10"/>
          </p:nvPr>
        </p:nvSpPr>
        <p:spPr/>
        <p:txBody>
          <a:bodyPr/>
          <a:lstStyle/>
          <a:p>
            <a:fld id="{F67820BC-C8FF-45AD-B49D-D36E11B23538}"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2077129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Programmiersprachen</a:t>
            </a:r>
            <a:br>
              <a:rPr lang="de-DE" dirty="0" smtClean="0"/>
            </a:br>
            <a:r>
              <a:rPr lang="de-DE" dirty="0" smtClean="0"/>
              <a:t>Python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smtClean="0"/>
              <a:t>Namensgebung</a:t>
            </a:r>
          </a:p>
          <a:p>
            <a:pPr lvl="1"/>
            <a:r>
              <a:rPr lang="de-DE" dirty="0"/>
              <a:t>Logo enthält zwei </a:t>
            </a:r>
            <a:r>
              <a:rPr lang="de-DE" dirty="0" smtClean="0"/>
              <a:t>Schlangen</a:t>
            </a:r>
          </a:p>
          <a:p>
            <a:pPr lvl="1"/>
            <a:r>
              <a:rPr lang="de-DE" dirty="0" smtClean="0"/>
              <a:t>Name stammt von Monty Python</a:t>
            </a:r>
          </a:p>
        </p:txBody>
      </p:sp>
      <p:sp>
        <p:nvSpPr>
          <p:cNvPr id="4" name="Datumsplatzhalter 3"/>
          <p:cNvSpPr>
            <a:spLocks noGrp="1"/>
          </p:cNvSpPr>
          <p:nvPr>
            <p:ph type="dt" sz="half" idx="10"/>
          </p:nvPr>
        </p:nvSpPr>
        <p:spPr/>
        <p:txBody>
          <a:bodyPr/>
          <a:lstStyle/>
          <a:p>
            <a:fld id="{5B0789DE-66C1-462D-B123-D68992F3079E}"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8</a:t>
            </a:fld>
            <a:endParaRPr lang="de-DE"/>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0880" y="1993900"/>
            <a:ext cx="1772920" cy="1772920"/>
          </a:xfrm>
          <a:prstGeom prst="rect">
            <a:avLst/>
          </a:prstGeom>
        </p:spPr>
      </p:pic>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956" y="3500437"/>
            <a:ext cx="3476625" cy="2600325"/>
          </a:xfrm>
          <a:prstGeom prst="rect">
            <a:avLst/>
          </a:prstGeom>
        </p:spPr>
      </p:pic>
      <p:pic>
        <p:nvPicPr>
          <p:cNvPr id="11" name="Grafik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97446" y="3500437"/>
            <a:ext cx="2903744" cy="2600326"/>
          </a:xfrm>
          <a:prstGeom prst="rect">
            <a:avLst/>
          </a:prstGeom>
        </p:spPr>
      </p:pic>
    </p:spTree>
    <p:extLst>
      <p:ext uri="{BB962C8B-B14F-4D97-AF65-F5344CB8AC3E}">
        <p14:creationId xmlns:p14="http://schemas.microsoft.com/office/powerpoint/2010/main" val="2239506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Installation</a:t>
            </a:r>
            <a:br>
              <a:rPr lang="de-DE" dirty="0" smtClean="0"/>
            </a:br>
            <a:r>
              <a:rPr lang="de-DE" dirty="0" err="1" smtClean="0"/>
              <a:t>Raspberry</a:t>
            </a:r>
            <a:r>
              <a:rPr lang="de-DE" dirty="0" smtClean="0"/>
              <a:t> Pi</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smtClean="0"/>
              <a:t>Python 2 und 3 sind bereits installiert</a:t>
            </a:r>
          </a:p>
        </p:txBody>
      </p:sp>
      <p:sp>
        <p:nvSpPr>
          <p:cNvPr id="4" name="Datumsplatzhalter 3"/>
          <p:cNvSpPr>
            <a:spLocks noGrp="1"/>
          </p:cNvSpPr>
          <p:nvPr>
            <p:ph type="dt" sz="half" idx="10"/>
          </p:nvPr>
        </p:nvSpPr>
        <p:spPr/>
        <p:txBody>
          <a:bodyPr/>
          <a:lstStyle/>
          <a:p>
            <a:fld id="{9D3752BF-127A-43A1-9997-CD734D7352E5}"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9</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193" y="2467967"/>
            <a:ext cx="4968552" cy="3651134"/>
          </a:xfrm>
          <a:prstGeom prst="rect">
            <a:avLst/>
          </a:prstGeom>
        </p:spPr>
      </p:pic>
    </p:spTree>
    <p:extLst>
      <p:ext uri="{BB962C8B-B14F-4D97-AF65-F5344CB8AC3E}">
        <p14:creationId xmlns:p14="http://schemas.microsoft.com/office/powerpoint/2010/main" val="2444004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TL Presentation 16x9">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otx" id="{EA6CE2C0-7C14-4AB0-AD89-85B6B3D88E28}" vid="{DA3C7EDA-9E56-4E2D-BAA5-4EF18147D0C7}"/>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otx" id="{EA6CE2C0-7C14-4AB0-AD89-85B6B3D88E28}" vid="{42B1E5BF-7F6B-4721-9E4F-A56C5F28A391}"/>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Template>
  <TotalTime>0</TotalTime>
  <Words>3462</Words>
  <Application>Microsoft Office PowerPoint</Application>
  <PresentationFormat>Breitbild</PresentationFormat>
  <Paragraphs>637</Paragraphs>
  <Slides>59</Slides>
  <Notes>50</Notes>
  <HiddenSlides>6</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59</vt:i4>
      </vt:variant>
    </vt:vector>
  </HeadingPairs>
  <TitlesOfParts>
    <vt:vector size="65" baseType="lpstr">
      <vt:lpstr>Arial</vt:lpstr>
      <vt:lpstr>Calibri</vt:lpstr>
      <vt:lpstr>Segoe UI</vt:lpstr>
      <vt:lpstr>Wingdings</vt:lpstr>
      <vt:lpstr>CTL Presentation 16x9</vt:lpstr>
      <vt:lpstr>Inhalt</vt:lpstr>
      <vt:lpstr>Python Einführung</vt:lpstr>
      <vt:lpstr>Agenda</vt:lpstr>
      <vt:lpstr>Programmiersprachen Maschinensprache</vt:lpstr>
      <vt:lpstr>Programmiersprachen Assembler</vt:lpstr>
      <vt:lpstr>Programmiersprachen C</vt:lpstr>
      <vt:lpstr>Programmiersprachen Python</vt:lpstr>
      <vt:lpstr>Programmiersprachen Python</vt:lpstr>
      <vt:lpstr>Programmiersprachen Python</vt:lpstr>
      <vt:lpstr>Installation Raspberry Pi</vt:lpstr>
      <vt:lpstr>Installation Windows</vt:lpstr>
      <vt:lpstr>Installation Windows</vt:lpstr>
      <vt:lpstr>Entwicklungsumgebung allgemein</vt:lpstr>
      <vt:lpstr>Entwicklungsumgebung Raspberry Pi</vt:lpstr>
      <vt:lpstr>Entwicklungsumgebung Windows</vt:lpstr>
      <vt:lpstr>Entwicklungsumgebung Online</vt:lpstr>
      <vt:lpstr>Entwicklungsumgebung Online</vt:lpstr>
      <vt:lpstr>Entwicklungsumgebung Online</vt:lpstr>
      <vt:lpstr>Python Grundlagen     </vt:lpstr>
      <vt:lpstr>Python Grundlagen   </vt:lpstr>
      <vt:lpstr>Python Grundlagen Kommentare</vt:lpstr>
      <vt:lpstr>Python Grundlagen Rechnen</vt:lpstr>
      <vt:lpstr>Python Grundlagen Rechnen</vt:lpstr>
      <vt:lpstr>Python Grundlagen Rechnen</vt:lpstr>
      <vt:lpstr>Python Grundlagen Rechnen</vt:lpstr>
      <vt:lpstr>Python Grundlagen Rechnen</vt:lpstr>
      <vt:lpstr>Python Grundlagen Text</vt:lpstr>
      <vt:lpstr>Python Grundlagen Text</vt:lpstr>
      <vt:lpstr>Python Grundlagen Text</vt:lpstr>
      <vt:lpstr>Python Grundlagen Text</vt:lpstr>
      <vt:lpstr>Python Grundlagen Text</vt:lpstr>
      <vt:lpstr>Python Grundlagen Text</vt:lpstr>
      <vt:lpstr>Python Grundlagen Text</vt:lpstr>
      <vt:lpstr>Python Grundlagen Listen</vt:lpstr>
      <vt:lpstr>Python Grundlagen Listen</vt:lpstr>
      <vt:lpstr>Python Grundlagen Listen</vt:lpstr>
      <vt:lpstr>Python Grundlagen Listen</vt:lpstr>
      <vt:lpstr>Python Grundlagen Listen</vt:lpstr>
      <vt:lpstr>Python Grundlagen Wahrheitswerte</vt:lpstr>
      <vt:lpstr>Python Grundlagen Wahrheitswerte</vt:lpstr>
      <vt:lpstr>Python Grundlagen Wahrheitswerte</vt:lpstr>
      <vt:lpstr>Python Grundlagen Wiederholungen</vt:lpstr>
      <vt:lpstr>Python Grundlagen Wiederholungen</vt:lpstr>
      <vt:lpstr>Python Grundlagen Verzweigungen</vt:lpstr>
      <vt:lpstr>Python Grundlagen Verzweigungen</vt:lpstr>
      <vt:lpstr>Python Grundlagen Verzweigungen</vt:lpstr>
      <vt:lpstr>Python Grundlagen Methoden und Funktionen</vt:lpstr>
      <vt:lpstr>Python Grundlagen Methoden und Funktionen</vt:lpstr>
      <vt:lpstr>Python Grundlagen Methoden und Funktionen</vt:lpstr>
      <vt:lpstr>Python Grundlagen Ein- und Ausgabe</vt:lpstr>
      <vt:lpstr>Python Grundlagen Ein- und Ausgabe</vt:lpstr>
      <vt:lpstr>Python Grundlagen Ein- und Ausgabe</vt:lpstr>
      <vt:lpstr>Erweitertes Python Tupel</vt:lpstr>
      <vt:lpstr>Erweitertes Python Mengen</vt:lpstr>
      <vt:lpstr>Erweitertes Python Wörterbuch</vt:lpstr>
      <vt:lpstr>Erweitertes Python Wörterbuch</vt:lpstr>
      <vt:lpstr>Erweitertes Python Bibliotheken</vt:lpstr>
      <vt:lpstr>Ausblick </vt:lpstr>
      <vt:lpstr>Zusammenfassung</vt:lpstr>
      <vt:lpstr>Fragen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Einführung</dc:title>
  <dc:creator>Jonas Huber</dc:creator>
  <cp:lastModifiedBy>Thomas Weller</cp:lastModifiedBy>
  <cp:revision>152</cp:revision>
  <dcterms:created xsi:type="dcterms:W3CDTF">2018-02-09T13:28:41Z</dcterms:created>
  <dcterms:modified xsi:type="dcterms:W3CDTF">2019-03-20T10:19:19Z</dcterms:modified>
</cp:coreProperties>
</file>