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1" r:id="rId5"/>
    <p:sldId id="262" r:id="rId6"/>
    <p:sldId id="288" r:id="rId7"/>
    <p:sldId id="264" r:id="rId8"/>
    <p:sldId id="265" r:id="rId9"/>
    <p:sldId id="266" r:id="rId10"/>
    <p:sldId id="28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0" r:id="rId21"/>
    <p:sldId id="278" r:id="rId22"/>
    <p:sldId id="279" r:id="rId23"/>
    <p:sldId id="280" r:id="rId24"/>
    <p:sldId id="281" r:id="rId25"/>
    <p:sldId id="282" r:id="rId26"/>
    <p:sldId id="258" r:id="rId27"/>
    <p:sldId id="292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Objekte" id="{DE265C2E-15BB-492C-8DE0-60D2A714EA43}">
          <p14:sldIdLst>
            <p14:sldId id="261"/>
            <p14:sldId id="262"/>
            <p14:sldId id="288"/>
            <p14:sldId id="264"/>
            <p14:sldId id="265"/>
            <p14:sldId id="266"/>
            <p14:sldId id="289"/>
            <p14:sldId id="268"/>
          </p14:sldIdLst>
        </p14:section>
        <p14:section name="Klassen" id="{A7C5A08A-AB46-4C7A-A44D-9C1D426B7001}">
          <p14:sldIdLst>
            <p14:sldId id="269"/>
            <p14:sldId id="270"/>
            <p14:sldId id="271"/>
          </p14:sldIdLst>
        </p14:section>
        <p14:section name="Klassen und Objekte in Python" id="{6BA0C24A-5404-4850-A420-30405F0679BF}">
          <p14:sldIdLst>
            <p14:sldId id="272"/>
            <p14:sldId id="273"/>
            <p14:sldId id="274"/>
            <p14:sldId id="275"/>
            <p14:sldId id="276"/>
            <p14:sldId id="290"/>
            <p14:sldId id="278"/>
          </p14:sldIdLst>
        </p14:section>
        <p14:section name="Bibliotheken" id="{5D4E934F-444B-4EC8-A89E-69882E9C36FA}">
          <p14:sldIdLst>
            <p14:sldId id="279"/>
            <p14:sldId id="280"/>
            <p14:sldId id="281"/>
            <p14:sldId id="282"/>
          </p14:sldIdLst>
        </p14:section>
        <p14:section name="Zusammenfassung" id="{3935168F-CA97-4DBE-AA4D-CD6487E81BA7}">
          <p14:sldIdLst>
            <p14:sldId id="258"/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4302" autoAdjust="0"/>
  </p:normalViewPr>
  <p:slideViewPr>
    <p:cSldViewPr snapToGrid="0">
      <p:cViewPr varScale="1">
        <p:scale>
          <a:sx n="82" d="100"/>
          <a:sy n="82" d="100"/>
        </p:scale>
        <p:origin x="15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20.03.2019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wir das Konzept eines Objekts auf den Computer übertragen möchten, müssen wir nur ein paar Begriffe austauschen.</a:t>
            </a:r>
          </a:p>
          <a:p>
            <a:r>
              <a:rPr lang="de-DE" dirty="0" smtClean="0"/>
              <a:t>Anstelle von Atomen bestehen Objekte im Computer aus Ladungen, also aus Elektronen, die irgendwo</a:t>
            </a:r>
            <a:r>
              <a:rPr lang="de-DE" baseline="0" dirty="0" smtClean="0"/>
              <a:t> hingeschoben wurden.</a:t>
            </a:r>
          </a:p>
          <a:p>
            <a:r>
              <a:rPr lang="de-DE" baseline="0" dirty="0" smtClean="0"/>
              <a:t>Die Position im Computer nennt sich Speicheradresse und der Speicherort ist nicht der 3D Raum, sondern der Arbeitsspeicher (RAM,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 nach Aufbau der Bibliothek muss auf die bereitgestellten Funktionen unterschiedlich</a:t>
            </a:r>
            <a:r>
              <a:rPr lang="de-DE" baseline="0" dirty="0" smtClean="0"/>
              <a:t> zugegriffen werden.</a:t>
            </a:r>
          </a:p>
          <a:p>
            <a:r>
              <a:rPr lang="de-DE" baseline="0" dirty="0" smtClean="0"/>
              <a:t>Wurde die Bibliothek nach dem prozeduralen Ansatz geschrieben, so gibt es keine Klassen und Objekte. Funktionen werden dann direkt aufgerufen.</a:t>
            </a:r>
          </a:p>
          <a:p>
            <a:r>
              <a:rPr lang="de-DE" baseline="0" dirty="0" smtClean="0"/>
              <a:t>Vorteile: kürzere Schreibweise, keine Denkarbeit bezüglich „dasselbe“ und „das gleiche“ Objekt</a:t>
            </a:r>
          </a:p>
          <a:p>
            <a:r>
              <a:rPr lang="de-DE" baseline="0" dirty="0" smtClean="0"/>
              <a:t>Nachteile: Funktionen können in der falschen Reihenfolge o.ä. ausgeführt werden, weil der Bezug unklar ist.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Wurde hingegen der objektorientierte Ansatz gewählt, muss zuerst ein Objekt erstellt werden und das Objekt bietet dann die dazu passenden Möglichkeiten.</a:t>
            </a:r>
          </a:p>
          <a:p>
            <a:r>
              <a:rPr lang="de-DE" baseline="0" dirty="0" smtClean="0"/>
              <a:t>Vorteile: über das Objekt wird der Bezug der Funktionen zueinander klarer</a:t>
            </a:r>
          </a:p>
          <a:p>
            <a:r>
              <a:rPr lang="de-DE" baseline="0" dirty="0" smtClean="0"/>
              <a:t>Nachteile: mehr Schreibarbeit, Unterscheidung zwischen „dasselbe“ und „das gleiche“ Objekt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1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werden voraussichtlich die Bibliotheken </a:t>
            </a:r>
            <a:r>
              <a:rPr lang="de-DE" dirty="0" err="1" smtClean="0"/>
              <a:t>luma</a:t>
            </a:r>
            <a:r>
              <a:rPr lang="de-DE" dirty="0" smtClean="0"/>
              <a:t> (zur Ansteuerung der WS2812 LEDs sowie LED Matrix) und </a:t>
            </a:r>
            <a:r>
              <a:rPr lang="de-DE" dirty="0" err="1" smtClean="0"/>
              <a:t>pygame</a:t>
            </a:r>
            <a:r>
              <a:rPr lang="de-DE" dirty="0" smtClean="0"/>
              <a:t> (für Musik) verwenden.</a:t>
            </a:r>
          </a:p>
          <a:p>
            <a:r>
              <a:rPr lang="de-DE" dirty="0" smtClean="0"/>
              <a:t>Zudem</a:t>
            </a:r>
            <a:r>
              <a:rPr lang="de-DE" baseline="0" dirty="0" smtClean="0"/>
              <a:t> soll unser Spiel über eine Webseite spielbar sein, die von einem Webserver aus </a:t>
            </a:r>
            <a:r>
              <a:rPr lang="de-DE" baseline="0" dirty="0" err="1" smtClean="0"/>
              <a:t>aiohttp</a:t>
            </a:r>
            <a:r>
              <a:rPr lang="de-DE" baseline="0" dirty="0" smtClean="0"/>
              <a:t> geliefert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12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Unterscheidung zwischen demselben</a:t>
            </a:r>
            <a:r>
              <a:rPr lang="de-DE" baseline="0" dirty="0" smtClean="0"/>
              <a:t> Baum und einem gleichen Baum ist deshalb so wichtig, weil sich Änderungen ggf. nur auf einen Beobachter auswirken.</a:t>
            </a:r>
          </a:p>
          <a:p>
            <a:r>
              <a:rPr lang="de-DE" baseline="0" dirty="0" smtClean="0"/>
              <a:t>Falls man das Original noch benötigt und eine Kopie verändern möchte, muss sich der Programmierer darum kümmern, dass die Kopie erstellt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3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Beispiel</a:t>
            </a:r>
            <a:r>
              <a:rPr lang="de-DE" baseline="0" dirty="0" smtClean="0"/>
              <a:t> des Objekts „Holztisch“ haben wir zuvor schon kennengelernt.</a:t>
            </a:r>
          </a:p>
          <a:p>
            <a:r>
              <a:rPr lang="de-DE" baseline="0" dirty="0" smtClean="0"/>
              <a:t>Die Klasse „Tisch“ liefert die Definition aller möglichen Tische. Sie beschreibt in allgemeiner Form, wie ein Tisch aussieht, ohne konkrete Angaben zu einem bestimmten Tisch zu machen.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 anderes Beispiel:</a:t>
            </a:r>
          </a:p>
          <a:p>
            <a:r>
              <a:rPr lang="de-DE" baseline="0" dirty="0" smtClean="0"/>
              <a:t>Klasse „Hund“: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 des Hundes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Geburtsdatum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Fellfarbe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Eigentümer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Objekt „Hund meiner Nachbarin“: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 des Hundes: Jenny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Geburtsdatum: 3.6.2017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Fellfarbe: schwarz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Eigentümer: Andrea 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6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Objekte („der Hund meiner Nachbarin“) werden klein</a:t>
            </a:r>
            <a:r>
              <a:rPr lang="de-DE" baseline="0" dirty="0" smtClean="0"/>
              <a:t> geschrieben, obwohl es sich um Substantive handelt.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Beispiel: </a:t>
            </a:r>
            <a:r>
              <a:rPr lang="de-DE" baseline="0" dirty="0" err="1" smtClean="0"/>
              <a:t>jenny</a:t>
            </a:r>
            <a:r>
              <a:rPr lang="de-DE" baseline="0" dirty="0" smtClean="0"/>
              <a:t> = Hund(„Jenny“, „3.6.2017“, „schwarz“, „Andrea G.“)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r>
              <a:rPr lang="de-DE" baseline="0" dirty="0" smtClean="0"/>
              <a:t>Ebenso Eigenschaften („Farbe des Hundes“), obwohl es sich auch um Substantive handelt.</a:t>
            </a:r>
          </a:p>
          <a:p>
            <a:r>
              <a:rPr lang="de-DE" baseline="0" dirty="0" smtClean="0"/>
              <a:t>Beispiel: </a:t>
            </a:r>
            <a:r>
              <a:rPr lang="de-DE" baseline="0" dirty="0" err="1" smtClean="0"/>
              <a:t>jenny.farbe</a:t>
            </a:r>
            <a:r>
              <a:rPr lang="de-DE" baseline="0" dirty="0" smtClean="0"/>
              <a:t>=„schwarz“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0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Operationen (auch: Funktionen, Methoden),</a:t>
            </a:r>
            <a:r>
              <a:rPr lang="de-DE" baseline="0" dirty="0" smtClean="0"/>
              <a:t> die spezifisch für eine Klasse oder ein Objekt sind, </a:t>
            </a:r>
            <a:r>
              <a:rPr lang="de-DE" dirty="0" smtClean="0"/>
              <a:t>werden der Klasse untergeordnet,</a:t>
            </a:r>
            <a:r>
              <a:rPr lang="de-DE" baseline="0" dirty="0" smtClean="0"/>
              <a:t> d.h. eingerückt.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Eigenschaften von Objekten werden in der speziellen</a:t>
            </a:r>
            <a:r>
              <a:rPr lang="de-DE" baseline="0" dirty="0" smtClean="0"/>
              <a:t> Methode namens __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__ gesetzt.</a:t>
            </a:r>
          </a:p>
          <a:p>
            <a:r>
              <a:rPr lang="de-DE" baseline="0" dirty="0" smtClean="0"/>
              <a:t>Gesprochen wird __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__: „</a:t>
            </a:r>
            <a:r>
              <a:rPr lang="de-DE" baseline="0" dirty="0" err="1" smtClean="0"/>
              <a:t>dunder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“, wobei „</a:t>
            </a:r>
            <a:r>
              <a:rPr lang="de-DE" baseline="0" dirty="0" err="1" smtClean="0"/>
              <a:t>dunder</a:t>
            </a:r>
            <a:r>
              <a:rPr lang="de-DE" baseline="0" dirty="0" smtClean="0"/>
              <a:t>“ für „double </a:t>
            </a:r>
            <a:r>
              <a:rPr lang="de-DE" baseline="0" dirty="0" err="1" smtClean="0"/>
              <a:t>underscore</a:t>
            </a:r>
            <a:r>
              <a:rPr lang="de-DE" baseline="0" dirty="0" smtClean="0"/>
              <a:t>“ steht.</a:t>
            </a:r>
          </a:p>
          <a:p>
            <a:r>
              <a:rPr lang="de-DE" baseline="0" dirty="0" smtClean="0"/>
              <a:t>Das Schlüsselwort </a:t>
            </a:r>
            <a:r>
              <a:rPr lang="de-DE" baseline="0" dirty="0" err="1" smtClean="0"/>
              <a:t>self</a:t>
            </a:r>
            <a:r>
              <a:rPr lang="de-DE" baseline="0" dirty="0" smtClean="0"/>
              <a:t> sagt, dass es sich um eine Eigenschaft des Objekts selbst handelt.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60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39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bereits bei der Präsentation zu </a:t>
            </a:r>
            <a:r>
              <a:rPr lang="de-DE" dirty="0" err="1" smtClean="0"/>
              <a:t>PyCharm</a:t>
            </a:r>
            <a:r>
              <a:rPr lang="de-DE" dirty="0" smtClean="0"/>
              <a:t> erwähnt,</a:t>
            </a:r>
            <a:r>
              <a:rPr lang="de-DE" baseline="0" dirty="0" smtClean="0"/>
              <a:t> gibt es die Möglichkeit auf das Wissen und Können von schlauen Leuten zuzugreifen, sofern diese ihre Arbeit in Form einer Bibliothek zur Verfügung 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DF1-C604-4681-8D64-8DFC45FEF067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DB6D-A489-46D1-83D3-A8E63047522F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601556"/>
            <a:ext cx="4799936" cy="553998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4262400" y="576000"/>
            <a:ext cx="76464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19666" y="1620000"/>
            <a:ext cx="11232985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0000" y="2160000"/>
            <a:ext cx="11232651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845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1B2-19DF-48AE-91C7-27F2A36E62E0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C425-175B-4284-A2F8-674122BD43B2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8B03-6B76-48DE-813B-2EE11965AC11}" type="datetime1">
              <a:rPr lang="de-DE" smtClean="0"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8A6-D3FB-48A1-95E1-4AFCAE140D47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266-A3B5-4869-A7D6-1F9C4BDB5146}" type="datetime1">
              <a:rPr lang="de-DE" smtClean="0"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A804-0D31-4A3C-8E9B-61B5926713A9}" type="datetime1">
              <a:rPr lang="de-DE" smtClean="0"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A7AD-F5C7-4B32-9ADD-3690F8E6D474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94E2-0925-4D25-98DF-4152C5BFF20B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04B232-EA83-480C-9DE8-A82771CCD238}" type="datetime1">
              <a:rPr lang="de-DE" smtClean="0"/>
              <a:t>20.03.2019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46739-08A4-4999-85F3-3D3B28333F59}" type="datetime1">
              <a:rPr lang="de-DE" smtClean="0"/>
              <a:t>20.03.2019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  <p:sldLayoutId id="214748366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Python: Objektorientierung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10C-5402-4043-8BFB-9A0D427AEB83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ist das so wichtig?</a:t>
            </a:r>
          </a:p>
          <a:p>
            <a:pPr lvl="1"/>
            <a:r>
              <a:rPr lang="de-DE" dirty="0"/>
              <a:t>Vorhersage, wie sich Änderungen </a:t>
            </a:r>
            <a:r>
              <a:rPr lang="de-DE" dirty="0" smtClean="0"/>
              <a:t>auswirken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94405" y="562164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  gleicher   Baum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71" y="2950836"/>
            <a:ext cx="2705478" cy="2200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18" y="2950836"/>
            <a:ext cx="2705478" cy="22005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3841150"/>
            <a:ext cx="1224136" cy="169746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8571135" y="4398525"/>
            <a:ext cx="670303" cy="16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3636736"/>
            <a:ext cx="1544960" cy="210629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2993166" y="4561229"/>
            <a:ext cx="615795" cy="14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419" y="4706506"/>
            <a:ext cx="484355" cy="48435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V="1">
            <a:off x="5555847" y="5691418"/>
            <a:ext cx="822897" cy="273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41080" y="528720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Helvetica Narrow" panose="020B0506020203020204" pitchFamily="34" charset="0"/>
              </a:rPr>
              <a:t>nicht mehr gleicher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DD90-6A82-4C52-90D3-B5281BA0D478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definieren die Eigenschaften, die Objekte haben können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Objekt: </a:t>
            </a:r>
            <a:br>
              <a:rPr lang="de-DE" dirty="0"/>
            </a:br>
            <a:r>
              <a:rPr lang="de-DE" dirty="0"/>
              <a:t>"der Tisch mit 4 Beinen und hölzerner Tischplatte […]"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Klasse: </a:t>
            </a:r>
            <a:br>
              <a:rPr lang="de-DE" dirty="0"/>
            </a:br>
            <a:r>
              <a:rPr lang="de-DE" dirty="0"/>
              <a:t>ein Tisch hat eine Menge an Beinen</a:t>
            </a:r>
            <a:br>
              <a:rPr lang="de-DE" dirty="0"/>
            </a:br>
            <a:r>
              <a:rPr lang="de-DE" dirty="0"/>
              <a:t>ein Tisch hat eine Tischplatte</a:t>
            </a:r>
            <a:br>
              <a:rPr lang="de-DE" dirty="0"/>
            </a:br>
            <a:r>
              <a:rPr lang="de-DE" dirty="0"/>
              <a:t>eine Tischplatte besteht aus einem Material</a:t>
            </a:r>
            <a:br>
              <a:rPr lang="de-DE" dirty="0"/>
            </a:br>
            <a:r>
              <a:rPr lang="de-DE" dirty="0"/>
              <a:t>[…]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754-D7CB-4A47-BCBC-4CAE8305570C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8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aus Klassen Instanzen (Objekte) erzeugen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Legoauto-Bauplan = Klasse</a:t>
            </a:r>
            <a:br>
              <a:rPr lang="de-DE" dirty="0"/>
            </a:br>
            <a:r>
              <a:rPr lang="de-DE" dirty="0"/>
              <a:t>Hände, Finger, Werkzeug = Programmcode</a:t>
            </a:r>
            <a:br>
              <a:rPr lang="de-DE" dirty="0"/>
            </a:br>
            <a:r>
              <a:rPr lang="de-DE" dirty="0"/>
              <a:t>Aufgebautes Spielzeug = Objekt</a:t>
            </a:r>
          </a:p>
          <a:p>
            <a:endParaRPr lang="de-DE" dirty="0"/>
          </a:p>
          <a:p>
            <a:r>
              <a:rPr lang="de-DE" dirty="0"/>
              <a:t>Man sagt, ein Objekt sei vom Typ seiner Klasse</a:t>
            </a:r>
          </a:p>
          <a:p>
            <a:pPr lvl="1"/>
            <a:r>
              <a:rPr lang="de-DE" dirty="0"/>
              <a:t>"Dieses Spielzeug ist vom Typ </a:t>
            </a:r>
            <a:r>
              <a:rPr lang="de-DE" dirty="0" err="1"/>
              <a:t>Legoauto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AF7-413B-4565-905F-0084D2C11910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können Methoden/Prozeduren definieren, um mit Objekten etwas zu tun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Berechne Verkaufspreis (Tisch)</a:t>
            </a:r>
            <a:br>
              <a:rPr lang="de-DE" dirty="0"/>
            </a:br>
            <a:r>
              <a:rPr lang="de-DE" dirty="0"/>
              <a:t>Drucke Liste benötigter Klötze (</a:t>
            </a:r>
            <a:r>
              <a:rPr lang="de-DE" dirty="0" err="1"/>
              <a:t>Legoauto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Zeige CO</a:t>
            </a:r>
            <a:r>
              <a:rPr lang="de-DE" baseline="-25000" dirty="0"/>
              <a:t>2</a:t>
            </a:r>
            <a:r>
              <a:rPr lang="de-DE" dirty="0"/>
              <a:t> Auswirkung aufs Klima (Baum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DA39-DDAF-4F9E-B374-AA0AD5204EF0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31349"/>
            <a:ext cx="7508631" cy="4245613"/>
          </a:xfrm>
        </p:spPr>
        <p:txBody>
          <a:bodyPr/>
          <a:lstStyle/>
          <a:p>
            <a:r>
              <a:rPr lang="de-DE" dirty="0"/>
              <a:t>Klassen werden mit </a:t>
            </a:r>
            <a:r>
              <a:rPr lang="de-DE" dirty="0" err="1">
                <a:solidFill>
                  <a:srgbClr val="F37637"/>
                </a:solidFill>
              </a:rPr>
              <a:t>class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: </a:t>
            </a:r>
            <a:r>
              <a:rPr lang="de-DE" dirty="0"/>
              <a:t>definiert</a:t>
            </a:r>
          </a:p>
          <a:p>
            <a:r>
              <a:rPr lang="de-DE" dirty="0"/>
              <a:t>Objekt erzeugen: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367264" y="3077850"/>
            <a:ext cx="727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130201" y="2754685"/>
            <a:ext cx="5623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Python </a:t>
            </a:r>
            <a:r>
              <a:rPr lang="de-DE" dirty="0" smtClean="0"/>
              <a:t>ist nicht </a:t>
            </a:r>
            <a:r>
              <a:rPr lang="de-DE" dirty="0"/>
              <a:t>direkt ersichtlich,</a:t>
            </a:r>
          </a:p>
          <a:p>
            <a:r>
              <a:rPr lang="de-DE" dirty="0"/>
              <a:t>ob es sich um eine Methode oder </a:t>
            </a:r>
          </a:p>
          <a:p>
            <a:r>
              <a:rPr lang="de-DE" dirty="0"/>
              <a:t>eine Klasse handelt.</a:t>
            </a:r>
          </a:p>
          <a:p>
            <a:endParaRPr lang="de-DE" dirty="0"/>
          </a:p>
          <a:p>
            <a:r>
              <a:rPr lang="de-DE" dirty="0"/>
              <a:t>Konvention: </a:t>
            </a:r>
            <a:br>
              <a:rPr lang="de-DE" dirty="0"/>
            </a:br>
            <a:r>
              <a:rPr lang="de-DE" dirty="0" smtClean="0"/>
              <a:t>Klassen </a:t>
            </a:r>
            <a:r>
              <a:rPr lang="de-DE" dirty="0"/>
              <a:t>= Substantiv (Hauptwort)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Großschreibung</a:t>
            </a:r>
            <a:br>
              <a:rPr lang="de-DE" dirty="0"/>
            </a:br>
            <a:r>
              <a:rPr lang="de-DE" dirty="0"/>
              <a:t>Methoden = Verben (</a:t>
            </a:r>
            <a:r>
              <a:rPr lang="de-DE" dirty="0" err="1"/>
              <a:t>Tunwort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Kleinschreibung</a:t>
            </a:r>
          </a:p>
          <a:p>
            <a:endParaRPr lang="de-DE" dirty="0"/>
          </a:p>
          <a:p>
            <a:r>
              <a:rPr lang="de-DE" dirty="0"/>
              <a:t>Andere Programmiersprachen</a:t>
            </a:r>
          </a:p>
          <a:p>
            <a:r>
              <a:rPr lang="de-DE" dirty="0"/>
              <a:t>verwenden oft</a:t>
            </a:r>
          </a:p>
          <a:p>
            <a:r>
              <a:rPr lang="de-DE" dirty="0" err="1"/>
              <a:t>objekt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= </a:t>
            </a:r>
            <a:r>
              <a:rPr lang="de-DE" dirty="0" err="1">
                <a:solidFill>
                  <a:srgbClr val="F37637"/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()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90C6-DCEF-40B2-8E43-D63B9D026C61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Operationen, die mit einem Objekt einer Klasse durchgeführt werden können: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	# hier irgendwas </a:t>
            </a:r>
            <a:r>
              <a:rPr lang="de-DE" i="1" dirty="0" smtClean="0"/>
              <a:t>tun</a:t>
            </a:r>
            <a:endParaRPr lang="de-DE" i="1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492426" y="3576355"/>
            <a:ext cx="0" cy="7107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74796" y="4287144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 Vergleich zu "normalen" </a:t>
            </a:r>
            <a:br>
              <a:rPr lang="de-DE" dirty="0"/>
            </a:br>
            <a:r>
              <a:rPr lang="de-DE" dirty="0"/>
              <a:t>Methoden wird hier eingerückt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4E96-8BAE-4DAF-8071-1DA561FF40EB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werden in der speziellen Methode __</a:t>
            </a:r>
            <a:r>
              <a:rPr lang="de-DE" dirty="0" err="1"/>
              <a:t>init</a:t>
            </a:r>
            <a:r>
              <a:rPr lang="de-DE" dirty="0"/>
              <a:t>__ angegeben: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__</a:t>
            </a:r>
            <a:r>
              <a:rPr lang="de-DE" i="1" dirty="0" err="1">
                <a:solidFill>
                  <a:srgbClr val="F37637"/>
                </a:solidFill>
              </a:rPr>
              <a:t>init</a:t>
            </a:r>
            <a:r>
              <a:rPr lang="de-DE" i="1" dirty="0">
                <a:solidFill>
                  <a:srgbClr val="F37637"/>
                </a:solidFill>
              </a:rPr>
              <a:t>__(</a:t>
            </a:r>
            <a:r>
              <a:rPr lang="de-DE" i="1" dirty="0" err="1">
                <a:solidFill>
                  <a:srgbClr val="F37637"/>
                </a:solidFill>
              </a:rPr>
              <a:t>self</a:t>
            </a:r>
            <a:r>
              <a:rPr lang="de-DE" i="1" dirty="0">
                <a:solidFill>
                  <a:srgbClr val="F37637"/>
                </a:solidFill>
              </a:rPr>
              <a:t>, </a:t>
            </a:r>
            <a:r>
              <a:rPr lang="de-DE" i="1" dirty="0" smtClean="0"/>
              <a:t>wert, </a:t>
            </a:r>
            <a:r>
              <a:rPr lang="de-DE" i="1" dirty="0"/>
              <a:t>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 err="1">
                <a:solidFill>
                  <a:srgbClr val="F37637"/>
                </a:solidFill>
              </a:rPr>
              <a:t>self.</a:t>
            </a:r>
            <a:r>
              <a:rPr lang="de-DE" i="1" dirty="0" err="1"/>
              <a:t>eigenschaft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</a:t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>
                <a:solidFill>
                  <a:srgbClr val="F37637"/>
                </a:solidFill>
              </a:rPr>
              <a:t>self.</a:t>
            </a:r>
            <a:r>
              <a:rPr lang="de-DE" i="1" dirty="0"/>
              <a:t>eigenschaft2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B21B-87FC-4A15-A68B-4A6834C11552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Klassen und Objekte in Python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abfragen:</a:t>
            </a:r>
            <a:br>
              <a:rPr lang="de-DE" dirty="0"/>
            </a:br>
            <a:r>
              <a:rPr lang="de-DE" i="1" dirty="0"/>
              <a:t>wert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eigenschaft</a:t>
            </a:r>
            <a:endParaRPr lang="de-DE" i="1" dirty="0"/>
          </a:p>
          <a:p>
            <a:r>
              <a:rPr lang="de-DE" dirty="0"/>
              <a:t>Operation (Methode) durchführen: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Berechnung (Funktion) ausführen:</a:t>
            </a:r>
            <a:br>
              <a:rPr lang="de-DE" dirty="0"/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Objekte löschen:</a:t>
            </a:r>
            <a:r>
              <a:rPr lang="de-DE" i="1" dirty="0">
                <a:solidFill>
                  <a:srgbClr val="F37637"/>
                </a:solidFill>
              </a:rPr>
              <a:t/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>
                <a:solidFill>
                  <a:srgbClr val="F37637"/>
                </a:solidFill>
              </a:rPr>
              <a:t>del </a:t>
            </a:r>
            <a:r>
              <a:rPr lang="de-DE" i="1" dirty="0" err="1" smtClean="0"/>
              <a:t>objekt</a:t>
            </a:r>
            <a:endParaRPr lang="de-DE" i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1360-5AF8-4720-BCF6-E80EEE93CC2F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Definiere eine Klasse Quader und gib ihr ein paar Eigenschaften, die ein Quader haben könnte</a:t>
            </a:r>
          </a:p>
          <a:p>
            <a:r>
              <a:rPr lang="de-DE" dirty="0"/>
              <a:t>Erzeuge einen Quader a</a:t>
            </a:r>
          </a:p>
          <a:p>
            <a:r>
              <a:rPr lang="de-DE" dirty="0"/>
              <a:t>Erzeuge einen anderen Quader b</a:t>
            </a:r>
          </a:p>
          <a:p>
            <a:r>
              <a:rPr lang="de-DE" dirty="0"/>
              <a:t>Erzeuge einen Quader c, der genau gleich aussieht wie Quader b</a:t>
            </a:r>
          </a:p>
          <a:p>
            <a:r>
              <a:rPr lang="de-DE" dirty="0"/>
              <a:t>Definiere einen Quader d, der identisch ist mit Quader </a:t>
            </a:r>
            <a:r>
              <a:rPr lang="de-DE" dirty="0" smtClean="0"/>
              <a:t>c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DAB3-5C06-4274-B292-7380000A5E1E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2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Ändere eine Eigenschaft an Quader b</a:t>
            </a:r>
          </a:p>
          <a:p>
            <a:r>
              <a:rPr lang="de-DE" dirty="0"/>
              <a:t>Überprüfe die gleiche Eigenschaft an Quader c</a:t>
            </a:r>
          </a:p>
          <a:p>
            <a:r>
              <a:rPr lang="de-DE" dirty="0"/>
              <a:t>Ändere eine Eigenschaft an Quader d</a:t>
            </a:r>
          </a:p>
          <a:p>
            <a:r>
              <a:rPr lang="de-DE" dirty="0"/>
              <a:t>Überprüfe die Eigenschaft an Quader </a:t>
            </a:r>
            <a:r>
              <a:rPr lang="de-DE" dirty="0" smtClean="0"/>
              <a:t>c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6A3D-BD37-4C12-ACFB-F2FA31850249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6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  <a:p>
            <a:r>
              <a:rPr lang="de-DE" dirty="0"/>
              <a:t>Klassen</a:t>
            </a:r>
          </a:p>
          <a:p>
            <a:r>
              <a:rPr lang="de-DE" dirty="0"/>
              <a:t>Klassen und Objekte in Python</a:t>
            </a:r>
          </a:p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202D-0CB6-4164-A122-ECEBB86AC0F3}" type="datetime1">
              <a:rPr lang="de-DE" smtClean="0"/>
              <a:t>20.03.2019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31349"/>
            <a:ext cx="6523892" cy="4245613"/>
          </a:xfrm>
        </p:spPr>
        <p:txBody>
          <a:bodyPr/>
          <a:lstStyle/>
          <a:p>
            <a:r>
              <a:rPr lang="de-DE" dirty="0"/>
              <a:t>Füge eine Methode zur Klasse hinzu, die den Quader in einer Richtung dreht</a:t>
            </a:r>
          </a:p>
          <a:p>
            <a:r>
              <a:rPr lang="de-DE" dirty="0"/>
              <a:t>Füge eine Funktion zur Klasse hinzu, die das Volumen des Quaders ausrechnet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78" y="2489556"/>
            <a:ext cx="3993269" cy="3096344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2B6-C02C-4DB4-85AA-B59E9803446E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Rad nicht neu erfinden: wiederverwenden von fremdem Code</a:t>
            </a:r>
          </a:p>
          <a:p>
            <a:r>
              <a:rPr lang="de-DE" dirty="0"/>
              <a:t>Bibliotheken müssen ggf. installiert werden</a:t>
            </a:r>
            <a:br>
              <a:rPr lang="de-DE" dirty="0"/>
            </a:br>
            <a:r>
              <a:rPr lang="de-DE" i="1" dirty="0"/>
              <a:t>pip3 </a:t>
            </a:r>
            <a:r>
              <a:rPr lang="de-DE" i="1" dirty="0" err="1"/>
              <a:t>install</a:t>
            </a:r>
            <a:r>
              <a:rPr lang="de-DE" i="1" dirty="0"/>
              <a:t> </a:t>
            </a:r>
            <a:r>
              <a:rPr lang="de-DE" i="1" dirty="0" err="1" smtClean="0"/>
              <a:t>bibliothekname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oder über </a:t>
            </a:r>
            <a:r>
              <a:rPr lang="de-DE" dirty="0" err="1" smtClean="0"/>
              <a:t>PyCharm</a:t>
            </a:r>
            <a:endParaRPr lang="de-DE" dirty="0"/>
          </a:p>
          <a:p>
            <a:r>
              <a:rPr lang="de-DE" dirty="0"/>
              <a:t>Ganze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endParaRPr lang="de-DE" i="1" dirty="0"/>
          </a:p>
          <a:p>
            <a:r>
              <a:rPr lang="de-DE" dirty="0"/>
              <a:t>Teile einer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from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r>
              <a:rPr lang="de-DE" i="1" dirty="0"/>
              <a:t> </a:t>
            </a: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/>
              <a:t>teil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2BBC-29D8-4193-BC77-5100B978C44F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Funktionen abhängig vom Paradigma</a:t>
            </a:r>
          </a:p>
          <a:p>
            <a:pPr lvl="1"/>
            <a:r>
              <a:rPr lang="de-DE" dirty="0"/>
              <a:t>Prozedural: </a:t>
            </a:r>
            <a:br>
              <a:rPr lang="de-DE" dirty="0"/>
            </a:br>
            <a:r>
              <a:rPr lang="de-DE" i="1" dirty="0" err="1" smtClean="0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 smtClean="0"/>
              <a:t>bibliothekname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funktion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  <a:p>
            <a:pPr lvl="1"/>
            <a:r>
              <a:rPr lang="de-DE" dirty="0"/>
              <a:t>Objektorientiert: 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bibliothekname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methode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br>
              <a:rPr lang="de-DE" i="1" dirty="0" smtClean="0">
                <a:solidFill>
                  <a:srgbClr val="F37637"/>
                </a:solidFill>
              </a:rPr>
            </a:br>
            <a:r>
              <a:rPr lang="de-DE" i="1" dirty="0" err="1" smtClean="0"/>
              <a:t>ergebnis</a:t>
            </a:r>
            <a:r>
              <a:rPr lang="de-DE" i="1" dirty="0" smtClean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funktion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D1F-3D2F-4686-9853-C92907B828F1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5715000" cy="4245613"/>
          </a:xfrm>
        </p:spPr>
        <p:txBody>
          <a:bodyPr/>
          <a:lstStyle/>
          <a:p>
            <a:r>
              <a:rPr lang="de-DE" dirty="0"/>
              <a:t>Berechne den Wochentag des heutigen Datums.</a:t>
            </a:r>
          </a:p>
          <a:p>
            <a:r>
              <a:rPr lang="de-DE" dirty="0"/>
              <a:t>Bibliothek: </a:t>
            </a:r>
            <a:r>
              <a:rPr lang="de-DE" dirty="0" err="1">
                <a:solidFill>
                  <a:srgbClr val="F37637"/>
                </a:solidFill>
              </a:rPr>
              <a:t>datetime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Klasse: </a:t>
            </a:r>
            <a:r>
              <a:rPr lang="de-DE" dirty="0" err="1">
                <a:solidFill>
                  <a:srgbClr val="F37637"/>
                </a:solidFill>
              </a:rPr>
              <a:t>date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Funktion: </a:t>
            </a:r>
            <a:r>
              <a:rPr lang="de-DE" dirty="0" err="1">
                <a:solidFill>
                  <a:srgbClr val="F37637"/>
                </a:solidFill>
              </a:rPr>
              <a:t>weekday</a:t>
            </a:r>
            <a:r>
              <a:rPr lang="de-DE" dirty="0">
                <a:solidFill>
                  <a:srgbClr val="F37637"/>
                </a:solidFill>
              </a:rPr>
              <a:t>()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Zahl von 0 bis 6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A995-9086-4F0C-921F-7AABD68291BC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Bibliotheken für</a:t>
            </a:r>
          </a:p>
          <a:p>
            <a:pPr lvl="1"/>
            <a:r>
              <a:rPr lang="de-DE" dirty="0" smtClean="0"/>
              <a:t>Systemfunktionen</a:t>
            </a:r>
            <a:r>
              <a:rPr lang="de-DE" dirty="0"/>
              <a:t>: </a:t>
            </a:r>
            <a:r>
              <a:rPr lang="de-DE" dirty="0" err="1"/>
              <a:t>sys</a:t>
            </a:r>
            <a:endParaRPr lang="de-DE" dirty="0"/>
          </a:p>
          <a:p>
            <a:pPr lvl="1"/>
            <a:r>
              <a:rPr lang="de-DE" dirty="0"/>
              <a:t>Mathematik: </a:t>
            </a:r>
            <a:r>
              <a:rPr lang="de-DE" dirty="0" err="1"/>
              <a:t>math</a:t>
            </a:r>
            <a:endParaRPr lang="de-DE" dirty="0"/>
          </a:p>
          <a:p>
            <a:pPr lvl="1"/>
            <a:r>
              <a:rPr lang="de-DE" dirty="0" smtClean="0"/>
              <a:t>Datum </a:t>
            </a:r>
            <a:r>
              <a:rPr lang="de-DE" dirty="0"/>
              <a:t>und Uhrzeit: </a:t>
            </a:r>
            <a:r>
              <a:rPr lang="de-DE" dirty="0" err="1"/>
              <a:t>datetime</a:t>
            </a:r>
            <a:endParaRPr lang="de-DE" dirty="0"/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LEDs: </a:t>
            </a:r>
            <a:r>
              <a:rPr lang="de-DE" dirty="0" err="1" smtClean="0">
                <a:solidFill>
                  <a:srgbClr val="00B050"/>
                </a:solidFill>
              </a:rPr>
              <a:t>luma</a:t>
            </a:r>
            <a:endParaRPr lang="de-DE" dirty="0" smtClean="0">
              <a:solidFill>
                <a:srgbClr val="00B050"/>
              </a:solidFill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Musik / Spiele: </a:t>
            </a:r>
            <a:r>
              <a:rPr lang="de-DE" dirty="0" err="1" smtClean="0">
                <a:solidFill>
                  <a:srgbClr val="00B050"/>
                </a:solidFill>
              </a:rPr>
              <a:t>pygame</a:t>
            </a:r>
            <a:endParaRPr lang="de-DE" dirty="0" smtClean="0">
              <a:solidFill>
                <a:srgbClr val="00B050"/>
              </a:solidFill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Webserver: </a:t>
            </a:r>
            <a:r>
              <a:rPr lang="de-DE" dirty="0" err="1" smtClean="0">
                <a:solidFill>
                  <a:srgbClr val="00B050"/>
                </a:solidFill>
              </a:rPr>
              <a:t>aiohttp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/>
              <a:t>u.v.m.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1409-E4D3-4AE8-BB2C-784BF035244C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2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 smtClean="0"/>
          </a:p>
          <a:p>
            <a:pPr lvl="1"/>
            <a:r>
              <a:rPr lang="de-DE" dirty="0" smtClean="0"/>
              <a:t>Konkrete, eindeutig identifizierbare „Dinge“</a:t>
            </a:r>
          </a:p>
          <a:p>
            <a:pPr lvl="1"/>
            <a:r>
              <a:rPr lang="de-DE" dirty="0" smtClean="0"/>
              <a:t>Unterscheidung zwischen „dasselbe“ und „das gleiche“</a:t>
            </a:r>
            <a:endParaRPr lang="de-DE" dirty="0"/>
          </a:p>
          <a:p>
            <a:r>
              <a:rPr lang="de-DE" dirty="0" smtClean="0"/>
              <a:t>Klassen</a:t>
            </a:r>
          </a:p>
          <a:p>
            <a:pPr lvl="1"/>
            <a:r>
              <a:rPr lang="de-DE" dirty="0" smtClean="0"/>
              <a:t>Verallgemeinerung von Objekten</a:t>
            </a:r>
          </a:p>
          <a:p>
            <a:pPr lvl="1"/>
            <a:r>
              <a:rPr lang="de-DE" dirty="0" smtClean="0"/>
              <a:t>„Bauplan“ oder „Beschreibungsplan“ für Objekte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CCC7-FF4F-44FB-BC11-0D60FFCC4131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 </a:t>
            </a:r>
            <a:r>
              <a:rPr lang="de-DE" dirty="0"/>
              <a:t>und Objekte in </a:t>
            </a:r>
            <a:r>
              <a:rPr lang="de-DE" dirty="0" smtClean="0"/>
              <a:t>Python</a:t>
            </a:r>
          </a:p>
          <a:p>
            <a:pPr lvl="1"/>
            <a:r>
              <a:rPr lang="de-DE" dirty="0" smtClean="0"/>
              <a:t>Erzeugung von Objekten</a:t>
            </a:r>
          </a:p>
          <a:p>
            <a:pPr lvl="1"/>
            <a:r>
              <a:rPr lang="de-DE" dirty="0" smtClean="0"/>
              <a:t>Definition von Eigenschaften und Funktionen</a:t>
            </a:r>
            <a:endParaRPr lang="de-DE" dirty="0"/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Übung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F81F-837E-4D0E-B6CA-745B956ADD8C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7FC9-547A-4B65-962B-285A0804D58C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Paradigma Objektorientierung (OO)</a:t>
            </a:r>
          </a:p>
          <a:p>
            <a:pPr lvl="1"/>
            <a:r>
              <a:rPr lang="de-DE" dirty="0"/>
              <a:t>Philosophie: "Alles ist ein Ding"</a:t>
            </a:r>
          </a:p>
          <a:p>
            <a:r>
              <a:rPr lang="de-DE" dirty="0"/>
              <a:t>Objekte sind "Gegenstände" mit konkreten Eigenschaften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der Tisch mit 4 Beinen und hölzerner Tischplatte, </a:t>
            </a:r>
            <a:br>
              <a:rPr lang="de-DE" dirty="0"/>
            </a:br>
            <a:r>
              <a:rPr lang="de-DE" dirty="0"/>
              <a:t>der bei Fritz im Büro steht,</a:t>
            </a:r>
            <a:br>
              <a:rPr lang="de-DE" dirty="0"/>
            </a:br>
            <a:r>
              <a:rPr lang="de-DE" dirty="0"/>
              <a:t>am 12.5.2015 eingekauft wurde,</a:t>
            </a:r>
            <a:br>
              <a:rPr lang="de-DE" dirty="0"/>
            </a:br>
            <a:r>
              <a:rPr lang="de-DE" dirty="0"/>
              <a:t>die Bestellnummer EAM 90061554 hat</a:t>
            </a:r>
            <a:br>
              <a:rPr lang="de-DE" dirty="0"/>
            </a:br>
            <a:r>
              <a:rPr lang="de-DE" dirty="0"/>
              <a:t>und an der hinteren linken Ecke beschädigt ist</a:t>
            </a:r>
          </a:p>
          <a:p>
            <a:r>
              <a:rPr lang="de-DE" dirty="0"/>
              <a:t>Objekte werden auch Instanzen </a:t>
            </a:r>
            <a:r>
              <a:rPr lang="de-DE" dirty="0" smtClean="0"/>
              <a:t>genannt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6E-2F22-4B11-83C1-A2E7550A985D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</a:t>
            </a:r>
            <a:r>
              <a:rPr lang="de-DE" dirty="0" smtClean="0"/>
              <a:t>Raum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9925-E9FE-4C45-8709-6140257CE5E2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5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</a:t>
            </a:r>
            <a:r>
              <a:rPr lang="de-DE" dirty="0" smtClean="0"/>
              <a:t>Raum</a:t>
            </a:r>
            <a:endParaRPr lang="de-DE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4717316" y="3885022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426094" y="5085470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5383389" y="5465497"/>
            <a:ext cx="82809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3837784" y="5430703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992055" y="3510174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554464" y="498384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424576" y="5790742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RAM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853349" y="57907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Adresse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685E-9C71-45B6-8C9D-A217E9DCF793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8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293097"/>
            <a:ext cx="1224136" cy="16974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96" y="4088683"/>
            <a:ext cx="1544960" cy="210629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223792" y="3645024"/>
            <a:ext cx="1080120" cy="1139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16080" y="3645024"/>
            <a:ext cx="1584176" cy="102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354561" y="43468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derselbe Baum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0778-B297-42B6-9BD6-3D9006EC3985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1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278761" y="422515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dasselbe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709990" y="2779592"/>
            <a:ext cx="2274178" cy="16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2536851"/>
            <a:ext cx="394449" cy="44892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37" y="2048102"/>
            <a:ext cx="394449" cy="448921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F93A-7FF9-4DD6-8A40-B5D90ED79DC7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33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4293097"/>
            <a:ext cx="1224136" cy="169746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8112224" y="3668487"/>
            <a:ext cx="1080120" cy="67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92807" y="4481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gleicher Baum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71" y="1810450"/>
            <a:ext cx="2705478" cy="220058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4088683"/>
            <a:ext cx="1544960" cy="210629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2948898" y="3751855"/>
            <a:ext cx="1071949" cy="83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0813-2584-4090-A4C8-8D338042FC2B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047535" y="422515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gleiches </a:t>
            </a:r>
            <a:r>
              <a:rPr lang="de-DE" dirty="0"/>
              <a:t>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73766" y="2701342"/>
            <a:ext cx="1110402" cy="1729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729309"/>
            <a:ext cx="394449" cy="44892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049347"/>
            <a:ext cx="394449" cy="44892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1ADD-A8ED-43D0-B596-3502E6BC653A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1210</Words>
  <Application>Microsoft Office PowerPoint</Application>
  <PresentationFormat>Breitbild</PresentationFormat>
  <Paragraphs>282</Paragraphs>
  <Slides>27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Helvetica Narrow</vt:lpstr>
      <vt:lpstr>Wingdings</vt:lpstr>
      <vt:lpstr>Titel</vt:lpstr>
      <vt:lpstr>Inhalt</vt:lpstr>
      <vt:lpstr>Python: Objektorientierung</vt:lpstr>
      <vt:lpstr>Agenda</vt:lpstr>
      <vt:lpstr>Objekte</vt:lpstr>
      <vt:lpstr>Objekte</vt:lpstr>
      <vt:lpstr>Objekte</vt:lpstr>
      <vt:lpstr>Objekte</vt:lpstr>
      <vt:lpstr>Objekte</vt:lpstr>
      <vt:lpstr>Objekte</vt:lpstr>
      <vt:lpstr>Objekte</vt:lpstr>
      <vt:lpstr>Objekte</vt:lpstr>
      <vt:lpstr>Klassen</vt:lpstr>
      <vt:lpstr>Klassen</vt:lpstr>
      <vt:lpstr>Klassen</vt:lpstr>
      <vt:lpstr>Klassen und Objekte in Python</vt:lpstr>
      <vt:lpstr>Klassen und Objekte in Python</vt:lpstr>
      <vt:lpstr>Klassen und Objekte in Python</vt:lpstr>
      <vt:lpstr>Klassen und Objekte in Python </vt:lpstr>
      <vt:lpstr>Klassen und Objekte in Python</vt:lpstr>
      <vt:lpstr>Klassen und Objekte in Python</vt:lpstr>
      <vt:lpstr>Klassen und Objekte in Python</vt:lpstr>
      <vt:lpstr>Bibliotheken</vt:lpstr>
      <vt:lpstr>Bibliotheken</vt:lpstr>
      <vt:lpstr>Bibliotheken</vt:lpstr>
      <vt:lpstr>Bibliotheken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17</cp:revision>
  <dcterms:created xsi:type="dcterms:W3CDTF">2018-02-27T13:54:39Z</dcterms:created>
  <dcterms:modified xsi:type="dcterms:W3CDTF">2019-03-20T10:31:22Z</dcterms:modified>
</cp:coreProperties>
</file>