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4"/>
  </p:notesMasterIdLst>
  <p:sldIdLst>
    <p:sldId id="256" r:id="rId2"/>
    <p:sldId id="257" r:id="rId3"/>
    <p:sldId id="259" r:id="rId4"/>
    <p:sldId id="295" r:id="rId5"/>
    <p:sldId id="296" r:id="rId6"/>
    <p:sldId id="298" r:id="rId7"/>
    <p:sldId id="297" r:id="rId8"/>
    <p:sldId id="299" r:id="rId9"/>
    <p:sldId id="301" r:id="rId10"/>
    <p:sldId id="300" r:id="rId11"/>
    <p:sldId id="302" r:id="rId12"/>
    <p:sldId id="266"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
      <p:font typeface="Titillium Web" panose="00000500000000000000" pitchFamily="2" charset="0"/>
      <p:regular r:id="rId19"/>
      <p:bold r:id="rId20"/>
      <p:italic r:id="rId21"/>
      <p:boldItalic r:id="rId22"/>
    </p:embeddedFont>
    <p:embeddedFont>
      <p:font typeface="Titillium Web Light" panose="000004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DED31F-4C28-4180-97D3-87A74C8CC402}">
  <a:tblStyle styleId="{EBDED31F-4C28-4180-97D3-87A74C8CC4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93F4AB4-FE6C-4C75-8DE0-3188A609124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40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415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971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d61b76370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d61b76370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611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007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4074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758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12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222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2" name="Google Shape;42;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447907" y="1167597"/>
            <a:ext cx="57969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S</a:t>
            </a:r>
            <a:r>
              <a:rPr lang="en-US" altLang="zh-CN" dirty="0"/>
              <a:t>peech Emotion Recognition</a:t>
            </a:r>
            <a:endParaRPr dirty="0"/>
          </a:p>
        </p:txBody>
      </p:sp>
      <p:sp>
        <p:nvSpPr>
          <p:cNvPr id="4" name="Google Shape;54;p11">
            <a:extLst>
              <a:ext uri="{FF2B5EF4-FFF2-40B4-BE49-F238E27FC236}">
                <a16:creationId xmlns:a16="http://schemas.microsoft.com/office/drawing/2014/main" id="{A444E258-E34C-E90B-3BEE-3C1A6C5FEEDD}"/>
              </a:ext>
            </a:extLst>
          </p:cNvPr>
          <p:cNvSpPr txBox="1">
            <a:spLocks/>
          </p:cNvSpPr>
          <p:nvPr/>
        </p:nvSpPr>
        <p:spPr>
          <a:xfrm>
            <a:off x="447907" y="3513071"/>
            <a:ext cx="5796900" cy="1159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9pPr>
          </a:lstStyle>
          <a:p>
            <a:r>
              <a:rPr lang="en-US" sz="1800" dirty="0" err="1"/>
              <a:t>Visium</a:t>
            </a:r>
            <a:r>
              <a:rPr lang="en-US" sz="1800" dirty="0"/>
              <a:t> Use case</a:t>
            </a:r>
          </a:p>
          <a:p>
            <a:r>
              <a:rPr lang="en-US" sz="1800" dirty="0"/>
              <a:t>Bohan Wang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18"/>
          <p:cNvSpPr txBox="1">
            <a:spLocks noGrp="1"/>
          </p:cNvSpPr>
          <p:nvPr>
            <p:ph type="title"/>
          </p:nvPr>
        </p:nvSpPr>
        <p:spPr>
          <a:xfrm>
            <a:off x="501805" y="123679"/>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Training and Results</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5" name="图片 4">
            <a:extLst>
              <a:ext uri="{FF2B5EF4-FFF2-40B4-BE49-F238E27FC236}">
                <a16:creationId xmlns:a16="http://schemas.microsoft.com/office/drawing/2014/main" id="{8B70FF05-19F5-E621-080D-8DDA2BF1D4C2}"/>
              </a:ext>
            </a:extLst>
          </p:cNvPr>
          <p:cNvPicPr>
            <a:picLocks noChangeAspect="1"/>
          </p:cNvPicPr>
          <p:nvPr/>
        </p:nvPicPr>
        <p:blipFill>
          <a:blip r:embed="rId3"/>
          <a:stretch>
            <a:fillRect/>
          </a:stretch>
        </p:blipFill>
        <p:spPr>
          <a:xfrm>
            <a:off x="2777167" y="1228774"/>
            <a:ext cx="6252117" cy="3061036"/>
          </a:xfrm>
          <a:prstGeom prst="rect">
            <a:avLst/>
          </a:prstGeom>
        </p:spPr>
      </p:pic>
      <p:sp>
        <p:nvSpPr>
          <p:cNvPr id="9" name="Google Shape;113;p18">
            <a:extLst>
              <a:ext uri="{FF2B5EF4-FFF2-40B4-BE49-F238E27FC236}">
                <a16:creationId xmlns:a16="http://schemas.microsoft.com/office/drawing/2014/main" id="{8FC6E46C-07FC-258B-64AE-CA3CAE725F29}"/>
              </a:ext>
            </a:extLst>
          </p:cNvPr>
          <p:cNvSpPr txBox="1">
            <a:spLocks noGrp="1"/>
          </p:cNvSpPr>
          <p:nvPr>
            <p:ph type="body" idx="1"/>
          </p:nvPr>
        </p:nvSpPr>
        <p:spPr>
          <a:xfrm>
            <a:off x="293649" y="1228774"/>
            <a:ext cx="2182483" cy="3153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Training setup:</a:t>
            </a: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r>
              <a:rPr lang="en-GB" altLang="zh-CN" sz="1200" dirty="0">
                <a:solidFill>
                  <a:srgbClr val="FFFFFF">
                    <a:lumMod val="95000"/>
                  </a:srgbClr>
                </a:solidFill>
                <a:latin typeface="Roboto"/>
                <a:ea typeface="Roboto"/>
                <a:cs typeface="Roboto"/>
                <a:sym typeface="Roboto"/>
              </a:rPr>
              <a:t>Epoch: 100</a:t>
            </a:r>
            <a:endPar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endParaRP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r>
              <a:rPr lang="en-GB" altLang="zh-CN" sz="1200" dirty="0">
                <a:solidFill>
                  <a:srgbClr val="FFFFFF">
                    <a:lumMod val="95000"/>
                  </a:srgbClr>
                </a:solidFill>
                <a:latin typeface="Roboto"/>
                <a:ea typeface="Roboto"/>
                <a:cs typeface="Roboto"/>
                <a:sym typeface="Roboto"/>
              </a:rPr>
              <a:t>Batch size: 64</a:t>
            </a:r>
            <a:endPar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endParaRP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r>
              <a:rPr lang="en-GB" altLang="zh-CN" sz="1200" dirty="0">
                <a:solidFill>
                  <a:srgbClr val="FFFFFF">
                    <a:lumMod val="95000"/>
                  </a:srgbClr>
                </a:solidFill>
                <a:latin typeface="Roboto"/>
                <a:ea typeface="Roboto"/>
                <a:cs typeface="Roboto"/>
                <a:sym typeface="Roboto"/>
              </a:rPr>
              <a:t>Optimizer: Adam </a:t>
            </a:r>
            <a:endPar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endParaRP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r>
              <a:rPr lang="en-GB" altLang="zh-CN" sz="1200" dirty="0">
                <a:solidFill>
                  <a:srgbClr val="FFFFFF">
                    <a:lumMod val="95000"/>
                  </a:srgbClr>
                </a:solidFill>
                <a:latin typeface="Roboto"/>
                <a:ea typeface="Roboto"/>
                <a:cs typeface="Roboto"/>
                <a:sym typeface="Roboto"/>
              </a:rPr>
              <a:t>Learning rate: 0.001</a:t>
            </a: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Weight decay: 0.005</a:t>
            </a: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r>
              <a:rPr lang="en-GB" altLang="zh-CN" sz="1200" dirty="0">
                <a:solidFill>
                  <a:srgbClr val="FFFFFF">
                    <a:lumMod val="95000"/>
                  </a:srgbClr>
                </a:solidFill>
                <a:latin typeface="Roboto"/>
                <a:ea typeface="Roboto"/>
                <a:cs typeface="Roboto"/>
                <a:sym typeface="Roboto"/>
              </a:rPr>
              <a:t>Gamma for exponential learning rate schedule: 0.95</a:t>
            </a: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endPar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endParaRP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endParaRPr lang="en-GB" altLang="zh-CN" sz="1200" dirty="0">
              <a:solidFill>
                <a:srgbClr val="FFFFFF">
                  <a:lumMod val="95000"/>
                </a:srgbClr>
              </a:solidFill>
              <a:latin typeface="Roboto"/>
              <a:ea typeface="Roboto"/>
              <a:cs typeface="Roboto"/>
              <a:sym typeface="Roboto"/>
            </a:endParaRPr>
          </a:p>
          <a:p>
            <a:pPr marL="152400" marR="0" lvl="0" indent="0" algn="l" defTabSz="914400" rtl="0" eaLnBrk="1" fontAlgn="auto" latinLnBrk="0" hangingPunct="1">
              <a:lnSpc>
                <a:spcPct val="115000"/>
              </a:lnSpc>
              <a:spcBef>
                <a:spcPts val="0"/>
              </a:spcBef>
              <a:spcAft>
                <a:spcPts val="0"/>
              </a:spcAft>
              <a:buClr>
                <a:schemeClr val="bg1"/>
              </a:buClr>
              <a:buSzPts val="1200"/>
              <a:buNone/>
              <a:tabLst/>
              <a:defRPr/>
            </a:pP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Train accuracy: 100%</a:t>
            </a:r>
          </a:p>
          <a:p>
            <a:pPr marL="152400" marR="0" lvl="0" indent="0" algn="l" defTabSz="914400" rtl="0" eaLnBrk="1" fontAlgn="auto" latinLnBrk="0" hangingPunct="1">
              <a:lnSpc>
                <a:spcPct val="115000"/>
              </a:lnSpc>
              <a:spcBef>
                <a:spcPts val="0"/>
              </a:spcBef>
              <a:spcAft>
                <a:spcPts val="0"/>
              </a:spcAft>
              <a:buClr>
                <a:schemeClr val="bg1"/>
              </a:buClr>
              <a:buSzPts val="1200"/>
              <a:buNone/>
              <a:tabLst/>
              <a:defRPr/>
            </a:pP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Best test accuracy: 81.3%</a:t>
            </a:r>
          </a:p>
          <a:p>
            <a:pPr marL="0" lvl="0" indent="0" algn="l" rtl="0">
              <a:spcBef>
                <a:spcPts val="600"/>
              </a:spcBef>
              <a:spcAft>
                <a:spcPts val="0"/>
              </a:spcAft>
              <a:buNone/>
            </a:pPr>
            <a:endParaRPr lang="en" b="1" dirty="0"/>
          </a:p>
          <a:p>
            <a:pPr marL="0" lvl="0" indent="0" algn="l" rtl="0">
              <a:spcBef>
                <a:spcPts val="600"/>
              </a:spcBef>
              <a:spcAft>
                <a:spcPts val="0"/>
              </a:spcAft>
              <a:buNone/>
            </a:pPr>
            <a:endParaRPr b="1" dirty="0"/>
          </a:p>
        </p:txBody>
      </p:sp>
    </p:spTree>
    <p:extLst>
      <p:ext uri="{BB962C8B-B14F-4D97-AF65-F5344CB8AC3E}">
        <p14:creationId xmlns:p14="http://schemas.microsoft.com/office/powerpoint/2010/main" val="2720778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18"/>
          <p:cNvSpPr txBox="1">
            <a:spLocks noGrp="1"/>
          </p:cNvSpPr>
          <p:nvPr>
            <p:ph type="title"/>
          </p:nvPr>
        </p:nvSpPr>
        <p:spPr>
          <a:xfrm>
            <a:off x="501805" y="123679"/>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Confusion Matrix</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9" name="Google Shape;113;p18">
            <a:extLst>
              <a:ext uri="{FF2B5EF4-FFF2-40B4-BE49-F238E27FC236}">
                <a16:creationId xmlns:a16="http://schemas.microsoft.com/office/drawing/2014/main" id="{8FC6E46C-07FC-258B-64AE-CA3CAE725F29}"/>
              </a:ext>
            </a:extLst>
          </p:cNvPr>
          <p:cNvSpPr txBox="1">
            <a:spLocks noGrp="1"/>
          </p:cNvSpPr>
          <p:nvPr>
            <p:ph type="body" idx="1"/>
          </p:nvPr>
        </p:nvSpPr>
        <p:spPr>
          <a:xfrm>
            <a:off x="293649" y="1228774"/>
            <a:ext cx="2182483" cy="3153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Comment:</a:t>
            </a:r>
          </a:p>
          <a:p>
            <a:pPr marL="0" lvl="0" indent="0" algn="l" rtl="0">
              <a:spcBef>
                <a:spcPts val="600"/>
              </a:spcBef>
              <a:spcAft>
                <a:spcPts val="0"/>
              </a:spcAft>
              <a:buNone/>
            </a:pPr>
            <a:r>
              <a:rPr lang="en" sz="1600" b="1" dirty="0"/>
              <a:t>Sad speech is the easiest to be predicted.</a:t>
            </a:r>
          </a:p>
          <a:p>
            <a:pPr marL="0" lvl="0" indent="0" algn="l" rtl="0">
              <a:spcBef>
                <a:spcPts val="600"/>
              </a:spcBef>
              <a:spcAft>
                <a:spcPts val="0"/>
              </a:spcAft>
              <a:buNone/>
            </a:pPr>
            <a:endParaRPr lang="en" sz="1600" b="1" dirty="0"/>
          </a:p>
          <a:p>
            <a:pPr marL="0" lvl="0" indent="0" algn="l" rtl="0">
              <a:spcBef>
                <a:spcPts val="600"/>
              </a:spcBef>
              <a:spcAft>
                <a:spcPts val="0"/>
              </a:spcAft>
              <a:buNone/>
            </a:pPr>
            <a:r>
              <a:rPr lang="en" sz="1600" b="1" dirty="0"/>
              <a:t>Happy speech is easy to be classified into anger and fear speech.</a:t>
            </a:r>
          </a:p>
          <a:p>
            <a:pPr marL="0" lvl="0" indent="0" algn="l" rtl="0">
              <a:spcBef>
                <a:spcPts val="600"/>
              </a:spcBef>
              <a:spcAft>
                <a:spcPts val="0"/>
              </a:spcAft>
              <a:buNone/>
            </a:pPr>
            <a:endParaRPr b="1" dirty="0"/>
          </a:p>
        </p:txBody>
      </p:sp>
      <p:pic>
        <p:nvPicPr>
          <p:cNvPr id="6" name="图片 5">
            <a:extLst>
              <a:ext uri="{FF2B5EF4-FFF2-40B4-BE49-F238E27FC236}">
                <a16:creationId xmlns:a16="http://schemas.microsoft.com/office/drawing/2014/main" id="{B42D6F5C-6CD3-C776-0DF9-535E302F5322}"/>
              </a:ext>
            </a:extLst>
          </p:cNvPr>
          <p:cNvPicPr>
            <a:picLocks noChangeAspect="1"/>
          </p:cNvPicPr>
          <p:nvPr/>
        </p:nvPicPr>
        <p:blipFill>
          <a:blip r:embed="rId3"/>
          <a:stretch>
            <a:fillRect/>
          </a:stretch>
        </p:blipFill>
        <p:spPr>
          <a:xfrm>
            <a:off x="3595747" y="1094355"/>
            <a:ext cx="5159187" cy="3177815"/>
          </a:xfrm>
          <a:prstGeom prst="rect">
            <a:avLst/>
          </a:prstGeom>
        </p:spPr>
      </p:pic>
    </p:spTree>
    <p:extLst>
      <p:ext uri="{BB962C8B-B14F-4D97-AF65-F5344CB8AC3E}">
        <p14:creationId xmlns:p14="http://schemas.microsoft.com/office/powerpoint/2010/main" val="116999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9" name="Google Shape;139;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4" name="Google Shape;330;p33">
            <a:extLst>
              <a:ext uri="{FF2B5EF4-FFF2-40B4-BE49-F238E27FC236}">
                <a16:creationId xmlns:a16="http://schemas.microsoft.com/office/drawing/2014/main" id="{FB0C08AB-566B-6BDF-C0A8-5E6BA1D4794E}"/>
              </a:ext>
            </a:extLst>
          </p:cNvPr>
          <p:cNvSpPr txBox="1">
            <a:spLocks/>
          </p:cNvSpPr>
          <p:nvPr/>
        </p:nvSpPr>
        <p:spPr>
          <a:xfrm>
            <a:off x="649790" y="1498720"/>
            <a:ext cx="5795613" cy="3150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7DFFB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9pPr>
          </a:lstStyle>
          <a:p>
            <a:pPr marL="0" indent="0">
              <a:buFont typeface="Titillium Web Light"/>
              <a:buNone/>
            </a:pPr>
            <a:r>
              <a:rPr lang="en-GB" b="1" dirty="0">
                <a:latin typeface="Titillium Web"/>
                <a:ea typeface="Titillium Web"/>
                <a:cs typeface="Titillium Web"/>
                <a:sym typeface="Titillium Web"/>
              </a:rPr>
              <a:t>Future ideas:</a:t>
            </a:r>
          </a:p>
          <a:p>
            <a:r>
              <a:rPr lang="en-GB" altLang="zh-CN" dirty="0"/>
              <a:t>LSTM to get the temporal correlation of the features + CNN classifier </a:t>
            </a:r>
          </a:p>
          <a:p>
            <a:pPr>
              <a:spcBef>
                <a:spcPts val="0"/>
              </a:spcBef>
            </a:pPr>
            <a:r>
              <a:rPr lang="en-GB" altLang="zh-CN" dirty="0"/>
              <a:t>Regularization techniques: Label smoothing and </a:t>
            </a:r>
            <a:r>
              <a:rPr lang="en-GB" altLang="zh-CN" dirty="0" err="1"/>
              <a:t>DropBlock</a:t>
            </a:r>
            <a:r>
              <a:rPr lang="en-GB" altLang="zh-CN" dirty="0"/>
              <a:t> to prevent overfitting</a:t>
            </a:r>
          </a:p>
          <a:p>
            <a:pPr marL="0" indent="0">
              <a:buFont typeface="Titillium Web Light"/>
              <a:buNone/>
            </a:pPr>
            <a:endParaRPr lang="en-GB" b="1" dirty="0">
              <a:latin typeface="Titillium Web"/>
              <a:ea typeface="Titillium Web"/>
              <a:cs typeface="Titillium Web"/>
              <a:sym typeface="Titillium Web"/>
            </a:endParaRPr>
          </a:p>
        </p:txBody>
      </p:sp>
      <p:sp>
        <p:nvSpPr>
          <p:cNvPr id="7" name="Google Shape;329;p33">
            <a:extLst>
              <a:ext uri="{FF2B5EF4-FFF2-40B4-BE49-F238E27FC236}">
                <a16:creationId xmlns:a16="http://schemas.microsoft.com/office/drawing/2014/main" id="{83978A73-BA05-303E-8E84-DE6BD0CA7D49}"/>
              </a:ext>
            </a:extLst>
          </p:cNvPr>
          <p:cNvSpPr txBox="1">
            <a:spLocks/>
          </p:cNvSpPr>
          <p:nvPr/>
        </p:nvSpPr>
        <p:spPr>
          <a:xfrm>
            <a:off x="523411" y="263722"/>
            <a:ext cx="4360500" cy="11598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9pPr>
          </a:lstStyle>
          <a:p>
            <a:r>
              <a:rPr lang="en-US" sz="6000"/>
              <a:t>THANKS!</a:t>
            </a:r>
            <a:endParaRPr lang="en-US" sz="6000" dirty="0"/>
          </a:p>
        </p:txBody>
      </p:sp>
      <p:sp>
        <p:nvSpPr>
          <p:cNvPr id="8" name="Google Shape;95;p17">
            <a:extLst>
              <a:ext uri="{FF2B5EF4-FFF2-40B4-BE49-F238E27FC236}">
                <a16:creationId xmlns:a16="http://schemas.microsoft.com/office/drawing/2014/main" id="{56E60451-DA26-600A-15D1-F87F512EE53C}"/>
              </a:ext>
            </a:extLst>
          </p:cNvPr>
          <p:cNvSpPr txBox="1">
            <a:spLocks/>
          </p:cNvSpPr>
          <p:nvPr/>
        </p:nvSpPr>
        <p:spPr>
          <a:xfrm>
            <a:off x="523411" y="4415504"/>
            <a:ext cx="7209263" cy="7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7DFFB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9pPr>
          </a:lstStyle>
          <a:p>
            <a:pPr marL="0" indent="0">
              <a:buFont typeface="Titillium Web Light"/>
              <a:buNone/>
            </a:pPr>
            <a:r>
              <a:rPr lang="en-GB" sz="1200" b="1" dirty="0"/>
              <a:t>I am so sorry not to finish the Docker file and Flask API. I am not familiar with the two tools. If I have the chance to do an internship at </a:t>
            </a:r>
            <a:r>
              <a:rPr lang="en-GB" sz="1200" b="1" dirty="0" err="1"/>
              <a:t>Visium</a:t>
            </a:r>
            <a:r>
              <a:rPr lang="en-GB" sz="1200" b="1" dirty="0"/>
              <a:t>, I will learn the two tools as soon as possible. I am sorry, again.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Objective</a:t>
            </a:r>
            <a:endParaRPr dirty="0"/>
          </a:p>
        </p:txBody>
      </p:sp>
      <p:sp>
        <p:nvSpPr>
          <p:cNvPr id="61" name="Google Shape;61;p12"/>
          <p:cNvSpPr txBox="1">
            <a:spLocks noGrp="1"/>
          </p:cNvSpPr>
          <p:nvPr>
            <p:ph type="body" idx="1"/>
          </p:nvPr>
        </p:nvSpPr>
        <p:spPr>
          <a:xfrm>
            <a:off x="457200" y="1428750"/>
            <a:ext cx="4783873" cy="3153600"/>
          </a:xfrm>
          <a:prstGeom prst="rect">
            <a:avLst/>
          </a:prstGeom>
        </p:spPr>
        <p:txBody>
          <a:bodyPr spcFirstLastPara="1" wrap="square" lIns="0" tIns="0" rIns="0" bIns="0" anchor="t" anchorCtr="0">
            <a:noAutofit/>
          </a:bodyPr>
          <a:lstStyle/>
          <a:p>
            <a:pPr marL="0" lvl="0" indent="0" algn="just" rtl="0">
              <a:spcBef>
                <a:spcPts val="600"/>
              </a:spcBef>
              <a:spcAft>
                <a:spcPts val="0"/>
              </a:spcAft>
              <a:buClr>
                <a:schemeClr val="dk1"/>
              </a:buClr>
              <a:buSzPts val="1100"/>
              <a:buFont typeface="Arial"/>
              <a:buNone/>
            </a:pPr>
            <a:r>
              <a:rPr lang="en-GB" b="1" dirty="0"/>
              <a:t>The objective is to make a deep learning model which can classify speech into various categories of emotions.</a:t>
            </a:r>
          </a:p>
          <a:p>
            <a:pPr marL="0" lvl="0" indent="0" algn="just" rtl="0">
              <a:spcBef>
                <a:spcPts val="600"/>
              </a:spcBef>
              <a:spcAft>
                <a:spcPts val="0"/>
              </a:spcAft>
              <a:buClr>
                <a:schemeClr val="dk1"/>
              </a:buClr>
              <a:buSzPts val="1100"/>
              <a:buFont typeface="Arial"/>
              <a:buNone/>
            </a:pPr>
            <a:endParaRPr lang="en-GB" b="1" dirty="0"/>
          </a:p>
          <a:p>
            <a:pPr marL="0" lvl="0" indent="0" algn="just" rtl="0">
              <a:spcBef>
                <a:spcPts val="600"/>
              </a:spcBef>
              <a:spcAft>
                <a:spcPts val="0"/>
              </a:spcAft>
              <a:buClr>
                <a:schemeClr val="dk1"/>
              </a:buClr>
              <a:buSzPts val="1100"/>
              <a:buFont typeface="Arial"/>
              <a:buNone/>
            </a:pPr>
            <a:r>
              <a:rPr lang="en-GB" b="1" dirty="0"/>
              <a:t>The application of the speech emotion recognition system :</a:t>
            </a:r>
          </a:p>
          <a:p>
            <a:pPr marL="285750" indent="-285750" algn="just">
              <a:buClr>
                <a:schemeClr val="dk1"/>
              </a:buClr>
              <a:buSzPts val="1100"/>
            </a:pPr>
            <a:r>
              <a:rPr lang="en-GB" altLang="zh-CN" b="1" dirty="0"/>
              <a:t>psychiatric diagnosis</a:t>
            </a:r>
          </a:p>
          <a:p>
            <a:pPr marL="285750" indent="-285750" algn="just">
              <a:buClr>
                <a:schemeClr val="dk1"/>
              </a:buClr>
              <a:buSzPts val="1100"/>
            </a:pPr>
            <a:r>
              <a:rPr lang="en-GB" altLang="zh-CN" b="1" dirty="0"/>
              <a:t>intelligent toys</a:t>
            </a:r>
          </a:p>
          <a:p>
            <a:pPr marL="285750" indent="-285750" algn="just">
              <a:buClr>
                <a:schemeClr val="dk1"/>
              </a:buClr>
              <a:buSzPts val="1100"/>
            </a:pPr>
            <a:r>
              <a:rPr lang="en-GB" b="1" dirty="0"/>
              <a:t>Lie detection</a:t>
            </a:r>
          </a:p>
          <a:p>
            <a:pPr marL="0" lvl="0" indent="0" algn="l" rtl="0">
              <a:spcBef>
                <a:spcPts val="600"/>
              </a:spcBef>
              <a:spcAft>
                <a:spcPts val="0"/>
              </a:spcAft>
              <a:buClr>
                <a:schemeClr val="dk1"/>
              </a:buClr>
              <a:buSzPts val="1100"/>
              <a:buFont typeface="Arial"/>
              <a:buNone/>
            </a:pPr>
            <a:endParaRPr dirty="0"/>
          </a:p>
        </p:txBody>
      </p:sp>
      <p:sp>
        <p:nvSpPr>
          <p:cNvPr id="63" name="Google Shape;63;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685800" y="1583350"/>
            <a:ext cx="5796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1.Common Technique</a:t>
            </a:r>
            <a:endParaRPr dirty="0"/>
          </a:p>
        </p:txBody>
      </p:sp>
      <p:sp>
        <p:nvSpPr>
          <p:cNvPr id="76" name="Google Shape;76;p14"/>
          <p:cNvSpPr txBox="1">
            <a:spLocks noGrp="1"/>
          </p:cNvSpPr>
          <p:nvPr>
            <p:ph type="subTitle" idx="1"/>
          </p:nvPr>
        </p:nvSpPr>
        <p:spPr>
          <a:xfrm>
            <a:off x="685800" y="2840050"/>
            <a:ext cx="5796900" cy="46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Pipeline of speech emotion recognition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7"/>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Pipeline</a:t>
            </a:r>
            <a:endParaRPr dirty="0"/>
          </a:p>
        </p:txBody>
      </p:sp>
      <p:sp>
        <p:nvSpPr>
          <p:cNvPr id="357" name="Google Shape;357;p3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358" name="Google Shape;358;p37"/>
          <p:cNvSpPr/>
          <p:nvPr/>
        </p:nvSpPr>
        <p:spPr>
          <a:xfrm>
            <a:off x="6395412" y="2755950"/>
            <a:ext cx="2162696"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US" sz="1000" dirty="0">
                <a:solidFill>
                  <a:schemeClr val="dk1"/>
                </a:solidFill>
                <a:latin typeface="Titillium Web"/>
                <a:ea typeface="Titillium Web"/>
                <a:cs typeface="Titillium Web"/>
                <a:sym typeface="Titillium Web"/>
              </a:rPr>
              <a:t>Output</a:t>
            </a:r>
            <a:endParaRPr sz="1000" dirty="0">
              <a:solidFill>
                <a:schemeClr val="dk1"/>
              </a:solidFill>
              <a:latin typeface="Titillium Web"/>
              <a:ea typeface="Titillium Web"/>
              <a:cs typeface="Titillium Web"/>
              <a:sym typeface="Titillium Web"/>
            </a:endParaRPr>
          </a:p>
        </p:txBody>
      </p:sp>
      <p:sp>
        <p:nvSpPr>
          <p:cNvPr id="361" name="Google Shape;361;p37"/>
          <p:cNvSpPr/>
          <p:nvPr/>
        </p:nvSpPr>
        <p:spPr>
          <a:xfrm>
            <a:off x="4411373" y="2755950"/>
            <a:ext cx="2166483"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dk1"/>
                </a:solidFill>
                <a:latin typeface="Titillium Web"/>
                <a:ea typeface="Titillium Web"/>
                <a:cs typeface="Titillium Web"/>
                <a:sym typeface="Titillium Web"/>
              </a:rPr>
              <a:t>Classification</a:t>
            </a:r>
            <a:endParaRPr sz="1000" dirty="0">
              <a:solidFill>
                <a:schemeClr val="dk1"/>
              </a:solidFill>
              <a:latin typeface="Titillium Web"/>
              <a:ea typeface="Titillium Web"/>
              <a:cs typeface="Titillium Web"/>
              <a:sym typeface="Titillium Web"/>
            </a:endParaRPr>
          </a:p>
        </p:txBody>
      </p:sp>
      <p:sp>
        <p:nvSpPr>
          <p:cNvPr id="364" name="Google Shape;364;p37"/>
          <p:cNvSpPr/>
          <p:nvPr/>
        </p:nvSpPr>
        <p:spPr>
          <a:xfrm>
            <a:off x="2760921" y="2755950"/>
            <a:ext cx="1836683"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Titillium Web"/>
                <a:ea typeface="Titillium Web"/>
                <a:cs typeface="Titillium Web"/>
                <a:sym typeface="Titillium Web"/>
              </a:rPr>
              <a:t>Feature Extraction</a:t>
            </a:r>
            <a:endParaRPr sz="1000" dirty="0">
              <a:solidFill>
                <a:schemeClr val="lt1"/>
              </a:solidFill>
              <a:latin typeface="Titillium Web"/>
              <a:ea typeface="Titillium Web"/>
              <a:cs typeface="Titillium Web"/>
              <a:sym typeface="Titillium Web"/>
            </a:endParaRPr>
          </a:p>
        </p:txBody>
      </p:sp>
      <p:sp>
        <p:nvSpPr>
          <p:cNvPr id="369" name="Google Shape;369;p37"/>
          <p:cNvSpPr/>
          <p:nvPr/>
        </p:nvSpPr>
        <p:spPr>
          <a:xfrm>
            <a:off x="474281" y="2755950"/>
            <a:ext cx="2412043"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Titillium Web"/>
                <a:ea typeface="Titillium Web"/>
                <a:cs typeface="Titillium Web"/>
                <a:sym typeface="Titillium Web"/>
              </a:rPr>
              <a:t>Input</a:t>
            </a:r>
            <a:endParaRPr sz="1000" dirty="0">
              <a:solidFill>
                <a:schemeClr val="lt1"/>
              </a:solidFill>
              <a:latin typeface="Titillium Web"/>
              <a:ea typeface="Titillium Web"/>
              <a:cs typeface="Titillium Web"/>
              <a:sym typeface="Titillium Web"/>
            </a:endParaRPr>
          </a:p>
        </p:txBody>
      </p:sp>
      <p:sp>
        <p:nvSpPr>
          <p:cNvPr id="370" name="Google Shape;370;p37"/>
          <p:cNvSpPr/>
          <p:nvPr/>
        </p:nvSpPr>
        <p:spPr>
          <a:xfrm>
            <a:off x="0" y="2755950"/>
            <a:ext cx="637200" cy="393600"/>
          </a:xfrm>
          <a:prstGeom prst="homePlate">
            <a:avLst>
              <a:gd name="adj" fmla="val 32030"/>
            </a:avLst>
          </a:prstGeom>
          <a:solidFill>
            <a:schemeClr val="dk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73" name="Google Shape;373;p37"/>
          <p:cNvCxnSpPr/>
          <p:nvPr/>
        </p:nvCxnSpPr>
        <p:spPr>
          <a:xfrm rot="10800000">
            <a:off x="1502029"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374" name="Google Shape;374;p37"/>
          <p:cNvSpPr txBox="1"/>
          <p:nvPr/>
        </p:nvSpPr>
        <p:spPr>
          <a:xfrm>
            <a:off x="1462513" y="1727200"/>
            <a:ext cx="1249500" cy="533400"/>
          </a:xfrm>
          <a:prstGeom prst="rect">
            <a:avLst/>
          </a:prstGeom>
          <a:noFill/>
          <a:ln>
            <a:noFill/>
          </a:ln>
        </p:spPr>
        <p:txBody>
          <a:bodyPr spcFirstLastPara="1" wrap="square" lIns="0" tIns="0" rIns="0" bIns="0" anchor="b"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GB" altLang="zh-CN" sz="1200" b="0" i="0" u="none" strike="noStrike" kern="0" cap="none" spc="0" normalizeH="0" baseline="0" noProof="0" dirty="0">
                <a:ln>
                  <a:noFill/>
                </a:ln>
                <a:solidFill>
                  <a:schemeClr val="bg1"/>
                </a:solidFill>
                <a:effectLst/>
                <a:uLnTx/>
                <a:uFillTx/>
                <a:latin typeface="Roboto"/>
                <a:ea typeface="Roboto"/>
                <a:cs typeface="Roboto"/>
                <a:sym typeface="Roboto"/>
              </a:rPr>
              <a:t>Audio files in .wav, .mp3 format</a:t>
            </a:r>
          </a:p>
        </p:txBody>
      </p:sp>
      <p:cxnSp>
        <p:nvCxnSpPr>
          <p:cNvPr id="375" name="Google Shape;375;p37"/>
          <p:cNvCxnSpPr/>
          <p:nvPr/>
        </p:nvCxnSpPr>
        <p:spPr>
          <a:xfrm rot="10800000">
            <a:off x="3441079" y="2257350"/>
            <a:ext cx="0" cy="498600"/>
          </a:xfrm>
          <a:prstGeom prst="straightConnector1">
            <a:avLst/>
          </a:prstGeom>
          <a:noFill/>
          <a:ln w="9525" cap="flat" cmpd="sng">
            <a:solidFill>
              <a:schemeClr val="lt2"/>
            </a:solidFill>
            <a:prstDash val="solid"/>
            <a:round/>
            <a:headEnd type="oval" w="med" len="med"/>
            <a:tailEnd type="oval" w="med" len="med"/>
          </a:ln>
        </p:spPr>
      </p:cxnSp>
      <p:sp>
        <p:nvSpPr>
          <p:cNvPr id="376" name="Google Shape;376;p37"/>
          <p:cNvSpPr txBox="1"/>
          <p:nvPr/>
        </p:nvSpPr>
        <p:spPr>
          <a:xfrm>
            <a:off x="2886324" y="863275"/>
            <a:ext cx="1736560" cy="1587740"/>
          </a:xfrm>
          <a:prstGeom prst="rect">
            <a:avLst/>
          </a:prstGeom>
          <a:noFill/>
          <a:ln>
            <a:noFill/>
          </a:ln>
        </p:spPr>
        <p:txBody>
          <a:bodyPr spcFirstLastPara="1" wrap="square" lIns="0" tIns="0" rIns="0" bIns="0" anchor="b" anchorCtr="0">
            <a:noAutofit/>
          </a:bodyPr>
          <a:lstStyle/>
          <a:p>
            <a:pPr marL="457200" marR="0" lvl="0" indent="-304800" algn="l" defTabSz="914400" rtl="0" eaLnBrk="1" fontAlgn="auto" latinLnBrk="0" hangingPunct="1">
              <a:lnSpc>
                <a:spcPct val="115000"/>
              </a:lnSpc>
              <a:spcBef>
                <a:spcPts val="0"/>
              </a:spcBef>
              <a:spcAft>
                <a:spcPts val="0"/>
              </a:spcAft>
              <a:buClr>
                <a:schemeClr val="bg1"/>
              </a:buClr>
              <a:buSzPts val="1200"/>
              <a:buFont typeface="Wingdings" panose="05000000000000000000" pitchFamily="2" charset="2"/>
              <a:buChar char="p"/>
              <a:tabLst/>
              <a:defRPr/>
            </a:pPr>
            <a:r>
              <a:rPr lang="en-GB" altLang="zh-CN" sz="1200" dirty="0">
                <a:solidFill>
                  <a:schemeClr val="bg1">
                    <a:lumMod val="95000"/>
                  </a:schemeClr>
                </a:solidFill>
                <a:latin typeface="Roboto"/>
                <a:ea typeface="Roboto"/>
                <a:cs typeface="Roboto"/>
                <a:sym typeface="Roboto"/>
              </a:rPr>
              <a:t>MFCC (</a:t>
            </a:r>
            <a:r>
              <a:rPr lang="en-GB" altLang="zh-CN" sz="1200" dirty="0" err="1">
                <a:solidFill>
                  <a:schemeClr val="bg1">
                    <a:lumMod val="95000"/>
                  </a:schemeClr>
                </a:solidFill>
                <a:latin typeface="Roboto"/>
                <a:ea typeface="Roboto"/>
                <a:cs typeface="Roboto"/>
                <a:sym typeface="Roboto"/>
              </a:rPr>
              <a:t>mfcc</a:t>
            </a:r>
            <a:r>
              <a:rPr lang="en-GB" altLang="zh-CN" sz="1200" dirty="0">
                <a:solidFill>
                  <a:schemeClr val="bg1">
                    <a:lumMod val="95000"/>
                  </a:schemeClr>
                </a:solidFill>
                <a:latin typeface="Roboto"/>
                <a:ea typeface="Roboto"/>
                <a:cs typeface="Roboto"/>
                <a:sym typeface="Roboto"/>
              </a:rPr>
              <a:t>)</a:t>
            </a:r>
            <a:endParaRPr kumimoji="0" lang="en-GB" altLang="zh-CN" sz="1200" b="0" i="0" u="none" strike="noStrike" kern="0" cap="none" spc="0" normalizeH="0" baseline="0" noProof="0" dirty="0">
              <a:ln>
                <a:noFill/>
              </a:ln>
              <a:solidFill>
                <a:schemeClr val="bg1">
                  <a:lumMod val="95000"/>
                </a:schemeClr>
              </a:solidFill>
              <a:effectLst/>
              <a:uLnTx/>
              <a:uFillTx/>
              <a:latin typeface="Roboto"/>
              <a:ea typeface="Roboto"/>
              <a:cs typeface="Roboto"/>
              <a:sym typeface="Roboto"/>
            </a:endParaRPr>
          </a:p>
          <a:p>
            <a:pPr marL="457200" marR="0" lvl="0" indent="-304800" algn="l" defTabSz="914400" rtl="0" eaLnBrk="1" fontAlgn="auto" latinLnBrk="0" hangingPunct="1">
              <a:lnSpc>
                <a:spcPct val="115000"/>
              </a:lnSpc>
              <a:spcBef>
                <a:spcPts val="0"/>
              </a:spcBef>
              <a:spcAft>
                <a:spcPts val="0"/>
              </a:spcAft>
              <a:buClr>
                <a:schemeClr val="bg1"/>
              </a:buClr>
              <a:buSzPts val="1200"/>
              <a:buFont typeface="Wingdings" panose="05000000000000000000" pitchFamily="2" charset="2"/>
              <a:buChar char="p"/>
              <a:tabLst/>
              <a:defRPr/>
            </a:pPr>
            <a:r>
              <a:rPr lang="en-GB" altLang="zh-CN" sz="1200" dirty="0">
                <a:solidFill>
                  <a:schemeClr val="bg1">
                    <a:lumMod val="95000"/>
                  </a:schemeClr>
                </a:solidFill>
                <a:latin typeface="Roboto"/>
                <a:ea typeface="Roboto"/>
                <a:cs typeface="Roboto"/>
                <a:sym typeface="Roboto"/>
              </a:rPr>
              <a:t>Chroma (chroma)</a:t>
            </a:r>
            <a:endParaRPr kumimoji="0" lang="en-GB" altLang="zh-CN" sz="1200" b="0" i="0" u="none" strike="noStrike" kern="0" cap="none" spc="0" normalizeH="0" baseline="0" noProof="0" dirty="0">
              <a:ln>
                <a:noFill/>
              </a:ln>
              <a:solidFill>
                <a:schemeClr val="bg1">
                  <a:lumMod val="95000"/>
                </a:schemeClr>
              </a:solidFill>
              <a:effectLst/>
              <a:uLnTx/>
              <a:uFillTx/>
              <a:latin typeface="Roboto"/>
              <a:ea typeface="Roboto"/>
              <a:cs typeface="Roboto"/>
              <a:sym typeface="Roboto"/>
            </a:endParaRPr>
          </a:p>
          <a:p>
            <a:pPr marL="457200" marR="0" lvl="0" indent="-304800" algn="l" defTabSz="914400" rtl="0" eaLnBrk="1" fontAlgn="auto" latinLnBrk="0" hangingPunct="1">
              <a:lnSpc>
                <a:spcPct val="115000"/>
              </a:lnSpc>
              <a:spcBef>
                <a:spcPts val="0"/>
              </a:spcBef>
              <a:spcAft>
                <a:spcPts val="0"/>
              </a:spcAft>
              <a:buClr>
                <a:schemeClr val="bg1"/>
              </a:buClr>
              <a:buSzPts val="1200"/>
              <a:buFont typeface="Wingdings" panose="05000000000000000000" pitchFamily="2" charset="2"/>
              <a:buChar char="p"/>
              <a:tabLst/>
              <a:defRPr/>
            </a:pPr>
            <a:r>
              <a:rPr lang="en-GB" altLang="zh-CN" sz="1200" dirty="0">
                <a:solidFill>
                  <a:schemeClr val="bg1">
                    <a:lumMod val="95000"/>
                  </a:schemeClr>
                </a:solidFill>
                <a:latin typeface="Roboto"/>
                <a:ea typeface="Roboto"/>
                <a:cs typeface="Roboto"/>
                <a:sym typeface="Roboto"/>
              </a:rPr>
              <a:t>Mel </a:t>
            </a:r>
            <a:r>
              <a:rPr lang="en-GB" altLang="zh-CN" sz="1200" dirty="0" err="1">
                <a:solidFill>
                  <a:schemeClr val="bg1">
                    <a:lumMod val="95000"/>
                  </a:schemeClr>
                </a:solidFill>
                <a:latin typeface="Roboto"/>
                <a:ea typeface="Roboto"/>
                <a:cs typeface="Roboto"/>
                <a:sym typeface="Roboto"/>
              </a:rPr>
              <a:t>Sepectrogram</a:t>
            </a:r>
            <a:r>
              <a:rPr lang="en-GB" altLang="zh-CN" sz="1200" dirty="0">
                <a:solidFill>
                  <a:schemeClr val="bg1">
                    <a:lumMod val="95000"/>
                  </a:schemeClr>
                </a:solidFill>
                <a:latin typeface="Roboto"/>
                <a:ea typeface="Roboto"/>
                <a:cs typeface="Roboto"/>
                <a:sym typeface="Roboto"/>
              </a:rPr>
              <a:t> Frequency (</a:t>
            </a:r>
            <a:r>
              <a:rPr lang="en-GB" altLang="zh-CN" sz="1200" dirty="0" err="1">
                <a:solidFill>
                  <a:schemeClr val="bg1">
                    <a:lumMod val="95000"/>
                  </a:schemeClr>
                </a:solidFill>
                <a:latin typeface="Roboto"/>
                <a:ea typeface="Roboto"/>
                <a:cs typeface="Roboto"/>
                <a:sym typeface="Roboto"/>
              </a:rPr>
              <a:t>mel</a:t>
            </a:r>
            <a:r>
              <a:rPr lang="en-GB" altLang="zh-CN" sz="1200" dirty="0">
                <a:solidFill>
                  <a:schemeClr val="bg1">
                    <a:lumMod val="95000"/>
                  </a:schemeClr>
                </a:solidFill>
                <a:latin typeface="Roboto"/>
                <a:ea typeface="Roboto"/>
                <a:cs typeface="Roboto"/>
                <a:sym typeface="Roboto"/>
              </a:rPr>
              <a:t>) </a:t>
            </a:r>
          </a:p>
          <a:p>
            <a:pPr marL="457200" marR="0" lvl="0" indent="-304800" algn="l" defTabSz="914400" rtl="0" eaLnBrk="1" fontAlgn="auto" latinLnBrk="0" hangingPunct="1">
              <a:lnSpc>
                <a:spcPct val="115000"/>
              </a:lnSpc>
              <a:spcBef>
                <a:spcPts val="0"/>
              </a:spcBef>
              <a:spcAft>
                <a:spcPts val="0"/>
              </a:spcAft>
              <a:buClr>
                <a:schemeClr val="bg1"/>
              </a:buClr>
              <a:buSzPts val="1200"/>
              <a:buFont typeface="Wingdings" panose="05000000000000000000" pitchFamily="2" charset="2"/>
              <a:buChar char="p"/>
              <a:tabLst/>
              <a:defRPr/>
            </a:pPr>
            <a:r>
              <a:rPr lang="en-GB" altLang="zh-CN" sz="1200" dirty="0">
                <a:solidFill>
                  <a:schemeClr val="bg1">
                    <a:lumMod val="95000"/>
                  </a:schemeClr>
                </a:solidFill>
                <a:latin typeface="Roboto"/>
                <a:ea typeface="Roboto"/>
                <a:cs typeface="Roboto"/>
                <a:sym typeface="Roboto"/>
              </a:rPr>
              <a:t>Contrast (contrast)</a:t>
            </a:r>
          </a:p>
          <a:p>
            <a:pPr marL="457200" marR="0" lvl="0" indent="-304800" algn="l" defTabSz="914400" rtl="0" eaLnBrk="1" fontAlgn="auto" latinLnBrk="0" hangingPunct="1">
              <a:lnSpc>
                <a:spcPct val="115000"/>
              </a:lnSpc>
              <a:spcBef>
                <a:spcPts val="0"/>
              </a:spcBef>
              <a:spcAft>
                <a:spcPts val="0"/>
              </a:spcAft>
              <a:buClr>
                <a:schemeClr val="bg1"/>
              </a:buClr>
              <a:buSzPts val="1200"/>
              <a:buFont typeface="Wingdings" panose="05000000000000000000" pitchFamily="2" charset="2"/>
              <a:buChar char="p"/>
              <a:tabLst/>
              <a:defRPr/>
            </a:pPr>
            <a:r>
              <a:rPr lang="en-GB" altLang="zh-CN" sz="1200" dirty="0" err="1">
                <a:solidFill>
                  <a:schemeClr val="bg1">
                    <a:lumMod val="95000"/>
                  </a:schemeClr>
                </a:solidFill>
                <a:latin typeface="Roboto"/>
                <a:ea typeface="Roboto"/>
                <a:cs typeface="Roboto"/>
                <a:sym typeface="Roboto"/>
              </a:rPr>
              <a:t>Tonnetz</a:t>
            </a:r>
            <a:r>
              <a:rPr lang="en-GB" altLang="zh-CN" sz="1200" dirty="0">
                <a:solidFill>
                  <a:schemeClr val="bg1">
                    <a:lumMod val="95000"/>
                  </a:schemeClr>
                </a:solidFill>
                <a:latin typeface="Roboto"/>
                <a:ea typeface="Roboto"/>
                <a:cs typeface="Roboto"/>
                <a:sym typeface="Roboto"/>
              </a:rPr>
              <a:t> (</a:t>
            </a:r>
            <a:r>
              <a:rPr lang="en-GB" altLang="zh-CN" sz="1200" dirty="0" err="1">
                <a:solidFill>
                  <a:schemeClr val="bg1">
                    <a:lumMod val="95000"/>
                  </a:schemeClr>
                </a:solidFill>
                <a:latin typeface="Roboto"/>
                <a:ea typeface="Roboto"/>
                <a:cs typeface="Roboto"/>
                <a:sym typeface="Roboto"/>
              </a:rPr>
              <a:t>tonnetz</a:t>
            </a:r>
            <a:r>
              <a:rPr lang="en-GB" altLang="zh-CN" sz="1200" dirty="0">
                <a:solidFill>
                  <a:schemeClr val="bg1">
                    <a:lumMod val="95000"/>
                  </a:schemeClr>
                </a:solidFill>
                <a:latin typeface="Roboto"/>
                <a:ea typeface="Roboto"/>
                <a:cs typeface="Roboto"/>
                <a:sym typeface="Roboto"/>
              </a:rPr>
              <a:t>)</a:t>
            </a:r>
          </a:p>
          <a:p>
            <a:pPr marL="457200" marR="0" lvl="0" indent="-304800" algn="l" defTabSz="914400" rtl="0" eaLnBrk="1" fontAlgn="auto" latinLnBrk="0" hangingPunct="1">
              <a:lnSpc>
                <a:spcPct val="115000"/>
              </a:lnSpc>
              <a:spcBef>
                <a:spcPts val="0"/>
              </a:spcBef>
              <a:spcAft>
                <a:spcPts val="0"/>
              </a:spcAft>
              <a:buClr>
                <a:srgbClr val="000000"/>
              </a:buClr>
              <a:buSzPts val="1200"/>
              <a:buFont typeface="Roboto"/>
              <a:buChar char="●"/>
              <a:tabLst/>
              <a:defRPr/>
            </a:pPr>
            <a:endParaRPr kumimoji="0" lang="en-GB" altLang="zh-CN" sz="1200" b="0" i="0" u="none" strike="noStrike" kern="0" cap="none" spc="0" normalizeH="0" baseline="0" noProof="0" dirty="0">
              <a:ln>
                <a:noFill/>
              </a:ln>
              <a:solidFill>
                <a:schemeClr val="bg1">
                  <a:lumMod val="95000"/>
                </a:schemeClr>
              </a:solidFill>
              <a:effectLst/>
              <a:uLnTx/>
              <a:uFillTx/>
              <a:latin typeface="Roboto"/>
              <a:ea typeface="Roboto"/>
              <a:cs typeface="Roboto"/>
              <a:sym typeface="Roboto"/>
            </a:endParaRPr>
          </a:p>
        </p:txBody>
      </p:sp>
      <p:cxnSp>
        <p:nvCxnSpPr>
          <p:cNvPr id="377" name="Google Shape;377;p37"/>
          <p:cNvCxnSpPr/>
          <p:nvPr/>
        </p:nvCxnSpPr>
        <p:spPr>
          <a:xfrm rot="10800000">
            <a:off x="5177640" y="2262906"/>
            <a:ext cx="0" cy="498600"/>
          </a:xfrm>
          <a:prstGeom prst="straightConnector1">
            <a:avLst/>
          </a:prstGeom>
          <a:noFill/>
          <a:ln w="9525" cap="flat" cmpd="sng">
            <a:solidFill>
              <a:schemeClr val="lt2"/>
            </a:solidFill>
            <a:prstDash val="solid"/>
            <a:round/>
            <a:headEnd type="oval" w="med" len="med"/>
            <a:tailEnd type="oval" w="med" len="med"/>
          </a:ln>
        </p:spPr>
      </p:cxnSp>
      <p:sp>
        <p:nvSpPr>
          <p:cNvPr id="378" name="Google Shape;378;p37"/>
          <p:cNvSpPr txBox="1"/>
          <p:nvPr/>
        </p:nvSpPr>
        <p:spPr>
          <a:xfrm>
            <a:off x="5141138" y="1708175"/>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1200" dirty="0">
                <a:solidFill>
                  <a:schemeClr val="lt1"/>
                </a:solidFill>
                <a:latin typeface="Roboto" panose="02000000000000000000" pitchFamily="2" charset="0"/>
                <a:ea typeface="Roboto" panose="02000000000000000000" pitchFamily="2" charset="0"/>
                <a:cs typeface="Titillium Web"/>
                <a:sym typeface="Titillium Web"/>
              </a:rPr>
              <a:t>CNN</a:t>
            </a:r>
            <a:endParaRPr sz="1200" dirty="0">
              <a:solidFill>
                <a:schemeClr val="lt1"/>
              </a:solidFill>
              <a:latin typeface="Roboto" panose="02000000000000000000" pitchFamily="2" charset="0"/>
              <a:ea typeface="Roboto" panose="02000000000000000000" pitchFamily="2" charset="0"/>
              <a:cs typeface="Titillium Web"/>
              <a:sym typeface="Titillium Web"/>
            </a:endParaRPr>
          </a:p>
        </p:txBody>
      </p:sp>
      <p:cxnSp>
        <p:nvCxnSpPr>
          <p:cNvPr id="381" name="Google Shape;381;p37"/>
          <p:cNvCxnSpPr/>
          <p:nvPr/>
        </p:nvCxnSpPr>
        <p:spPr>
          <a:xfrm rot="10800000">
            <a:off x="737509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382" name="Google Shape;382;p37"/>
          <p:cNvSpPr txBox="1"/>
          <p:nvPr/>
        </p:nvSpPr>
        <p:spPr>
          <a:xfrm>
            <a:off x="7341610" y="1727200"/>
            <a:ext cx="1249500" cy="533400"/>
          </a:xfrm>
          <a:prstGeom prst="rect">
            <a:avLst/>
          </a:prstGeom>
          <a:noFill/>
          <a:ln>
            <a:noFill/>
          </a:ln>
        </p:spPr>
        <p:txBody>
          <a:bodyPr spcFirstLastPara="1" wrap="square" lIns="0" tIns="0" rIns="0" bIns="0" anchor="b" anchorCtr="0">
            <a:noAutofit/>
          </a:bodyPr>
          <a:lstStyle/>
          <a:p>
            <a:pPr marL="0" lvl="0" indent="0" rtl="0">
              <a:lnSpc>
                <a:spcPct val="115000"/>
              </a:lnSpc>
              <a:spcBef>
                <a:spcPts val="0"/>
              </a:spcBef>
              <a:spcAft>
                <a:spcPts val="0"/>
              </a:spcAft>
              <a:buNone/>
            </a:pPr>
            <a:r>
              <a:rPr lang="en-GB" altLang="zh-CN" sz="1200" dirty="0">
                <a:solidFill>
                  <a:schemeClr val="bg1"/>
                </a:solidFill>
                <a:latin typeface="Roboto"/>
                <a:ea typeface="Roboto"/>
                <a:cs typeface="Roboto"/>
                <a:sym typeface="Roboto"/>
              </a:rPr>
              <a:t>The different emotion to which the audio files belong.</a:t>
            </a:r>
          </a:p>
        </p:txBody>
      </p:sp>
      <p:pic>
        <p:nvPicPr>
          <p:cNvPr id="3" name="图片 2">
            <a:extLst>
              <a:ext uri="{FF2B5EF4-FFF2-40B4-BE49-F238E27FC236}">
                <a16:creationId xmlns:a16="http://schemas.microsoft.com/office/drawing/2014/main" id="{1F9D937C-FA6F-6FE0-50F7-CA78914052B8}"/>
              </a:ext>
            </a:extLst>
          </p:cNvPr>
          <p:cNvPicPr>
            <a:picLocks noChangeAspect="1"/>
          </p:cNvPicPr>
          <p:nvPr/>
        </p:nvPicPr>
        <p:blipFill>
          <a:blip r:embed="rId3"/>
          <a:stretch>
            <a:fillRect/>
          </a:stretch>
        </p:blipFill>
        <p:spPr>
          <a:xfrm>
            <a:off x="1064612" y="3416390"/>
            <a:ext cx="3386218" cy="1710667"/>
          </a:xfrm>
          <a:prstGeom prst="rect">
            <a:avLst/>
          </a:prstGeom>
        </p:spPr>
      </p:pic>
      <p:cxnSp>
        <p:nvCxnSpPr>
          <p:cNvPr id="44" name="Google Shape;375;p37">
            <a:extLst>
              <a:ext uri="{FF2B5EF4-FFF2-40B4-BE49-F238E27FC236}">
                <a16:creationId xmlns:a16="http://schemas.microsoft.com/office/drawing/2014/main" id="{C5D90148-3CF4-FA06-1096-166845F62D74}"/>
              </a:ext>
            </a:extLst>
          </p:cNvPr>
          <p:cNvCxnSpPr/>
          <p:nvPr/>
        </p:nvCxnSpPr>
        <p:spPr>
          <a:xfrm rot="10800000">
            <a:off x="3778221" y="3068275"/>
            <a:ext cx="0" cy="498600"/>
          </a:xfrm>
          <a:prstGeom prst="straightConnector1">
            <a:avLst/>
          </a:prstGeom>
          <a:noFill/>
          <a:ln w="9525" cap="flat" cmpd="sng">
            <a:solidFill>
              <a:schemeClr val="lt2"/>
            </a:solidFill>
            <a:prstDash val="solid"/>
            <a:round/>
            <a:headEnd type="oval" w="med" len="med"/>
            <a:tailEnd type="oval" w="med" len="med"/>
          </a:ln>
        </p:spPr>
      </p:cxnSp>
      <p:pic>
        <p:nvPicPr>
          <p:cNvPr id="4" name="图片 3">
            <a:extLst>
              <a:ext uri="{FF2B5EF4-FFF2-40B4-BE49-F238E27FC236}">
                <a16:creationId xmlns:a16="http://schemas.microsoft.com/office/drawing/2014/main" id="{3839F1F4-0B8A-B8E4-B469-71B13A75E1D6}"/>
              </a:ext>
            </a:extLst>
          </p:cNvPr>
          <p:cNvPicPr>
            <a:picLocks noChangeAspect="1"/>
          </p:cNvPicPr>
          <p:nvPr/>
        </p:nvPicPr>
        <p:blipFill>
          <a:blip r:embed="rId4"/>
          <a:stretch>
            <a:fillRect/>
          </a:stretch>
        </p:blipFill>
        <p:spPr>
          <a:xfrm>
            <a:off x="6390638" y="3623569"/>
            <a:ext cx="2431137" cy="1479575"/>
          </a:xfrm>
          <a:prstGeom prst="rect">
            <a:avLst/>
          </a:prstGeom>
        </p:spPr>
      </p:pic>
      <p:cxnSp>
        <p:nvCxnSpPr>
          <p:cNvPr id="46" name="Google Shape;381;p37">
            <a:extLst>
              <a:ext uri="{FF2B5EF4-FFF2-40B4-BE49-F238E27FC236}">
                <a16:creationId xmlns:a16="http://schemas.microsoft.com/office/drawing/2014/main" id="{3488B164-25BE-A88F-DEA0-1577A1095517}"/>
              </a:ext>
            </a:extLst>
          </p:cNvPr>
          <p:cNvCxnSpPr/>
          <p:nvPr/>
        </p:nvCxnSpPr>
        <p:spPr>
          <a:xfrm rot="10800000">
            <a:off x="7476760" y="3124969"/>
            <a:ext cx="0" cy="498600"/>
          </a:xfrm>
          <a:prstGeom prst="straightConnector1">
            <a:avLst/>
          </a:prstGeom>
          <a:noFill/>
          <a:ln w="9525" cap="flat" cmpd="sng">
            <a:solidFill>
              <a:schemeClr val="lt2"/>
            </a:solidFill>
            <a:prstDash val="solid"/>
            <a:round/>
            <a:headEnd type="oval" w="med" len="med"/>
            <a:tailEnd type="oval" w="med" len="med"/>
          </a:ln>
        </p:spPr>
      </p:cxnSp>
      <p:cxnSp>
        <p:nvCxnSpPr>
          <p:cNvPr id="41" name="Google Shape;383;p37">
            <a:extLst>
              <a:ext uri="{FF2B5EF4-FFF2-40B4-BE49-F238E27FC236}">
                <a16:creationId xmlns:a16="http://schemas.microsoft.com/office/drawing/2014/main" id="{78763F8E-714C-DC5C-9065-714A529AE698}"/>
              </a:ext>
            </a:extLst>
          </p:cNvPr>
          <p:cNvCxnSpPr>
            <a:cxnSpLocks/>
          </p:cNvCxnSpPr>
          <p:nvPr/>
        </p:nvCxnSpPr>
        <p:spPr>
          <a:xfrm rot="10800000">
            <a:off x="2036984" y="3043304"/>
            <a:ext cx="0" cy="498600"/>
          </a:xfrm>
          <a:prstGeom prst="straightConnector1">
            <a:avLst/>
          </a:prstGeom>
          <a:noFill/>
          <a:ln w="9525"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23656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ctrTitle" idx="4294967295"/>
          </p:nvPr>
        </p:nvSpPr>
        <p:spPr>
          <a:xfrm>
            <a:off x="552090" y="758372"/>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dirty="0"/>
              <a:t>535 </a:t>
            </a:r>
            <a:r>
              <a:rPr lang="en" sz="4800" dirty="0">
                <a:solidFill>
                  <a:srgbClr val="7DFFB1"/>
                </a:solidFill>
              </a:rPr>
              <a:t>Utterances</a:t>
            </a:r>
            <a:endParaRPr sz="4800" dirty="0">
              <a:solidFill>
                <a:srgbClr val="7DFFB1"/>
              </a:solidFill>
            </a:endParaRPr>
          </a:p>
        </p:txBody>
      </p:sp>
      <p:sp>
        <p:nvSpPr>
          <p:cNvPr id="217" name="Google Shape;217;p26"/>
          <p:cNvSpPr txBox="1">
            <a:spLocks noGrp="1"/>
          </p:cNvSpPr>
          <p:nvPr>
            <p:ph type="ctrTitle" idx="4294967295"/>
          </p:nvPr>
        </p:nvSpPr>
        <p:spPr>
          <a:xfrm>
            <a:off x="552090" y="3349539"/>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dirty="0"/>
              <a:t>16 </a:t>
            </a:r>
            <a:r>
              <a:rPr lang="en" sz="4800" dirty="0">
                <a:solidFill>
                  <a:srgbClr val="7DFFB1"/>
                </a:solidFill>
              </a:rPr>
              <a:t>kHz sampling rate</a:t>
            </a:r>
            <a:endParaRPr sz="4800" dirty="0">
              <a:solidFill>
                <a:srgbClr val="7DFFB1"/>
              </a:solidFill>
            </a:endParaRPr>
          </a:p>
        </p:txBody>
      </p:sp>
      <p:sp>
        <p:nvSpPr>
          <p:cNvPr id="218" name="Google Shape;218;p26"/>
          <p:cNvSpPr txBox="1">
            <a:spLocks noGrp="1"/>
          </p:cNvSpPr>
          <p:nvPr>
            <p:ph type="subTitle" idx="4294967295"/>
          </p:nvPr>
        </p:nvSpPr>
        <p:spPr>
          <a:xfrm>
            <a:off x="552090" y="4235532"/>
            <a:ext cx="7772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GB" sz="1400" dirty="0"/>
              <a:t>The data was recorded at a 48-kHz sampling rate and then down-sampled to 16-kHz.</a:t>
            </a:r>
            <a:endParaRPr sz="1400" dirty="0"/>
          </a:p>
        </p:txBody>
      </p:sp>
      <p:sp>
        <p:nvSpPr>
          <p:cNvPr id="219" name="Google Shape;219;p26"/>
          <p:cNvSpPr txBox="1">
            <a:spLocks noGrp="1"/>
          </p:cNvSpPr>
          <p:nvPr>
            <p:ph type="ctrTitle" idx="4294967295"/>
          </p:nvPr>
        </p:nvSpPr>
        <p:spPr>
          <a:xfrm>
            <a:off x="552090" y="2095232"/>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dirty="0"/>
              <a:t>7 </a:t>
            </a:r>
            <a:r>
              <a:rPr lang="en" sz="4800" dirty="0">
                <a:solidFill>
                  <a:srgbClr val="7DFFB1"/>
                </a:solidFill>
              </a:rPr>
              <a:t>emotions</a:t>
            </a:r>
            <a:endParaRPr sz="4800" dirty="0">
              <a:solidFill>
                <a:srgbClr val="7DFFB1"/>
              </a:solidFill>
            </a:endParaRPr>
          </a:p>
        </p:txBody>
      </p:sp>
      <p:sp>
        <p:nvSpPr>
          <p:cNvPr id="220" name="Google Shape;220;p26"/>
          <p:cNvSpPr txBox="1">
            <a:spLocks noGrp="1"/>
          </p:cNvSpPr>
          <p:nvPr>
            <p:ph type="subTitle" idx="4294967295"/>
          </p:nvPr>
        </p:nvSpPr>
        <p:spPr>
          <a:xfrm>
            <a:off x="552090" y="2895246"/>
            <a:ext cx="7772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GB" altLang="zh-CN" sz="1400" b="0" i="0" dirty="0">
                <a:effectLst/>
                <a:latin typeface="Titillium Web Light" panose="00000400000000000000" pitchFamily="2" charset="0"/>
              </a:rPr>
              <a:t>The EMODB database comprises of seven emotions: 1) anger; 2) boredom; 3) anxiety; 4) happiness; 5) sadness; 6) disgust; and 7) neutral.</a:t>
            </a:r>
            <a:endParaRPr sz="2400" dirty="0">
              <a:latin typeface="Titillium Web Light" panose="00000400000000000000" pitchFamily="2" charset="0"/>
            </a:endParaRPr>
          </a:p>
        </p:txBody>
      </p:sp>
      <p:sp>
        <p:nvSpPr>
          <p:cNvPr id="221" name="Google Shape;221;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3" name="Google Shape;356;p37">
            <a:extLst>
              <a:ext uri="{FF2B5EF4-FFF2-40B4-BE49-F238E27FC236}">
                <a16:creationId xmlns:a16="http://schemas.microsoft.com/office/drawing/2014/main" id="{57CE8825-520B-C080-252C-302701FBFD0C}"/>
              </a:ext>
            </a:extLst>
          </p:cNvPr>
          <p:cNvSpPr txBox="1">
            <a:spLocks/>
          </p:cNvSpPr>
          <p:nvPr/>
        </p:nvSpPr>
        <p:spPr>
          <a:xfrm>
            <a:off x="552090" y="0"/>
            <a:ext cx="6025500" cy="857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dirty="0">
                <a:solidFill>
                  <a:schemeClr val="bg1"/>
                </a:solidFill>
                <a:latin typeface="Titillium Web" panose="00000500000000000000" pitchFamily="2" charset="0"/>
              </a:rPr>
              <a:t>Speech Corpus: </a:t>
            </a:r>
            <a:r>
              <a:rPr lang="en-US" sz="3600" dirty="0" err="1">
                <a:solidFill>
                  <a:schemeClr val="bg1"/>
                </a:solidFill>
                <a:latin typeface="Titillium Web" panose="00000500000000000000" pitchFamily="2" charset="0"/>
              </a:rPr>
              <a:t>EmoDB</a:t>
            </a:r>
            <a:endParaRPr lang="en-US" sz="3600" dirty="0">
              <a:solidFill>
                <a:schemeClr val="bg1"/>
              </a:solidFill>
              <a:latin typeface="Titillium Web" panose="00000500000000000000" pitchFamily="2" charset="0"/>
            </a:endParaRPr>
          </a:p>
        </p:txBody>
      </p:sp>
      <p:sp>
        <p:nvSpPr>
          <p:cNvPr id="14" name="Google Shape;220;p26">
            <a:extLst>
              <a:ext uri="{FF2B5EF4-FFF2-40B4-BE49-F238E27FC236}">
                <a16:creationId xmlns:a16="http://schemas.microsoft.com/office/drawing/2014/main" id="{47EBFB5C-82F6-F195-E0A9-4CF317109A3A}"/>
              </a:ext>
            </a:extLst>
          </p:cNvPr>
          <p:cNvSpPr txBox="1">
            <a:spLocks/>
          </p:cNvSpPr>
          <p:nvPr/>
        </p:nvSpPr>
        <p:spPr>
          <a:xfrm>
            <a:off x="552090" y="1516188"/>
            <a:ext cx="5658929" cy="100394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7DFFB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9pPr>
          </a:lstStyle>
          <a:p>
            <a:pPr marL="0" indent="0" algn="just">
              <a:buFont typeface="Titillium Web Light"/>
              <a:buNone/>
            </a:pPr>
            <a:r>
              <a:rPr lang="en-GB" sz="1100" dirty="0">
                <a:latin typeface="Titillium Web Light" panose="00000400000000000000" pitchFamily="2" charset="0"/>
              </a:rPr>
              <a:t>The EMODB database is the freely available German emotional database. The database is created by the Institute of Communication Science, Technical University, Berlin, Germany. Ten professional speakers (five males and five females) participated in data recording. The database contains a total of 535 utterances. </a:t>
            </a:r>
            <a:endParaRPr lang="en-GB" dirty="0">
              <a:latin typeface="Titillium Web Light" panose="00000400000000000000" pitchFamily="2" charset="0"/>
            </a:endParaRPr>
          </a:p>
        </p:txBody>
      </p:sp>
    </p:spTree>
    <p:extLst>
      <p:ext uri="{BB962C8B-B14F-4D97-AF65-F5344CB8AC3E}">
        <p14:creationId xmlns:p14="http://schemas.microsoft.com/office/powerpoint/2010/main" val="68368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457200" y="7393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Data Augmentation</a:t>
            </a:r>
            <a:endParaRPr dirty="0"/>
          </a:p>
        </p:txBody>
      </p:sp>
      <p:sp>
        <p:nvSpPr>
          <p:cNvPr id="145" name="Google Shape;145;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46" name="Google Shape;146;p22"/>
          <p:cNvSpPr/>
          <p:nvPr/>
        </p:nvSpPr>
        <p:spPr>
          <a:xfrm>
            <a:off x="2849863" y="2029862"/>
            <a:ext cx="1007100"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800" dirty="0">
                <a:solidFill>
                  <a:srgbClr val="0037B3"/>
                </a:solidFill>
                <a:latin typeface="Titillium Web Light"/>
                <a:ea typeface="Titillium Web Light"/>
                <a:cs typeface="Titillium Web Light"/>
                <a:sym typeface="Titillium Web Light"/>
              </a:rPr>
              <a:t>Random </a:t>
            </a:r>
            <a:endParaRPr sz="800" dirty="0">
              <a:solidFill>
                <a:srgbClr val="0037B3"/>
              </a:solidFill>
              <a:latin typeface="Titillium Web Light"/>
              <a:ea typeface="Titillium Web Light"/>
              <a:cs typeface="Titillium Web Light"/>
              <a:sym typeface="Titillium Web Light"/>
            </a:endParaRPr>
          </a:p>
        </p:txBody>
      </p:sp>
      <p:sp>
        <p:nvSpPr>
          <p:cNvPr id="148" name="Google Shape;148;p22"/>
          <p:cNvSpPr/>
          <p:nvPr/>
        </p:nvSpPr>
        <p:spPr>
          <a:xfrm>
            <a:off x="3856963" y="2029862"/>
            <a:ext cx="2827800"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800" dirty="0">
                <a:solidFill>
                  <a:srgbClr val="0037B3"/>
                </a:solidFill>
                <a:latin typeface="Titillium Web Light"/>
                <a:ea typeface="Titillium Web Light"/>
                <a:cs typeface="Titillium Web Light"/>
                <a:sym typeface="Titillium Web Light"/>
              </a:rPr>
              <a:t>Iibrosa function </a:t>
            </a:r>
            <a:endParaRPr sz="800" dirty="0">
              <a:solidFill>
                <a:srgbClr val="0037B3"/>
              </a:solidFill>
              <a:latin typeface="Titillium Web Light"/>
              <a:ea typeface="Titillium Web Light"/>
              <a:cs typeface="Titillium Web Light"/>
              <a:sym typeface="Titillium Web Light"/>
            </a:endParaRPr>
          </a:p>
        </p:txBody>
      </p:sp>
      <p:sp>
        <p:nvSpPr>
          <p:cNvPr id="149" name="Google Shape;149;p22"/>
          <p:cNvSpPr/>
          <p:nvPr/>
        </p:nvSpPr>
        <p:spPr>
          <a:xfrm>
            <a:off x="457188" y="2029862"/>
            <a:ext cx="2380800"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37B3"/>
              </a:solidFill>
              <a:latin typeface="Titillium Web Light"/>
              <a:ea typeface="Titillium Web Light"/>
              <a:cs typeface="Titillium Web Light"/>
              <a:sym typeface="Titillium Web Light"/>
            </a:endParaRPr>
          </a:p>
        </p:txBody>
      </p:sp>
      <p:grpSp>
        <p:nvGrpSpPr>
          <p:cNvPr id="150" name="Google Shape;150;p22"/>
          <p:cNvGrpSpPr/>
          <p:nvPr/>
        </p:nvGrpSpPr>
        <p:grpSpPr>
          <a:xfrm>
            <a:off x="458123" y="2341000"/>
            <a:ext cx="6226640" cy="685567"/>
            <a:chOff x="943723" y="3098500"/>
            <a:chExt cx="6226640" cy="685567"/>
          </a:xfrm>
        </p:grpSpPr>
        <p:sp>
          <p:nvSpPr>
            <p:cNvPr id="151" name="Google Shape;151;p22"/>
            <p:cNvSpPr/>
            <p:nvPr/>
          </p:nvSpPr>
          <p:spPr>
            <a:xfrm>
              <a:off x="4342563" y="3109667"/>
              <a:ext cx="2827800" cy="674400"/>
            </a:xfrm>
            <a:prstGeom prst="rect">
              <a:avLst/>
            </a:prstGeom>
            <a:solidFill>
              <a:srgbClr val="0037B3"/>
            </a:solidFill>
            <a:ln>
              <a:noFill/>
            </a:ln>
          </p:spPr>
          <p:txBody>
            <a:bodyPr spcFirstLastPara="1" wrap="square" lIns="91425" tIns="91425" rIns="91425" bIns="91425" anchor="t" anchorCtr="0">
              <a:noAutofit/>
            </a:bodyPr>
            <a:lstStyle/>
            <a:p>
              <a:pPr marL="177800" lvl="0" algn="l" rtl="0">
                <a:lnSpc>
                  <a:spcPct val="115000"/>
                </a:lnSpc>
                <a:spcBef>
                  <a:spcPts val="0"/>
                </a:spcBef>
                <a:spcAft>
                  <a:spcPts val="0"/>
                </a:spcAft>
                <a:buClr>
                  <a:srgbClr val="FFFFFF"/>
                </a:buClr>
                <a:buSzPts val="800"/>
              </a:pPr>
              <a:endParaRPr sz="800" dirty="0">
                <a:solidFill>
                  <a:srgbClr val="FFFFFF"/>
                </a:solidFill>
                <a:latin typeface="Titillium Web Light"/>
                <a:ea typeface="Titillium Web Light"/>
                <a:cs typeface="Titillium Web Light"/>
                <a:sym typeface="Titillium Web Light"/>
              </a:endParaRPr>
            </a:p>
          </p:txBody>
        </p:sp>
        <p:sp>
          <p:nvSpPr>
            <p:cNvPr id="152" name="Google Shape;152;p22"/>
            <p:cNvSpPr/>
            <p:nvPr/>
          </p:nvSpPr>
          <p:spPr>
            <a:xfrm>
              <a:off x="943723" y="3098500"/>
              <a:ext cx="23799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tillium Web Light"/>
                <a:ea typeface="Titillium Web Light"/>
                <a:cs typeface="Titillium Web Light"/>
                <a:sym typeface="Titillium Web Light"/>
              </a:endParaRPr>
            </a:p>
          </p:txBody>
        </p:sp>
        <p:sp>
          <p:nvSpPr>
            <p:cNvPr id="153" name="Google Shape;153;p22"/>
            <p:cNvSpPr/>
            <p:nvPr/>
          </p:nvSpPr>
          <p:spPr>
            <a:xfrm>
              <a:off x="1632122" y="3098513"/>
              <a:ext cx="6744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54" name="Google Shape;154;p22"/>
            <p:cNvSpPr/>
            <p:nvPr/>
          </p:nvSpPr>
          <p:spPr>
            <a:xfrm>
              <a:off x="943723" y="3098513"/>
              <a:ext cx="6876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55" name="Google Shape;155;p22"/>
            <p:cNvSpPr/>
            <p:nvPr/>
          </p:nvSpPr>
          <p:spPr>
            <a:xfrm>
              <a:off x="3335463" y="3098513"/>
              <a:ext cx="10071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tillium Web Light"/>
                <a:ea typeface="Titillium Web Light"/>
                <a:cs typeface="Titillium Web Light"/>
                <a:sym typeface="Titillium Web Light"/>
              </a:endParaRPr>
            </a:p>
          </p:txBody>
        </p:sp>
        <p:sp>
          <p:nvSpPr>
            <p:cNvPr id="157" name="Google Shape;157;p22"/>
            <p:cNvSpPr/>
            <p:nvPr/>
          </p:nvSpPr>
          <p:spPr>
            <a:xfrm>
              <a:off x="1210848" y="3098557"/>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Titillium Web Light"/>
                  <a:ea typeface="Titillium Web Light"/>
                  <a:cs typeface="Titillium Web Light"/>
                  <a:sym typeface="Titillium Web Light"/>
                </a:rPr>
                <a:t>1</a:t>
              </a:r>
              <a:endParaRPr sz="1600">
                <a:solidFill>
                  <a:srgbClr val="FFFFFF"/>
                </a:solidFill>
                <a:latin typeface="Titillium Web Light"/>
                <a:ea typeface="Titillium Web Light"/>
                <a:cs typeface="Titillium Web Light"/>
                <a:sym typeface="Titillium Web Light"/>
              </a:endParaRPr>
            </a:p>
          </p:txBody>
        </p:sp>
        <p:sp>
          <p:nvSpPr>
            <p:cNvPr id="160" name="Google Shape;160;p22"/>
            <p:cNvSpPr/>
            <p:nvPr/>
          </p:nvSpPr>
          <p:spPr>
            <a:xfrm>
              <a:off x="1704725" y="3098550"/>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dirty="0">
                  <a:solidFill>
                    <a:srgbClr val="FFFFFF"/>
                  </a:solidFill>
                  <a:latin typeface="Titillium Web Light"/>
                  <a:ea typeface="Titillium Web Light"/>
                  <a:cs typeface="Titillium Web Light"/>
                  <a:sym typeface="Titillium Web Light"/>
                </a:rPr>
                <a:t>Time-stretch an audio series by a random rate.</a:t>
              </a:r>
              <a:r>
                <a:rPr lang="en-US" sz="1000" dirty="0">
                  <a:solidFill>
                    <a:srgbClr val="FFFFFF"/>
                  </a:solidFill>
                  <a:latin typeface="Titillium Web Light"/>
                  <a:ea typeface="Titillium Web Light"/>
                  <a:cs typeface="Titillium Web Light"/>
                  <a:sym typeface="Titillium Web Light"/>
                </a:rPr>
                <a:t> </a:t>
              </a:r>
              <a:endParaRPr sz="1000" dirty="0">
                <a:solidFill>
                  <a:srgbClr val="FFFFFF"/>
                </a:solidFill>
                <a:latin typeface="Titillium Web Light"/>
                <a:ea typeface="Titillium Web Light"/>
                <a:cs typeface="Titillium Web Light"/>
                <a:sym typeface="Titillium Web Light"/>
              </a:endParaRPr>
            </a:p>
          </p:txBody>
        </p:sp>
      </p:grpSp>
      <p:grpSp>
        <p:nvGrpSpPr>
          <p:cNvPr id="161" name="Google Shape;161;p22"/>
          <p:cNvGrpSpPr/>
          <p:nvPr/>
        </p:nvGrpSpPr>
        <p:grpSpPr>
          <a:xfrm>
            <a:off x="458123" y="3026300"/>
            <a:ext cx="6214757" cy="678655"/>
            <a:chOff x="943723" y="3783775"/>
            <a:chExt cx="6214757" cy="678655"/>
          </a:xfrm>
        </p:grpSpPr>
        <p:sp>
          <p:nvSpPr>
            <p:cNvPr id="162" name="Google Shape;162;p22"/>
            <p:cNvSpPr/>
            <p:nvPr/>
          </p:nvSpPr>
          <p:spPr>
            <a:xfrm>
              <a:off x="4330680" y="3788030"/>
              <a:ext cx="2827800" cy="674400"/>
            </a:xfrm>
            <a:prstGeom prst="rect">
              <a:avLst/>
            </a:prstGeom>
            <a:solidFill>
              <a:srgbClr val="0037B3"/>
            </a:solidFill>
            <a:ln>
              <a:noFill/>
            </a:ln>
          </p:spPr>
          <p:txBody>
            <a:bodyPr spcFirstLastPara="1" wrap="square" lIns="91425" tIns="91425" rIns="91425" bIns="91425" anchor="t" anchorCtr="0">
              <a:noAutofit/>
            </a:bodyPr>
            <a:lstStyle/>
            <a:p>
              <a:pPr marL="177800" lvl="0" algn="l" rtl="0">
                <a:lnSpc>
                  <a:spcPct val="115000"/>
                </a:lnSpc>
                <a:spcBef>
                  <a:spcPts val="0"/>
                </a:spcBef>
                <a:spcAft>
                  <a:spcPts val="0"/>
                </a:spcAft>
                <a:buClr>
                  <a:srgbClr val="FFFFFF"/>
                </a:buClr>
                <a:buSzPts val="800"/>
              </a:pPr>
              <a:endParaRPr sz="800" dirty="0">
                <a:solidFill>
                  <a:srgbClr val="FFFFFF"/>
                </a:solidFill>
                <a:latin typeface="Titillium Web Light"/>
                <a:ea typeface="Titillium Web Light"/>
                <a:cs typeface="Titillium Web Light"/>
                <a:sym typeface="Titillium Web Light"/>
              </a:endParaRPr>
            </a:p>
          </p:txBody>
        </p:sp>
        <p:sp>
          <p:nvSpPr>
            <p:cNvPr id="163" name="Google Shape;163;p22"/>
            <p:cNvSpPr/>
            <p:nvPr/>
          </p:nvSpPr>
          <p:spPr>
            <a:xfrm>
              <a:off x="943723" y="3783775"/>
              <a:ext cx="23799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64" name="Google Shape;164;p22"/>
            <p:cNvSpPr/>
            <p:nvPr/>
          </p:nvSpPr>
          <p:spPr>
            <a:xfrm>
              <a:off x="1632122" y="3783788"/>
              <a:ext cx="6744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65" name="Google Shape;165;p22"/>
            <p:cNvSpPr/>
            <p:nvPr/>
          </p:nvSpPr>
          <p:spPr>
            <a:xfrm>
              <a:off x="943723" y="3783788"/>
              <a:ext cx="6876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66" name="Google Shape;166;p22"/>
            <p:cNvSpPr/>
            <p:nvPr/>
          </p:nvSpPr>
          <p:spPr>
            <a:xfrm>
              <a:off x="3335463" y="3783788"/>
              <a:ext cx="10071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68" name="Google Shape;168;p22"/>
            <p:cNvSpPr/>
            <p:nvPr/>
          </p:nvSpPr>
          <p:spPr>
            <a:xfrm>
              <a:off x="1210848" y="3783832"/>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Titillium Web Light"/>
                  <a:ea typeface="Titillium Web Light"/>
                  <a:cs typeface="Titillium Web Light"/>
                  <a:sym typeface="Titillium Web Light"/>
                </a:rPr>
                <a:t>2</a:t>
              </a:r>
              <a:endParaRPr sz="1600">
                <a:solidFill>
                  <a:srgbClr val="FFFFFF"/>
                </a:solidFill>
                <a:latin typeface="Titillium Web Light"/>
                <a:ea typeface="Titillium Web Light"/>
                <a:cs typeface="Titillium Web Light"/>
                <a:sym typeface="Titillium Web Light"/>
              </a:endParaRPr>
            </a:p>
          </p:txBody>
        </p:sp>
        <p:sp>
          <p:nvSpPr>
            <p:cNvPr id="171" name="Google Shape;171;p22"/>
            <p:cNvSpPr/>
            <p:nvPr/>
          </p:nvSpPr>
          <p:spPr>
            <a:xfrm>
              <a:off x="1704725" y="3783825"/>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dirty="0">
                  <a:solidFill>
                    <a:srgbClr val="FFFFFF"/>
                  </a:solidFill>
                  <a:latin typeface="Titillium Web Light"/>
                  <a:ea typeface="Titillium Web Light"/>
                  <a:cs typeface="Titillium Web Light"/>
                  <a:sym typeface="Titillium Web Light"/>
                </a:rPr>
                <a:t>Shift the pitch of a waveform by random steps</a:t>
              </a:r>
              <a:endParaRPr sz="1000" dirty="0">
                <a:solidFill>
                  <a:srgbClr val="FFFFFF"/>
                </a:solidFill>
                <a:latin typeface="Titillium Web Light"/>
                <a:ea typeface="Titillium Web Light"/>
                <a:cs typeface="Titillium Web Light"/>
                <a:sym typeface="Titillium Web Light"/>
              </a:endParaRPr>
            </a:p>
          </p:txBody>
        </p:sp>
      </p:grpSp>
      <p:sp>
        <p:nvSpPr>
          <p:cNvPr id="41" name="Google Shape;160;p22">
            <a:extLst>
              <a:ext uri="{FF2B5EF4-FFF2-40B4-BE49-F238E27FC236}">
                <a16:creationId xmlns:a16="http://schemas.microsoft.com/office/drawing/2014/main" id="{A9EA985A-EB3E-D81E-9562-061D4CBA4990}"/>
              </a:ext>
            </a:extLst>
          </p:cNvPr>
          <p:cNvSpPr/>
          <p:nvPr/>
        </p:nvSpPr>
        <p:spPr>
          <a:xfrm>
            <a:off x="2923327" y="2396181"/>
            <a:ext cx="766196" cy="56403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dirty="0">
              <a:solidFill>
                <a:srgbClr val="FFFFFF"/>
              </a:solidFill>
              <a:latin typeface="Titillium Web Light"/>
              <a:ea typeface="Titillium Web Light"/>
              <a:cs typeface="Titillium Web Light"/>
              <a:sym typeface="Titillium Web Light"/>
            </a:endParaRPr>
          </a:p>
        </p:txBody>
      </p:sp>
      <p:sp>
        <p:nvSpPr>
          <p:cNvPr id="43" name="文本框 42">
            <a:extLst>
              <a:ext uri="{FF2B5EF4-FFF2-40B4-BE49-F238E27FC236}">
                <a16:creationId xmlns:a16="http://schemas.microsoft.com/office/drawing/2014/main" id="{1652C5B4-6448-4452-7750-9A93E38E1A57}"/>
              </a:ext>
            </a:extLst>
          </p:cNvPr>
          <p:cNvSpPr txBox="1"/>
          <p:nvPr/>
        </p:nvSpPr>
        <p:spPr>
          <a:xfrm>
            <a:off x="2861703" y="2386113"/>
            <a:ext cx="1007100" cy="461665"/>
          </a:xfrm>
          <a:prstGeom prst="rect">
            <a:avLst/>
          </a:prstGeom>
          <a:noFill/>
        </p:spPr>
        <p:txBody>
          <a:bodyPr wrap="square">
            <a:spAutoFit/>
          </a:bodyPr>
          <a:lstStyle/>
          <a:p>
            <a:r>
              <a:rPr lang="en-GB" altLang="zh-CN" sz="800" dirty="0">
                <a:solidFill>
                  <a:schemeClr val="bg1"/>
                </a:solidFill>
                <a:latin typeface="Titillium Web" panose="00000500000000000000" pitchFamily="2" charset="0"/>
              </a:rPr>
              <a:t>Uniformly distributed over [0.3, 2.0)</a:t>
            </a:r>
            <a:endParaRPr lang="zh-CN" altLang="en-US" sz="800" dirty="0">
              <a:solidFill>
                <a:schemeClr val="bg1"/>
              </a:solidFill>
              <a:latin typeface="Titillium Web" panose="00000500000000000000" pitchFamily="2" charset="0"/>
            </a:endParaRPr>
          </a:p>
        </p:txBody>
      </p:sp>
      <p:sp>
        <p:nvSpPr>
          <p:cNvPr id="44" name="文本框 43">
            <a:extLst>
              <a:ext uri="{FF2B5EF4-FFF2-40B4-BE49-F238E27FC236}">
                <a16:creationId xmlns:a16="http://schemas.microsoft.com/office/drawing/2014/main" id="{2C3EA026-7996-594A-CB4D-8C8CBB639691}"/>
              </a:ext>
            </a:extLst>
          </p:cNvPr>
          <p:cNvSpPr txBox="1"/>
          <p:nvPr/>
        </p:nvSpPr>
        <p:spPr>
          <a:xfrm>
            <a:off x="2837980" y="3132667"/>
            <a:ext cx="1007100" cy="461665"/>
          </a:xfrm>
          <a:prstGeom prst="rect">
            <a:avLst/>
          </a:prstGeom>
          <a:noFill/>
        </p:spPr>
        <p:txBody>
          <a:bodyPr wrap="square">
            <a:spAutoFit/>
          </a:bodyPr>
          <a:lstStyle/>
          <a:p>
            <a:r>
              <a:rPr lang="en-GB" altLang="zh-CN" sz="800" dirty="0">
                <a:solidFill>
                  <a:schemeClr val="bg1"/>
                </a:solidFill>
                <a:latin typeface="Titillium Web" panose="00000500000000000000" pitchFamily="2" charset="0"/>
              </a:rPr>
              <a:t>Uniformly distributed over </a:t>
            </a:r>
          </a:p>
          <a:p>
            <a:r>
              <a:rPr lang="en-GB" altLang="zh-CN" sz="800" dirty="0">
                <a:solidFill>
                  <a:schemeClr val="bg1"/>
                </a:solidFill>
                <a:latin typeface="Titillium Web" panose="00000500000000000000" pitchFamily="2" charset="0"/>
              </a:rPr>
              <a:t>[-2, 2.)</a:t>
            </a:r>
            <a:endParaRPr lang="zh-CN" altLang="en-US" sz="800" dirty="0">
              <a:solidFill>
                <a:schemeClr val="bg1"/>
              </a:solidFill>
              <a:latin typeface="Titillium Web" panose="00000500000000000000" pitchFamily="2" charset="0"/>
            </a:endParaRPr>
          </a:p>
        </p:txBody>
      </p:sp>
      <p:sp>
        <p:nvSpPr>
          <p:cNvPr id="46" name="文本框 45">
            <a:extLst>
              <a:ext uri="{FF2B5EF4-FFF2-40B4-BE49-F238E27FC236}">
                <a16:creationId xmlns:a16="http://schemas.microsoft.com/office/drawing/2014/main" id="{A6BA0D88-97A7-9ED7-F8BF-A5E88F697AC6}"/>
              </a:ext>
            </a:extLst>
          </p:cNvPr>
          <p:cNvSpPr txBox="1"/>
          <p:nvPr/>
        </p:nvSpPr>
        <p:spPr>
          <a:xfrm>
            <a:off x="3999101" y="2493078"/>
            <a:ext cx="4572000" cy="307777"/>
          </a:xfrm>
          <a:prstGeom prst="rect">
            <a:avLst/>
          </a:prstGeom>
          <a:noFill/>
        </p:spPr>
        <p:txBody>
          <a:bodyPr wrap="square">
            <a:spAutoFit/>
          </a:bodyPr>
          <a:lstStyle/>
          <a:p>
            <a:r>
              <a:rPr lang="en-US" altLang="zh-CN" dirty="0" err="1">
                <a:solidFill>
                  <a:schemeClr val="bg1">
                    <a:lumMod val="95000"/>
                  </a:schemeClr>
                </a:solidFill>
                <a:latin typeface="Titillium Web" panose="00000500000000000000" pitchFamily="2" charset="0"/>
              </a:rPr>
              <a:t>librosa.effects.time_stretch</a:t>
            </a:r>
            <a:endParaRPr lang="zh-CN" altLang="en-US" dirty="0">
              <a:solidFill>
                <a:schemeClr val="bg1">
                  <a:lumMod val="95000"/>
                </a:schemeClr>
              </a:solidFill>
              <a:latin typeface="Titillium Web" panose="00000500000000000000" pitchFamily="2" charset="0"/>
            </a:endParaRPr>
          </a:p>
        </p:txBody>
      </p:sp>
      <p:sp>
        <p:nvSpPr>
          <p:cNvPr id="47" name="文本框 46">
            <a:extLst>
              <a:ext uri="{FF2B5EF4-FFF2-40B4-BE49-F238E27FC236}">
                <a16:creationId xmlns:a16="http://schemas.microsoft.com/office/drawing/2014/main" id="{8443DB10-0A57-295C-61F8-043E5412B204}"/>
              </a:ext>
            </a:extLst>
          </p:cNvPr>
          <p:cNvSpPr txBox="1"/>
          <p:nvPr/>
        </p:nvSpPr>
        <p:spPr>
          <a:xfrm>
            <a:off x="4015712" y="3167478"/>
            <a:ext cx="4572000" cy="307777"/>
          </a:xfrm>
          <a:prstGeom prst="rect">
            <a:avLst/>
          </a:prstGeom>
          <a:noFill/>
        </p:spPr>
        <p:txBody>
          <a:bodyPr wrap="square">
            <a:spAutoFit/>
          </a:bodyPr>
          <a:lstStyle/>
          <a:p>
            <a:r>
              <a:rPr lang="en-US" altLang="zh-CN" dirty="0" err="1">
                <a:solidFill>
                  <a:schemeClr val="bg1">
                    <a:lumMod val="95000"/>
                  </a:schemeClr>
                </a:solidFill>
                <a:latin typeface="Titillium Web" panose="00000500000000000000" pitchFamily="2" charset="0"/>
              </a:rPr>
              <a:t>librosa.effects.pitch_shift</a:t>
            </a:r>
            <a:endParaRPr lang="zh-CN" altLang="en-US" dirty="0">
              <a:solidFill>
                <a:schemeClr val="bg1">
                  <a:lumMod val="95000"/>
                </a:schemeClr>
              </a:solidFill>
              <a:latin typeface="Titillium Web" panose="00000500000000000000" pitchFamily="2" charset="0"/>
            </a:endParaRPr>
          </a:p>
        </p:txBody>
      </p:sp>
    </p:spTree>
    <p:extLst>
      <p:ext uri="{BB962C8B-B14F-4D97-AF65-F5344CB8AC3E}">
        <p14:creationId xmlns:p14="http://schemas.microsoft.com/office/powerpoint/2010/main" val="281255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57200" y="1291976"/>
            <a:ext cx="2182483" cy="3153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Features: Based on speech signal processing library (librosa)</a:t>
            </a:r>
          </a:p>
          <a:p>
            <a:pPr marL="0" lvl="0" indent="0" algn="l" rtl="0">
              <a:spcBef>
                <a:spcPts val="600"/>
              </a:spcBef>
              <a:spcAft>
                <a:spcPts val="0"/>
              </a:spcAft>
              <a:buNone/>
            </a:pPr>
            <a:endParaRPr lang="en" b="1" dirty="0"/>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MFCC (</a:t>
            </a:r>
            <a:r>
              <a:rPr kumimoji="0" lang="en-GB" altLang="zh-CN" sz="1200" b="0" i="0" u="none" strike="noStrike" kern="0" cap="none" spc="0" normalizeH="0" baseline="0" noProof="0" dirty="0" err="1">
                <a:ln>
                  <a:noFill/>
                </a:ln>
                <a:solidFill>
                  <a:srgbClr val="FFFFFF">
                    <a:lumMod val="95000"/>
                  </a:srgbClr>
                </a:solidFill>
                <a:effectLst/>
                <a:uLnTx/>
                <a:uFillTx/>
                <a:latin typeface="Roboto"/>
                <a:ea typeface="Roboto"/>
                <a:cs typeface="Roboto"/>
                <a:sym typeface="Roboto"/>
              </a:rPr>
              <a:t>mfcc</a:t>
            </a: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a:t>
            </a: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Chroma (chroma)</a:t>
            </a: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Mel </a:t>
            </a:r>
            <a:r>
              <a:rPr kumimoji="0" lang="en-GB" altLang="zh-CN" sz="1200" b="0" i="0" u="none" strike="noStrike" kern="0" cap="none" spc="0" normalizeH="0" baseline="0" noProof="0" dirty="0" err="1">
                <a:ln>
                  <a:noFill/>
                </a:ln>
                <a:solidFill>
                  <a:srgbClr val="FFFFFF">
                    <a:lumMod val="95000"/>
                  </a:srgbClr>
                </a:solidFill>
                <a:effectLst/>
                <a:uLnTx/>
                <a:uFillTx/>
                <a:latin typeface="Roboto"/>
                <a:ea typeface="Roboto"/>
                <a:cs typeface="Roboto"/>
                <a:sym typeface="Roboto"/>
              </a:rPr>
              <a:t>Sepectrogram</a:t>
            </a: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 Frequency (</a:t>
            </a:r>
            <a:r>
              <a:rPr kumimoji="0" lang="en-GB" altLang="zh-CN" sz="1200" b="0" i="0" u="none" strike="noStrike" kern="0" cap="none" spc="0" normalizeH="0" baseline="0" noProof="0" dirty="0" err="1">
                <a:ln>
                  <a:noFill/>
                </a:ln>
                <a:solidFill>
                  <a:srgbClr val="FFFFFF">
                    <a:lumMod val="95000"/>
                  </a:srgbClr>
                </a:solidFill>
                <a:effectLst/>
                <a:uLnTx/>
                <a:uFillTx/>
                <a:latin typeface="Roboto"/>
                <a:ea typeface="Roboto"/>
                <a:cs typeface="Roboto"/>
                <a:sym typeface="Roboto"/>
              </a:rPr>
              <a:t>mel</a:t>
            </a: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 </a:t>
            </a: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Contrast (contrast)</a:t>
            </a: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r>
              <a:rPr kumimoji="0" lang="en-GB" altLang="zh-CN" sz="1200" b="0" i="0" u="none" strike="noStrike" kern="0" cap="none" spc="0" normalizeH="0" baseline="0" noProof="0" dirty="0" err="1">
                <a:ln>
                  <a:noFill/>
                </a:ln>
                <a:solidFill>
                  <a:srgbClr val="FFFFFF">
                    <a:lumMod val="95000"/>
                  </a:srgbClr>
                </a:solidFill>
                <a:effectLst/>
                <a:uLnTx/>
                <a:uFillTx/>
                <a:latin typeface="Roboto"/>
                <a:ea typeface="Roboto"/>
                <a:cs typeface="Roboto"/>
                <a:sym typeface="Roboto"/>
              </a:rPr>
              <a:t>Tonnetz</a:t>
            </a: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 (</a:t>
            </a:r>
            <a:r>
              <a:rPr kumimoji="0" lang="en-GB" altLang="zh-CN" sz="1200" b="0" i="0" u="none" strike="noStrike" kern="0" cap="none" spc="0" normalizeH="0" baseline="0" noProof="0" dirty="0" err="1">
                <a:ln>
                  <a:noFill/>
                </a:ln>
                <a:solidFill>
                  <a:srgbClr val="FFFFFF">
                    <a:lumMod val="95000"/>
                  </a:srgbClr>
                </a:solidFill>
                <a:effectLst/>
                <a:uLnTx/>
                <a:uFillTx/>
                <a:latin typeface="Roboto"/>
                <a:ea typeface="Roboto"/>
                <a:cs typeface="Roboto"/>
                <a:sym typeface="Roboto"/>
              </a:rPr>
              <a:t>tonnetz</a:t>
            </a: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a:t>
            </a:r>
          </a:p>
          <a:p>
            <a:pPr marL="0" lvl="0" indent="0" algn="l" rtl="0">
              <a:spcBef>
                <a:spcPts val="600"/>
              </a:spcBef>
              <a:spcAft>
                <a:spcPts val="0"/>
              </a:spcAft>
              <a:buNone/>
            </a:pPr>
            <a:endParaRPr lang="en" b="1" dirty="0"/>
          </a:p>
          <a:p>
            <a:pPr marL="0" lvl="0" indent="0" algn="l" rtl="0">
              <a:spcBef>
                <a:spcPts val="600"/>
              </a:spcBef>
              <a:spcAft>
                <a:spcPts val="0"/>
              </a:spcAft>
              <a:buNone/>
            </a:pPr>
            <a:endParaRPr b="1" dirty="0"/>
          </a:p>
        </p:txBody>
      </p:sp>
      <p:sp>
        <p:nvSpPr>
          <p:cNvPr id="114" name="Google Shape;114;p18"/>
          <p:cNvSpPr txBox="1">
            <a:spLocks noGrp="1"/>
          </p:cNvSpPr>
          <p:nvPr>
            <p:ph type="title"/>
          </p:nvPr>
        </p:nvSpPr>
        <p:spPr>
          <a:xfrm>
            <a:off x="457200" y="360233"/>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Feature Extraction</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5" name="图片 4">
            <a:extLst>
              <a:ext uri="{FF2B5EF4-FFF2-40B4-BE49-F238E27FC236}">
                <a16:creationId xmlns:a16="http://schemas.microsoft.com/office/drawing/2014/main" id="{4E58CC51-4700-B7CF-9C61-EB9049307A1B}"/>
              </a:ext>
            </a:extLst>
          </p:cNvPr>
          <p:cNvPicPr>
            <a:picLocks noChangeAspect="1"/>
          </p:cNvPicPr>
          <p:nvPr/>
        </p:nvPicPr>
        <p:blipFill>
          <a:blip r:embed="rId3"/>
          <a:stretch>
            <a:fillRect/>
          </a:stretch>
        </p:blipFill>
        <p:spPr>
          <a:xfrm>
            <a:off x="2786818" y="1291975"/>
            <a:ext cx="6242466" cy="3153601"/>
          </a:xfrm>
          <a:prstGeom prst="rect">
            <a:avLst/>
          </a:prstGeom>
        </p:spPr>
      </p:pic>
    </p:spTree>
    <p:extLst>
      <p:ext uri="{BB962C8B-B14F-4D97-AF65-F5344CB8AC3E}">
        <p14:creationId xmlns:p14="http://schemas.microsoft.com/office/powerpoint/2010/main" val="1072600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18"/>
          <p:cNvSpPr txBox="1">
            <a:spLocks noGrp="1"/>
          </p:cNvSpPr>
          <p:nvPr>
            <p:ph type="title"/>
          </p:nvPr>
        </p:nvSpPr>
        <p:spPr>
          <a:xfrm>
            <a:off x="501805" y="123679"/>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CNN</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6" name="图片 5">
            <a:extLst>
              <a:ext uri="{FF2B5EF4-FFF2-40B4-BE49-F238E27FC236}">
                <a16:creationId xmlns:a16="http://schemas.microsoft.com/office/drawing/2014/main" id="{51D74982-41E9-A11E-243A-41999A0B61BA}"/>
              </a:ext>
            </a:extLst>
          </p:cNvPr>
          <p:cNvPicPr>
            <a:picLocks noChangeAspect="1"/>
          </p:cNvPicPr>
          <p:nvPr/>
        </p:nvPicPr>
        <p:blipFill>
          <a:blip r:embed="rId3"/>
          <a:stretch>
            <a:fillRect/>
          </a:stretch>
        </p:blipFill>
        <p:spPr>
          <a:xfrm>
            <a:off x="4090247" y="458216"/>
            <a:ext cx="4740051" cy="4435224"/>
          </a:xfrm>
          <a:prstGeom prst="rect">
            <a:avLst/>
          </a:prstGeom>
        </p:spPr>
      </p:pic>
      <p:sp>
        <p:nvSpPr>
          <p:cNvPr id="7" name="立方体 6">
            <a:extLst>
              <a:ext uri="{FF2B5EF4-FFF2-40B4-BE49-F238E27FC236}">
                <a16:creationId xmlns:a16="http://schemas.microsoft.com/office/drawing/2014/main" id="{AD4DD3FE-C3A9-54F9-0930-464525A9C1AC}"/>
              </a:ext>
            </a:extLst>
          </p:cNvPr>
          <p:cNvSpPr/>
          <p:nvPr/>
        </p:nvSpPr>
        <p:spPr>
          <a:xfrm>
            <a:off x="313702" y="1192260"/>
            <a:ext cx="2546195" cy="286215"/>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1 x 5 x 256 </a:t>
            </a:r>
            <a:endParaRPr lang="zh-CN" altLang="en-US" dirty="0"/>
          </a:p>
        </p:txBody>
      </p:sp>
      <p:sp>
        <p:nvSpPr>
          <p:cNvPr id="8" name="箭头: 下 7">
            <a:extLst>
              <a:ext uri="{FF2B5EF4-FFF2-40B4-BE49-F238E27FC236}">
                <a16:creationId xmlns:a16="http://schemas.microsoft.com/office/drawing/2014/main" id="{1352032B-C4BB-FF23-FA69-811262E087C8}"/>
              </a:ext>
            </a:extLst>
          </p:cNvPr>
          <p:cNvSpPr/>
          <p:nvPr/>
        </p:nvSpPr>
        <p:spPr>
          <a:xfrm>
            <a:off x="1419530" y="1689656"/>
            <a:ext cx="334537" cy="579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立方体 11">
            <a:extLst>
              <a:ext uri="{FF2B5EF4-FFF2-40B4-BE49-F238E27FC236}">
                <a16:creationId xmlns:a16="http://schemas.microsoft.com/office/drawing/2014/main" id="{D2D1D8C8-F631-A82F-2B10-1BA2B68EAD97}"/>
              </a:ext>
            </a:extLst>
          </p:cNvPr>
          <p:cNvSpPr/>
          <p:nvPr/>
        </p:nvSpPr>
        <p:spPr>
          <a:xfrm>
            <a:off x="619157" y="2389613"/>
            <a:ext cx="1976945" cy="286215"/>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1 x 5 x128 </a:t>
            </a:r>
            <a:endParaRPr lang="zh-CN" altLang="en-US" dirty="0"/>
          </a:p>
        </p:txBody>
      </p:sp>
      <p:sp>
        <p:nvSpPr>
          <p:cNvPr id="13" name="箭头: 下 12">
            <a:extLst>
              <a:ext uri="{FF2B5EF4-FFF2-40B4-BE49-F238E27FC236}">
                <a16:creationId xmlns:a16="http://schemas.microsoft.com/office/drawing/2014/main" id="{8CB108DA-D722-FA5C-AC57-FD3E40EAB3D1}"/>
              </a:ext>
            </a:extLst>
          </p:cNvPr>
          <p:cNvSpPr/>
          <p:nvPr/>
        </p:nvSpPr>
        <p:spPr>
          <a:xfrm>
            <a:off x="1419529" y="2890725"/>
            <a:ext cx="334537" cy="579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立方体 13">
            <a:extLst>
              <a:ext uri="{FF2B5EF4-FFF2-40B4-BE49-F238E27FC236}">
                <a16:creationId xmlns:a16="http://schemas.microsoft.com/office/drawing/2014/main" id="{46F40E39-966C-E68C-B66B-E50C425AC2F0}"/>
              </a:ext>
            </a:extLst>
          </p:cNvPr>
          <p:cNvSpPr/>
          <p:nvPr/>
        </p:nvSpPr>
        <p:spPr>
          <a:xfrm>
            <a:off x="1018714" y="3646428"/>
            <a:ext cx="1136166" cy="286215"/>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1 x 5 x 64</a:t>
            </a:r>
            <a:endParaRPr lang="zh-CN" altLang="en-US" dirty="0"/>
          </a:p>
        </p:txBody>
      </p:sp>
      <p:sp>
        <p:nvSpPr>
          <p:cNvPr id="17" name="矩形 16">
            <a:extLst>
              <a:ext uri="{FF2B5EF4-FFF2-40B4-BE49-F238E27FC236}">
                <a16:creationId xmlns:a16="http://schemas.microsoft.com/office/drawing/2014/main" id="{C5BCBB0D-48E3-1DCA-322C-2DA62AC2F559}"/>
              </a:ext>
            </a:extLst>
          </p:cNvPr>
          <p:cNvSpPr/>
          <p:nvPr/>
        </p:nvSpPr>
        <p:spPr>
          <a:xfrm>
            <a:off x="1115240" y="4371276"/>
            <a:ext cx="943114" cy="286214"/>
          </a:xfrm>
          <a:prstGeom prst="rect">
            <a:avLst/>
          </a:prstGeom>
          <a:solidFill>
            <a:schemeClr val="accent5">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FC: 7</a:t>
            </a:r>
            <a:endParaRPr lang="zh-CN" altLang="en-US" dirty="0"/>
          </a:p>
        </p:txBody>
      </p:sp>
      <p:sp>
        <p:nvSpPr>
          <p:cNvPr id="21" name="箭头: 下 20">
            <a:extLst>
              <a:ext uri="{FF2B5EF4-FFF2-40B4-BE49-F238E27FC236}">
                <a16:creationId xmlns:a16="http://schemas.microsoft.com/office/drawing/2014/main" id="{E2A90868-2E2C-95FB-035D-5CCA0FF27DD3}"/>
              </a:ext>
            </a:extLst>
          </p:cNvPr>
          <p:cNvSpPr/>
          <p:nvPr/>
        </p:nvSpPr>
        <p:spPr>
          <a:xfrm>
            <a:off x="1434397" y="4003287"/>
            <a:ext cx="253155" cy="2862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363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457200" y="7393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5 Fold cross validation</a:t>
            </a:r>
            <a:endParaRPr dirty="0"/>
          </a:p>
        </p:txBody>
      </p:sp>
      <p:sp>
        <p:nvSpPr>
          <p:cNvPr id="145" name="Google Shape;145;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46" name="Google Shape;146;p22"/>
          <p:cNvSpPr/>
          <p:nvPr/>
        </p:nvSpPr>
        <p:spPr>
          <a:xfrm>
            <a:off x="5310553" y="2029862"/>
            <a:ext cx="1007100"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800" dirty="0">
                <a:solidFill>
                  <a:srgbClr val="0037B3"/>
                </a:solidFill>
                <a:latin typeface="Titillium Web Light"/>
                <a:ea typeface="Titillium Web Light"/>
                <a:cs typeface="Titillium Web Light"/>
                <a:sym typeface="Titillium Web Light"/>
              </a:rPr>
              <a:t>Value</a:t>
            </a:r>
            <a:endParaRPr sz="800" dirty="0">
              <a:solidFill>
                <a:srgbClr val="0037B3"/>
              </a:solidFill>
              <a:latin typeface="Titillium Web Light"/>
              <a:ea typeface="Titillium Web Light"/>
              <a:cs typeface="Titillium Web Light"/>
              <a:sym typeface="Titillium Web Light"/>
            </a:endParaRPr>
          </a:p>
        </p:txBody>
      </p:sp>
      <p:sp>
        <p:nvSpPr>
          <p:cNvPr id="149" name="Google Shape;149;p22"/>
          <p:cNvSpPr/>
          <p:nvPr/>
        </p:nvSpPr>
        <p:spPr>
          <a:xfrm>
            <a:off x="2917878" y="2029862"/>
            <a:ext cx="2380800"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37B3"/>
                </a:solidFill>
                <a:latin typeface="Titillium Web Light"/>
                <a:ea typeface="Titillium Web Light"/>
                <a:cs typeface="Titillium Web Light"/>
                <a:sym typeface="Titillium Web Light"/>
              </a:rPr>
              <a:t>Best Hyperparameters</a:t>
            </a:r>
            <a:endParaRPr dirty="0">
              <a:solidFill>
                <a:srgbClr val="0037B3"/>
              </a:solidFill>
              <a:latin typeface="Titillium Web Light"/>
              <a:ea typeface="Titillium Web Light"/>
              <a:cs typeface="Titillium Web Light"/>
              <a:sym typeface="Titillium Web Light"/>
            </a:endParaRPr>
          </a:p>
        </p:txBody>
      </p:sp>
      <p:grpSp>
        <p:nvGrpSpPr>
          <p:cNvPr id="150" name="Google Shape;150;p22"/>
          <p:cNvGrpSpPr/>
          <p:nvPr/>
        </p:nvGrpSpPr>
        <p:grpSpPr>
          <a:xfrm>
            <a:off x="2918813" y="2341000"/>
            <a:ext cx="3398840" cy="674450"/>
            <a:chOff x="943723" y="3098500"/>
            <a:chExt cx="3398840" cy="674450"/>
          </a:xfrm>
        </p:grpSpPr>
        <p:sp>
          <p:nvSpPr>
            <p:cNvPr id="152" name="Google Shape;152;p22"/>
            <p:cNvSpPr/>
            <p:nvPr/>
          </p:nvSpPr>
          <p:spPr>
            <a:xfrm>
              <a:off x="943723" y="3098500"/>
              <a:ext cx="23799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53" name="Google Shape;153;p22"/>
            <p:cNvSpPr/>
            <p:nvPr/>
          </p:nvSpPr>
          <p:spPr>
            <a:xfrm>
              <a:off x="1632122" y="3098513"/>
              <a:ext cx="6744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54" name="Google Shape;154;p22"/>
            <p:cNvSpPr/>
            <p:nvPr/>
          </p:nvSpPr>
          <p:spPr>
            <a:xfrm>
              <a:off x="943723" y="3098513"/>
              <a:ext cx="6876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55" name="Google Shape;155;p22"/>
            <p:cNvSpPr/>
            <p:nvPr/>
          </p:nvSpPr>
          <p:spPr>
            <a:xfrm>
              <a:off x="3335463" y="3098513"/>
              <a:ext cx="10071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Titillium Web Light"/>
                  <a:ea typeface="Titillium Web Light"/>
                  <a:cs typeface="Titillium Web Light"/>
                  <a:sym typeface="Titillium Web Light"/>
                </a:rPr>
                <a:t>0.001</a:t>
              </a:r>
              <a:endParaRPr dirty="0">
                <a:solidFill>
                  <a:schemeClr val="bg1"/>
                </a:solidFill>
                <a:latin typeface="Titillium Web Light"/>
                <a:ea typeface="Titillium Web Light"/>
                <a:cs typeface="Titillium Web Light"/>
                <a:sym typeface="Titillium Web Light"/>
              </a:endParaRPr>
            </a:p>
          </p:txBody>
        </p:sp>
        <p:sp>
          <p:nvSpPr>
            <p:cNvPr id="157" name="Google Shape;157;p22"/>
            <p:cNvSpPr/>
            <p:nvPr/>
          </p:nvSpPr>
          <p:spPr>
            <a:xfrm>
              <a:off x="1210848" y="3098557"/>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Titillium Web Light"/>
                  <a:ea typeface="Titillium Web Light"/>
                  <a:cs typeface="Titillium Web Light"/>
                  <a:sym typeface="Titillium Web Light"/>
                </a:rPr>
                <a:t>1</a:t>
              </a:r>
              <a:endParaRPr sz="1600">
                <a:solidFill>
                  <a:srgbClr val="FFFFFF"/>
                </a:solidFill>
                <a:latin typeface="Titillium Web Light"/>
                <a:ea typeface="Titillium Web Light"/>
                <a:cs typeface="Titillium Web Light"/>
                <a:sym typeface="Titillium Web Light"/>
              </a:endParaRPr>
            </a:p>
          </p:txBody>
        </p:sp>
        <p:sp>
          <p:nvSpPr>
            <p:cNvPr id="160" name="Google Shape;160;p22"/>
            <p:cNvSpPr/>
            <p:nvPr/>
          </p:nvSpPr>
          <p:spPr>
            <a:xfrm>
              <a:off x="1704725" y="3098550"/>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rgbClr val="FFFFFF"/>
                  </a:solidFill>
                  <a:latin typeface="Titillium Web Light"/>
                  <a:ea typeface="Titillium Web Light"/>
                  <a:cs typeface="Titillium Web Light"/>
                  <a:sym typeface="Titillium Web Light"/>
                </a:rPr>
                <a:t>Learning rate</a:t>
              </a:r>
              <a:endParaRPr sz="1000" dirty="0">
                <a:solidFill>
                  <a:srgbClr val="FFFFFF"/>
                </a:solidFill>
                <a:latin typeface="Titillium Web Light"/>
                <a:ea typeface="Titillium Web Light"/>
                <a:cs typeface="Titillium Web Light"/>
                <a:sym typeface="Titillium Web Light"/>
              </a:endParaRPr>
            </a:p>
          </p:txBody>
        </p:sp>
      </p:grpSp>
      <p:grpSp>
        <p:nvGrpSpPr>
          <p:cNvPr id="161" name="Google Shape;161;p22"/>
          <p:cNvGrpSpPr/>
          <p:nvPr/>
        </p:nvGrpSpPr>
        <p:grpSpPr>
          <a:xfrm>
            <a:off x="2918813" y="3026300"/>
            <a:ext cx="3398840" cy="674450"/>
            <a:chOff x="943723" y="3783775"/>
            <a:chExt cx="3398840" cy="674450"/>
          </a:xfrm>
        </p:grpSpPr>
        <p:sp>
          <p:nvSpPr>
            <p:cNvPr id="163" name="Google Shape;163;p22"/>
            <p:cNvSpPr/>
            <p:nvPr/>
          </p:nvSpPr>
          <p:spPr>
            <a:xfrm>
              <a:off x="943723" y="3783775"/>
              <a:ext cx="23799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64" name="Google Shape;164;p22"/>
            <p:cNvSpPr/>
            <p:nvPr/>
          </p:nvSpPr>
          <p:spPr>
            <a:xfrm>
              <a:off x="1632122" y="3783788"/>
              <a:ext cx="6744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65" name="Google Shape;165;p22"/>
            <p:cNvSpPr/>
            <p:nvPr/>
          </p:nvSpPr>
          <p:spPr>
            <a:xfrm>
              <a:off x="943723" y="3783788"/>
              <a:ext cx="6876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66" name="Google Shape;166;p22"/>
            <p:cNvSpPr/>
            <p:nvPr/>
          </p:nvSpPr>
          <p:spPr>
            <a:xfrm>
              <a:off x="3335463" y="3783788"/>
              <a:ext cx="10071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Titillium Web Light"/>
                  <a:ea typeface="Titillium Web Light"/>
                  <a:cs typeface="Titillium Web Light"/>
                  <a:sym typeface="Titillium Web Light"/>
                </a:rPr>
                <a:t>0.005</a:t>
              </a:r>
              <a:endParaRPr dirty="0">
                <a:solidFill>
                  <a:schemeClr val="bg1"/>
                </a:solidFill>
                <a:latin typeface="Titillium Web Light"/>
                <a:ea typeface="Titillium Web Light"/>
                <a:cs typeface="Titillium Web Light"/>
                <a:sym typeface="Titillium Web Light"/>
              </a:endParaRPr>
            </a:p>
          </p:txBody>
        </p:sp>
        <p:sp>
          <p:nvSpPr>
            <p:cNvPr id="168" name="Google Shape;168;p22"/>
            <p:cNvSpPr/>
            <p:nvPr/>
          </p:nvSpPr>
          <p:spPr>
            <a:xfrm>
              <a:off x="1210848" y="3783832"/>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Titillium Web Light"/>
                  <a:ea typeface="Titillium Web Light"/>
                  <a:cs typeface="Titillium Web Light"/>
                  <a:sym typeface="Titillium Web Light"/>
                </a:rPr>
                <a:t>2</a:t>
              </a:r>
              <a:endParaRPr sz="1600">
                <a:solidFill>
                  <a:srgbClr val="FFFFFF"/>
                </a:solidFill>
                <a:latin typeface="Titillium Web Light"/>
                <a:ea typeface="Titillium Web Light"/>
                <a:cs typeface="Titillium Web Light"/>
                <a:sym typeface="Titillium Web Light"/>
              </a:endParaRPr>
            </a:p>
          </p:txBody>
        </p:sp>
        <p:sp>
          <p:nvSpPr>
            <p:cNvPr id="171" name="Google Shape;171;p22"/>
            <p:cNvSpPr/>
            <p:nvPr/>
          </p:nvSpPr>
          <p:spPr>
            <a:xfrm>
              <a:off x="1704725" y="3783825"/>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rgbClr val="FFFFFF"/>
                  </a:solidFill>
                  <a:latin typeface="Titillium Web Light"/>
                  <a:ea typeface="Titillium Web Light"/>
                  <a:cs typeface="Titillium Web Light"/>
                  <a:sym typeface="Titillium Web Light"/>
                </a:rPr>
                <a:t>Weight decay</a:t>
              </a:r>
              <a:endParaRPr sz="1000" dirty="0">
                <a:solidFill>
                  <a:srgbClr val="FFFFFF"/>
                </a:solidFill>
                <a:latin typeface="Titillium Web Light"/>
                <a:ea typeface="Titillium Web Light"/>
                <a:cs typeface="Titillium Web Light"/>
                <a:sym typeface="Titillium Web Light"/>
              </a:endParaRPr>
            </a:p>
          </p:txBody>
        </p:sp>
      </p:grpSp>
      <p:grpSp>
        <p:nvGrpSpPr>
          <p:cNvPr id="172" name="Google Shape;172;p22"/>
          <p:cNvGrpSpPr/>
          <p:nvPr/>
        </p:nvGrpSpPr>
        <p:grpSpPr>
          <a:xfrm>
            <a:off x="2917878" y="3685888"/>
            <a:ext cx="3399775" cy="700112"/>
            <a:chOff x="942788" y="4443388"/>
            <a:chExt cx="3399775" cy="700112"/>
          </a:xfrm>
        </p:grpSpPr>
        <p:sp>
          <p:nvSpPr>
            <p:cNvPr id="174" name="Google Shape;174;p22"/>
            <p:cNvSpPr/>
            <p:nvPr/>
          </p:nvSpPr>
          <p:spPr>
            <a:xfrm>
              <a:off x="942788" y="4443388"/>
              <a:ext cx="23799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75" name="Google Shape;175;p22"/>
            <p:cNvSpPr/>
            <p:nvPr/>
          </p:nvSpPr>
          <p:spPr>
            <a:xfrm>
              <a:off x="1632122" y="4469063"/>
              <a:ext cx="6744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76" name="Google Shape;176;p22"/>
            <p:cNvSpPr/>
            <p:nvPr/>
          </p:nvSpPr>
          <p:spPr>
            <a:xfrm>
              <a:off x="943723" y="4469063"/>
              <a:ext cx="6876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77" name="Google Shape;177;p22"/>
            <p:cNvSpPr/>
            <p:nvPr/>
          </p:nvSpPr>
          <p:spPr>
            <a:xfrm>
              <a:off x="3335463" y="4469063"/>
              <a:ext cx="10071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Titillium Web Light"/>
                  <a:ea typeface="Titillium Web Light"/>
                  <a:cs typeface="Titillium Web Light"/>
                  <a:sym typeface="Titillium Web Light"/>
                </a:rPr>
                <a:t>0.95</a:t>
              </a:r>
              <a:endParaRPr dirty="0">
                <a:solidFill>
                  <a:schemeClr val="bg1"/>
                </a:solidFill>
                <a:latin typeface="Titillium Web Light"/>
                <a:ea typeface="Titillium Web Light"/>
                <a:cs typeface="Titillium Web Light"/>
                <a:sym typeface="Titillium Web Light"/>
              </a:endParaRPr>
            </a:p>
          </p:txBody>
        </p:sp>
        <p:sp>
          <p:nvSpPr>
            <p:cNvPr id="179" name="Google Shape;179;p22"/>
            <p:cNvSpPr/>
            <p:nvPr/>
          </p:nvSpPr>
          <p:spPr>
            <a:xfrm>
              <a:off x="1210848" y="4469107"/>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Titillium Web Light"/>
                  <a:ea typeface="Titillium Web Light"/>
                  <a:cs typeface="Titillium Web Light"/>
                  <a:sym typeface="Titillium Web Light"/>
                </a:rPr>
                <a:t>3</a:t>
              </a:r>
              <a:endParaRPr sz="1600">
                <a:solidFill>
                  <a:srgbClr val="FFFFFF"/>
                </a:solidFill>
                <a:latin typeface="Titillium Web Light"/>
                <a:ea typeface="Titillium Web Light"/>
                <a:cs typeface="Titillium Web Light"/>
                <a:sym typeface="Titillium Web Light"/>
              </a:endParaRPr>
            </a:p>
          </p:txBody>
        </p:sp>
        <p:sp>
          <p:nvSpPr>
            <p:cNvPr id="182" name="Google Shape;182;p22"/>
            <p:cNvSpPr/>
            <p:nvPr/>
          </p:nvSpPr>
          <p:spPr>
            <a:xfrm>
              <a:off x="1704725" y="4469100"/>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solidFill>
                    <a:srgbClr val="FFFFFF"/>
                  </a:solidFill>
                  <a:latin typeface="Titillium Web Light"/>
                  <a:ea typeface="Titillium Web Light"/>
                  <a:cs typeface="Titillium Web Light"/>
                  <a:sym typeface="Titillium Web Light"/>
                </a:rPr>
                <a:t>g</a:t>
              </a:r>
              <a:r>
                <a:rPr lang="en" sz="1000" dirty="0">
                  <a:solidFill>
                    <a:srgbClr val="FFFFFF"/>
                  </a:solidFill>
                  <a:latin typeface="Titillium Web Light"/>
                  <a:ea typeface="Titillium Web Light"/>
                  <a:cs typeface="Titillium Web Light"/>
                  <a:sym typeface="Titillium Web Light"/>
                </a:rPr>
                <a:t>amma for exponential learning rate schedule </a:t>
              </a:r>
              <a:endParaRPr sz="1000" dirty="0">
                <a:solidFill>
                  <a:srgbClr val="FFFFFF"/>
                </a:solidFill>
                <a:latin typeface="Titillium Web Light"/>
                <a:ea typeface="Titillium Web Light"/>
                <a:cs typeface="Titillium Web Light"/>
                <a:sym typeface="Titillium Web Light"/>
              </a:endParaRPr>
            </a:p>
          </p:txBody>
        </p:sp>
      </p:grpSp>
    </p:spTree>
    <p:extLst>
      <p:ext uri="{BB962C8B-B14F-4D97-AF65-F5344CB8AC3E}">
        <p14:creationId xmlns:p14="http://schemas.microsoft.com/office/powerpoint/2010/main" val="1893646648"/>
      </p:ext>
    </p:extLst>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507</Words>
  <Application>Microsoft Office PowerPoint</Application>
  <PresentationFormat>全屏显示(16:9)</PresentationFormat>
  <Paragraphs>101</Paragraphs>
  <Slides>12</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Titillium Web</vt:lpstr>
      <vt:lpstr>Titillium Web Light</vt:lpstr>
      <vt:lpstr>Roboto</vt:lpstr>
      <vt:lpstr>Wingdings</vt:lpstr>
      <vt:lpstr>Arial</vt:lpstr>
      <vt:lpstr>Ninacor template</vt:lpstr>
      <vt:lpstr>Speech Emotion Recognition</vt:lpstr>
      <vt:lpstr>Objective</vt:lpstr>
      <vt:lpstr>1.Common Technique</vt:lpstr>
      <vt:lpstr>Pipeline</vt:lpstr>
      <vt:lpstr>535 Utterances</vt:lpstr>
      <vt:lpstr>Data Augmentation</vt:lpstr>
      <vt:lpstr>Feature Extraction</vt:lpstr>
      <vt:lpstr>CNN</vt:lpstr>
      <vt:lpstr>5 Fold cross validation</vt:lpstr>
      <vt:lpstr>Training and Results</vt:lpstr>
      <vt:lpstr>Confusion Matrix</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dc:title>
  <dc:creator>Bohan Wang</dc:creator>
  <cp:lastModifiedBy>WangBohan</cp:lastModifiedBy>
  <cp:revision>20</cp:revision>
  <dcterms:modified xsi:type="dcterms:W3CDTF">2022-05-22T19:19:35Z</dcterms:modified>
</cp:coreProperties>
</file>