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Barlow" panose="020B0604020202020204" charset="0"/>
      <p:regular r:id="rId38"/>
      <p:bold r:id="rId39"/>
      <p:italic r:id="rId40"/>
      <p:boldItalic r:id="rId41"/>
    </p:embeddedFont>
    <p:embeddedFont>
      <p:font typeface="Barlow Light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Raleway" panose="020B0604020202020204" charset="0"/>
      <p:regular r:id="rId50"/>
      <p:bold r:id="rId51"/>
      <p:italic r:id="rId52"/>
      <p:boldItalic r:id="rId53"/>
    </p:embeddedFont>
    <p:embeddedFont>
      <p:font typeface="Raleway Thin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151BC0-9DE7-4657-951B-767FAA5DBA4A}">
  <a:tblStyle styleId="{99151BC0-9DE7-4657-951B-767FAA5DB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5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, Bohan" userId="968f4b11-8219-4c13-9f26-3aa630898e4d" providerId="ADAL" clId="{AB494CAB-DBE0-4422-9D12-EE601C2B96DA}"/>
    <pc:docChg chg="delSld modSld">
      <pc:chgData name="Jiang, Bohan" userId="968f4b11-8219-4c13-9f26-3aa630898e4d" providerId="ADAL" clId="{AB494CAB-DBE0-4422-9D12-EE601C2B96DA}" dt="2020-12-09T17:55:00.739" v="3" actId="2696"/>
      <pc:docMkLst>
        <pc:docMk/>
      </pc:docMkLst>
      <pc:sldChg chg="modNotesTx">
        <pc:chgData name="Jiang, Bohan" userId="968f4b11-8219-4c13-9f26-3aa630898e4d" providerId="ADAL" clId="{AB494CAB-DBE0-4422-9D12-EE601C2B96DA}" dt="2020-12-09T17:54:24.829" v="1" actId="20577"/>
        <pc:sldMkLst>
          <pc:docMk/>
          <pc:sldMk cId="0" sldId="256"/>
        </pc:sldMkLst>
      </pc:sldChg>
      <pc:sldChg chg="modNotesTx">
        <pc:chgData name="Jiang, Bohan" userId="968f4b11-8219-4c13-9f26-3aa630898e4d" providerId="ADAL" clId="{AB494CAB-DBE0-4422-9D12-EE601C2B96DA}" dt="2020-12-09T17:54:22.692" v="0" actId="20577"/>
        <pc:sldMkLst>
          <pc:docMk/>
          <pc:sldMk cId="0" sldId="257"/>
        </pc:sldMkLst>
      </pc:sldChg>
      <pc:sldChg chg="del">
        <pc:chgData name="Jiang, Bohan" userId="968f4b11-8219-4c13-9f26-3aa630898e4d" providerId="ADAL" clId="{AB494CAB-DBE0-4422-9D12-EE601C2B96DA}" dt="2020-12-09T17:54:58.467" v="2" actId="2696"/>
        <pc:sldMkLst>
          <pc:docMk/>
          <pc:sldMk cId="0" sldId="291"/>
        </pc:sldMkLst>
      </pc:sldChg>
      <pc:sldChg chg="del">
        <pc:chgData name="Jiang, Bohan" userId="968f4b11-8219-4c13-9f26-3aa630898e4d" providerId="ADAL" clId="{AB494CAB-DBE0-4422-9D12-EE601C2B96DA}" dt="2020-12-09T17:55:00.739" v="3" actId="2696"/>
        <pc:sldMkLst>
          <pc:docMk/>
          <pc:sldMk cId="0" sldId="292"/>
        </pc:sldMkLst>
      </pc:sldChg>
    </pc:docChg>
  </pc:docChgLst>
  <pc:docChgLst>
    <pc:chgData name="Jiang, Bohan" userId="968f4b11-8219-4c13-9f26-3aa630898e4d" providerId="ADAL" clId="{514BA3CC-0DA5-497C-B820-32E36DB9E5FD}"/>
    <pc:docChg chg="custSel modSld">
      <pc:chgData name="Jiang, Bohan" userId="968f4b11-8219-4c13-9f26-3aa630898e4d" providerId="ADAL" clId="{514BA3CC-0DA5-497C-B820-32E36DB9E5FD}" dt="2020-12-09T17:58:21.458" v="51" actId="368"/>
      <pc:docMkLst>
        <pc:docMk/>
      </pc:docMkLst>
      <pc:sldChg chg="modNotes">
        <pc:chgData name="Jiang, Bohan" userId="968f4b11-8219-4c13-9f26-3aa630898e4d" providerId="ADAL" clId="{514BA3CC-0DA5-497C-B820-32E36DB9E5FD}" dt="2020-12-09T17:58:21.381" v="1" actId="368"/>
        <pc:sldMkLst>
          <pc:docMk/>
          <pc:sldMk cId="0" sldId="258"/>
        </pc:sldMkLst>
      </pc:sldChg>
      <pc:sldChg chg="modNotes">
        <pc:chgData name="Jiang, Bohan" userId="968f4b11-8219-4c13-9f26-3aa630898e4d" providerId="ADAL" clId="{514BA3CC-0DA5-497C-B820-32E36DB9E5FD}" dt="2020-12-09T17:58:21.386" v="3" actId="368"/>
        <pc:sldMkLst>
          <pc:docMk/>
          <pc:sldMk cId="0" sldId="259"/>
        </pc:sldMkLst>
      </pc:sldChg>
      <pc:sldChg chg="modNotes">
        <pc:chgData name="Jiang, Bohan" userId="968f4b11-8219-4c13-9f26-3aa630898e4d" providerId="ADAL" clId="{514BA3CC-0DA5-497C-B820-32E36DB9E5FD}" dt="2020-12-09T17:58:21.389" v="5" actId="368"/>
        <pc:sldMkLst>
          <pc:docMk/>
          <pc:sldMk cId="0" sldId="260"/>
        </pc:sldMkLst>
      </pc:sldChg>
      <pc:sldChg chg="modNotes">
        <pc:chgData name="Jiang, Bohan" userId="968f4b11-8219-4c13-9f26-3aa630898e4d" providerId="ADAL" clId="{514BA3CC-0DA5-497C-B820-32E36DB9E5FD}" dt="2020-12-09T17:58:21.392" v="7" actId="368"/>
        <pc:sldMkLst>
          <pc:docMk/>
          <pc:sldMk cId="0" sldId="261"/>
        </pc:sldMkLst>
      </pc:sldChg>
      <pc:sldChg chg="modNotes">
        <pc:chgData name="Jiang, Bohan" userId="968f4b11-8219-4c13-9f26-3aa630898e4d" providerId="ADAL" clId="{514BA3CC-0DA5-497C-B820-32E36DB9E5FD}" dt="2020-12-09T17:58:21.395" v="9" actId="368"/>
        <pc:sldMkLst>
          <pc:docMk/>
          <pc:sldMk cId="0" sldId="263"/>
        </pc:sldMkLst>
      </pc:sldChg>
      <pc:sldChg chg="modNotes">
        <pc:chgData name="Jiang, Bohan" userId="968f4b11-8219-4c13-9f26-3aa630898e4d" providerId="ADAL" clId="{514BA3CC-0DA5-497C-B820-32E36DB9E5FD}" dt="2020-12-09T17:58:21.399" v="11" actId="368"/>
        <pc:sldMkLst>
          <pc:docMk/>
          <pc:sldMk cId="0" sldId="265"/>
        </pc:sldMkLst>
      </pc:sldChg>
      <pc:sldChg chg="modNotes">
        <pc:chgData name="Jiang, Bohan" userId="968f4b11-8219-4c13-9f26-3aa630898e4d" providerId="ADAL" clId="{514BA3CC-0DA5-497C-B820-32E36DB9E5FD}" dt="2020-12-09T17:58:21.403" v="13" actId="368"/>
        <pc:sldMkLst>
          <pc:docMk/>
          <pc:sldMk cId="0" sldId="267"/>
        </pc:sldMkLst>
      </pc:sldChg>
      <pc:sldChg chg="modNotes">
        <pc:chgData name="Jiang, Bohan" userId="968f4b11-8219-4c13-9f26-3aa630898e4d" providerId="ADAL" clId="{514BA3CC-0DA5-497C-B820-32E36DB9E5FD}" dt="2020-12-09T17:58:21.405" v="15" actId="368"/>
        <pc:sldMkLst>
          <pc:docMk/>
          <pc:sldMk cId="0" sldId="268"/>
        </pc:sldMkLst>
      </pc:sldChg>
      <pc:sldChg chg="modNotes">
        <pc:chgData name="Jiang, Bohan" userId="968f4b11-8219-4c13-9f26-3aa630898e4d" providerId="ADAL" clId="{514BA3CC-0DA5-497C-B820-32E36DB9E5FD}" dt="2020-12-09T17:58:21.408" v="17" actId="368"/>
        <pc:sldMkLst>
          <pc:docMk/>
          <pc:sldMk cId="0" sldId="269"/>
        </pc:sldMkLst>
      </pc:sldChg>
      <pc:sldChg chg="modNotes">
        <pc:chgData name="Jiang, Bohan" userId="968f4b11-8219-4c13-9f26-3aa630898e4d" providerId="ADAL" clId="{514BA3CC-0DA5-497C-B820-32E36DB9E5FD}" dt="2020-12-09T17:58:21.413" v="19" actId="368"/>
        <pc:sldMkLst>
          <pc:docMk/>
          <pc:sldMk cId="0" sldId="271"/>
        </pc:sldMkLst>
      </pc:sldChg>
      <pc:sldChg chg="modNotes">
        <pc:chgData name="Jiang, Bohan" userId="968f4b11-8219-4c13-9f26-3aa630898e4d" providerId="ADAL" clId="{514BA3CC-0DA5-497C-B820-32E36DB9E5FD}" dt="2020-12-09T17:58:21.415" v="21" actId="368"/>
        <pc:sldMkLst>
          <pc:docMk/>
          <pc:sldMk cId="0" sldId="272"/>
        </pc:sldMkLst>
      </pc:sldChg>
      <pc:sldChg chg="modNotes">
        <pc:chgData name="Jiang, Bohan" userId="968f4b11-8219-4c13-9f26-3aa630898e4d" providerId="ADAL" clId="{514BA3CC-0DA5-497C-B820-32E36DB9E5FD}" dt="2020-12-09T17:58:21.417" v="23" actId="368"/>
        <pc:sldMkLst>
          <pc:docMk/>
          <pc:sldMk cId="0" sldId="273"/>
        </pc:sldMkLst>
      </pc:sldChg>
      <pc:sldChg chg="modNotes">
        <pc:chgData name="Jiang, Bohan" userId="968f4b11-8219-4c13-9f26-3aa630898e4d" providerId="ADAL" clId="{514BA3CC-0DA5-497C-B820-32E36DB9E5FD}" dt="2020-12-09T17:58:21.420" v="25" actId="368"/>
        <pc:sldMkLst>
          <pc:docMk/>
          <pc:sldMk cId="0" sldId="274"/>
        </pc:sldMkLst>
      </pc:sldChg>
      <pc:sldChg chg="modNotes">
        <pc:chgData name="Jiang, Bohan" userId="968f4b11-8219-4c13-9f26-3aa630898e4d" providerId="ADAL" clId="{514BA3CC-0DA5-497C-B820-32E36DB9E5FD}" dt="2020-12-09T17:58:21.423" v="27" actId="368"/>
        <pc:sldMkLst>
          <pc:docMk/>
          <pc:sldMk cId="0" sldId="275"/>
        </pc:sldMkLst>
      </pc:sldChg>
      <pc:sldChg chg="modNotes">
        <pc:chgData name="Jiang, Bohan" userId="968f4b11-8219-4c13-9f26-3aa630898e4d" providerId="ADAL" clId="{514BA3CC-0DA5-497C-B820-32E36DB9E5FD}" dt="2020-12-09T17:58:21.426" v="29" actId="368"/>
        <pc:sldMkLst>
          <pc:docMk/>
          <pc:sldMk cId="0" sldId="276"/>
        </pc:sldMkLst>
      </pc:sldChg>
      <pc:sldChg chg="modNotes">
        <pc:chgData name="Jiang, Bohan" userId="968f4b11-8219-4c13-9f26-3aa630898e4d" providerId="ADAL" clId="{514BA3CC-0DA5-497C-B820-32E36DB9E5FD}" dt="2020-12-09T17:58:21.428" v="31" actId="368"/>
        <pc:sldMkLst>
          <pc:docMk/>
          <pc:sldMk cId="0" sldId="277"/>
        </pc:sldMkLst>
      </pc:sldChg>
      <pc:sldChg chg="modNotes">
        <pc:chgData name="Jiang, Bohan" userId="968f4b11-8219-4c13-9f26-3aa630898e4d" providerId="ADAL" clId="{514BA3CC-0DA5-497C-B820-32E36DB9E5FD}" dt="2020-12-09T17:58:21.431" v="33" actId="368"/>
        <pc:sldMkLst>
          <pc:docMk/>
          <pc:sldMk cId="0" sldId="278"/>
        </pc:sldMkLst>
      </pc:sldChg>
      <pc:sldChg chg="modNotes">
        <pc:chgData name="Jiang, Bohan" userId="968f4b11-8219-4c13-9f26-3aa630898e4d" providerId="ADAL" clId="{514BA3CC-0DA5-497C-B820-32E36DB9E5FD}" dt="2020-12-09T17:58:21.433" v="35" actId="368"/>
        <pc:sldMkLst>
          <pc:docMk/>
          <pc:sldMk cId="0" sldId="279"/>
        </pc:sldMkLst>
      </pc:sldChg>
      <pc:sldChg chg="modNotes">
        <pc:chgData name="Jiang, Bohan" userId="968f4b11-8219-4c13-9f26-3aa630898e4d" providerId="ADAL" clId="{514BA3CC-0DA5-497C-B820-32E36DB9E5FD}" dt="2020-12-09T17:58:21.436" v="37" actId="368"/>
        <pc:sldMkLst>
          <pc:docMk/>
          <pc:sldMk cId="0" sldId="280"/>
        </pc:sldMkLst>
      </pc:sldChg>
      <pc:sldChg chg="modNotes">
        <pc:chgData name="Jiang, Bohan" userId="968f4b11-8219-4c13-9f26-3aa630898e4d" providerId="ADAL" clId="{514BA3CC-0DA5-497C-B820-32E36DB9E5FD}" dt="2020-12-09T17:58:21.440" v="39" actId="368"/>
        <pc:sldMkLst>
          <pc:docMk/>
          <pc:sldMk cId="0" sldId="282"/>
        </pc:sldMkLst>
      </pc:sldChg>
      <pc:sldChg chg="modNotes">
        <pc:chgData name="Jiang, Bohan" userId="968f4b11-8219-4c13-9f26-3aa630898e4d" providerId="ADAL" clId="{514BA3CC-0DA5-497C-B820-32E36DB9E5FD}" dt="2020-12-09T17:58:21.443" v="41" actId="368"/>
        <pc:sldMkLst>
          <pc:docMk/>
          <pc:sldMk cId="0" sldId="283"/>
        </pc:sldMkLst>
      </pc:sldChg>
      <pc:sldChg chg="modNotes">
        <pc:chgData name="Jiang, Bohan" userId="968f4b11-8219-4c13-9f26-3aa630898e4d" providerId="ADAL" clId="{514BA3CC-0DA5-497C-B820-32E36DB9E5FD}" dt="2020-12-09T17:58:21.446" v="43" actId="368"/>
        <pc:sldMkLst>
          <pc:docMk/>
          <pc:sldMk cId="0" sldId="284"/>
        </pc:sldMkLst>
      </pc:sldChg>
      <pc:sldChg chg="modNotes">
        <pc:chgData name="Jiang, Bohan" userId="968f4b11-8219-4c13-9f26-3aa630898e4d" providerId="ADAL" clId="{514BA3CC-0DA5-497C-B820-32E36DB9E5FD}" dt="2020-12-09T17:58:21.448" v="45" actId="368"/>
        <pc:sldMkLst>
          <pc:docMk/>
          <pc:sldMk cId="0" sldId="285"/>
        </pc:sldMkLst>
      </pc:sldChg>
      <pc:sldChg chg="modNotes">
        <pc:chgData name="Jiang, Bohan" userId="968f4b11-8219-4c13-9f26-3aa630898e4d" providerId="ADAL" clId="{514BA3CC-0DA5-497C-B820-32E36DB9E5FD}" dt="2020-12-09T17:58:21.453" v="47" actId="368"/>
        <pc:sldMkLst>
          <pc:docMk/>
          <pc:sldMk cId="0" sldId="287"/>
        </pc:sldMkLst>
      </pc:sldChg>
      <pc:sldChg chg="modNotes">
        <pc:chgData name="Jiang, Bohan" userId="968f4b11-8219-4c13-9f26-3aa630898e4d" providerId="ADAL" clId="{514BA3CC-0DA5-497C-B820-32E36DB9E5FD}" dt="2020-12-09T17:58:21.455" v="49" actId="368"/>
        <pc:sldMkLst>
          <pc:docMk/>
          <pc:sldMk cId="0" sldId="288"/>
        </pc:sldMkLst>
      </pc:sldChg>
      <pc:sldChg chg="modNotes">
        <pc:chgData name="Jiang, Bohan" userId="968f4b11-8219-4c13-9f26-3aa630898e4d" providerId="ADAL" clId="{514BA3CC-0DA5-497C-B820-32E36DB9E5FD}" dt="2020-12-09T17:58:21.458" v="51" actId="368"/>
        <pc:sldMkLst>
          <pc:docMk/>
          <pc:sldMk cId="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a309aefc54_1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a309aefc54_1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2" name="Google Shape;15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a309aefc54_1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a309aefc54_1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a37038fad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ga37038fad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a37038fa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ga37038fa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a37038f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a37038f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a37038fad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ga37038fad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a37038fad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ga37038fad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37038fad0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ga37038fad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a37038fad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ga37038fad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a37038fad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ga37038fad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a37038fad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ga37038fad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a37038fad0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ga37038fad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a37038fad0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ga37038fad0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a37038fad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ga37038fad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a37038fad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a37038fad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a37038fad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7" name="Google Shape;1827;ga37038fad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aeafb168a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gaeafb168a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a37038fad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a37038fad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a37038fad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ga37038fad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aeadf4dab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gaeadf4dab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a37038fad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a37038fad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a37038fad0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  <p:sp>
        <p:nvSpPr>
          <p:cNvPr id="1908" name="Google Shape;1908;ga37038fad0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a37038fad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ga37038fad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aeadf4dab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gaeadf4da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a309aefc54_1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a309aefc54_1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309aefc54_1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309aefc54_1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0" name="Google Shape;11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309aefc54_1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309aefc54_1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7" name="Google Shape;13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" sz="8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track/2Os5UrGOAmKXZ3bx0C256L?si=xFQOmQHJS8-BtC7t2HjJa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pen.spotify.com/track/56KyV36puztkiJ62ca3D1t?si=6AW3r_BqT5WFikPPizpSWA" TargetMode="External"/><Relationship Id="rId4" Type="http://schemas.openxmlformats.org/officeDocument/2006/relationships/hyperlink" Target="https://open.spotify.com/track/5YIF6HSOtHN9HdcE5IPzMe?si=Yln4jWxXRb2NB-2DmIino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55243" y="2182284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1ED760"/>
                </a:solidFill>
                <a:latin typeface="Raleway Thin"/>
                <a:ea typeface="Raleway Thin"/>
                <a:cs typeface="Raleway Thin"/>
                <a:sym typeface="Raleway Thin"/>
              </a:rPr>
              <a:t>Music of The</a:t>
            </a:r>
            <a:br>
              <a:rPr lang="en">
                <a:solidFill>
                  <a:srgbClr val="1ED760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">
                <a:solidFill>
                  <a:srgbClr val="1ED760"/>
                </a:solidFill>
                <a:latin typeface="Raleway Thin"/>
                <a:ea typeface="Raleway Thin"/>
                <a:cs typeface="Raleway Thin"/>
                <a:sym typeface="Raleway Thin"/>
              </a:rPr>
              <a:t>Future</a:t>
            </a:r>
            <a:endParaRPr>
              <a:solidFill>
                <a:srgbClr val="1ED76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39" name="Google Shape;3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091" y="1445366"/>
            <a:ext cx="2480458" cy="745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 txBox="1"/>
          <p:nvPr/>
        </p:nvSpPr>
        <p:spPr>
          <a:xfrm>
            <a:off x="1055250" y="4146200"/>
            <a:ext cx="38412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Barlow"/>
                <a:ea typeface="Barlow"/>
                <a:cs typeface="Barlow"/>
                <a:sym typeface="Barlow"/>
              </a:rPr>
              <a:t>Group</a:t>
            </a: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: Team 4 - CS Duals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Barlow"/>
                <a:ea typeface="Barlow"/>
                <a:cs typeface="Barlow"/>
                <a:sym typeface="Barlow"/>
              </a:rPr>
              <a:t>Names</a:t>
            </a: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: Rachel Liu, Bohan Jiang, Dapo Folami, Justin Li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522" name="Google Shape;1522;p21"/>
          <p:cNvGrpSpPr/>
          <p:nvPr/>
        </p:nvGrpSpPr>
        <p:grpSpPr>
          <a:xfrm>
            <a:off x="3470023" y="1242703"/>
            <a:ext cx="2697744" cy="2658118"/>
            <a:chOff x="3071457" y="2013875"/>
            <a:chExt cx="1944600" cy="1569600"/>
          </a:xfrm>
        </p:grpSpPr>
        <p:sp>
          <p:nvSpPr>
            <p:cNvPr id="1523" name="Google Shape;1523;p21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1"/>
            <p:cNvSpPr txBox="1"/>
            <p:nvPr/>
          </p:nvSpPr>
          <p:spPr>
            <a:xfrm>
              <a:off x="3316106" y="2256383"/>
              <a:ext cx="14517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Predicting Popularity</a:t>
              </a:r>
              <a:endParaRPr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525" name="Google Shape;1525;p21"/>
          <p:cNvGrpSpPr/>
          <p:nvPr/>
        </p:nvGrpSpPr>
        <p:grpSpPr>
          <a:xfrm>
            <a:off x="775590" y="1242703"/>
            <a:ext cx="2697744" cy="2658118"/>
            <a:chOff x="1126863" y="2013875"/>
            <a:chExt cx="1944600" cy="1569600"/>
          </a:xfrm>
        </p:grpSpPr>
        <p:sp>
          <p:nvSpPr>
            <p:cNvPr id="1526" name="Google Shape;1526;p21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1"/>
            <p:cNvSpPr txBox="1"/>
            <p:nvPr/>
          </p:nvSpPr>
          <p:spPr>
            <a:xfrm>
              <a:off x="1351623" y="2198862"/>
              <a:ext cx="14517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Predicting Features Trends</a:t>
              </a:r>
              <a:endParaRPr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28" name="Google Shape;1528;p21"/>
            <p:cNvSpPr txBox="1"/>
            <p:nvPr/>
          </p:nvSpPr>
          <p:spPr>
            <a:xfrm>
              <a:off x="1351623" y="2588865"/>
              <a:ext cx="1451700" cy="6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</a:rPr>
                <a:t>Identifying how features are trending to create future popular songs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529" name="Google Shape;1529;p21"/>
          <p:cNvGrpSpPr/>
          <p:nvPr/>
        </p:nvGrpSpPr>
        <p:grpSpPr>
          <a:xfrm>
            <a:off x="6167929" y="1242691"/>
            <a:ext cx="2200480" cy="2658118"/>
            <a:chOff x="5015938" y="2013875"/>
            <a:chExt cx="3001200" cy="1569600"/>
          </a:xfrm>
        </p:grpSpPr>
        <p:sp>
          <p:nvSpPr>
            <p:cNvPr id="1530" name="Google Shape;1530;p21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1"/>
            <p:cNvSpPr txBox="1"/>
            <p:nvPr/>
          </p:nvSpPr>
          <p:spPr>
            <a:xfrm>
              <a:off x="5452357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End Objective</a:t>
              </a:r>
              <a:endParaRPr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32" name="Google Shape;1532;p21"/>
            <p:cNvSpPr txBox="1"/>
            <p:nvPr/>
          </p:nvSpPr>
          <p:spPr>
            <a:xfrm>
              <a:off x="5452342" y="2472583"/>
              <a:ext cx="24171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Predict the next hit song and understand what features drives popularity over time</a:t>
              </a:r>
              <a:endParaRPr sz="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533" name="Google Shape;1533;p21"/>
          <p:cNvGrpSpPr/>
          <p:nvPr/>
        </p:nvGrpSpPr>
        <p:grpSpPr>
          <a:xfrm>
            <a:off x="6021132" y="2424427"/>
            <a:ext cx="296000" cy="294651"/>
            <a:chOff x="4858109" y="2631368"/>
            <a:chExt cx="316442" cy="315000"/>
          </a:xfrm>
        </p:grpSpPr>
        <p:sp>
          <p:nvSpPr>
            <p:cNvPr id="1534" name="Google Shape;1534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6" name="Google Shape;1536;p21"/>
          <p:cNvGrpSpPr/>
          <p:nvPr/>
        </p:nvGrpSpPr>
        <p:grpSpPr>
          <a:xfrm>
            <a:off x="3330491" y="2424453"/>
            <a:ext cx="294612" cy="294612"/>
            <a:chOff x="3157188" y="909150"/>
            <a:chExt cx="470400" cy="470400"/>
          </a:xfrm>
        </p:grpSpPr>
        <p:sp>
          <p:nvSpPr>
            <p:cNvPr id="1537" name="Google Shape;1537;p21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9" name="Google Shape;1539;p21"/>
          <p:cNvSpPr txBox="1"/>
          <p:nvPr/>
        </p:nvSpPr>
        <p:spPr>
          <a:xfrm>
            <a:off x="3816163" y="2011258"/>
            <a:ext cx="20139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Utilizing dataset features to predict popularity.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</a:rPr>
              <a:t>Techniques Used: </a:t>
            </a:r>
            <a:r>
              <a:rPr lang="en" sz="1200">
                <a:solidFill>
                  <a:srgbClr val="FFFFFF"/>
                </a:solidFill>
              </a:rPr>
              <a:t>K-means Clustering, Random Forests, Neural Networks 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"/>
          <p:cNvSpPr txBox="1">
            <a:spLocks noGrp="1"/>
          </p:cNvSpPr>
          <p:nvPr>
            <p:ph type="ctrTitle"/>
          </p:nvPr>
        </p:nvSpPr>
        <p:spPr>
          <a:xfrm>
            <a:off x="1074992" y="1792034"/>
            <a:ext cx="4676700" cy="158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1ED760"/>
                </a:solidFill>
              </a:rPr>
              <a:t>Anticipated Results and Improvements</a:t>
            </a:r>
            <a:endParaRPr>
              <a:solidFill>
                <a:srgbClr val="1ED760"/>
              </a:solidFill>
            </a:endParaRPr>
          </a:p>
        </p:txBody>
      </p:sp>
      <p:sp>
        <p:nvSpPr>
          <p:cNvPr id="1545" name="Google Shape;1545;p22"/>
          <p:cNvSpPr txBox="1">
            <a:spLocks noGrp="1"/>
          </p:cNvSpPr>
          <p:nvPr>
            <p:ph type="subTitle" idx="1"/>
          </p:nvPr>
        </p:nvSpPr>
        <p:spPr>
          <a:xfrm>
            <a:off x="1075012" y="3484482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results have you achieved so far and how do you plan on improving those results in the remaining time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46" name="Google Shape;1546;p2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47" name="Google Shape;1547;p22"/>
          <p:cNvGrpSpPr/>
          <p:nvPr/>
        </p:nvGrpSpPr>
        <p:grpSpPr>
          <a:xfrm>
            <a:off x="5927951" y="1184268"/>
            <a:ext cx="2585427" cy="2683765"/>
            <a:chOff x="2012475" y="393272"/>
            <a:chExt cx="4440240" cy="4609126"/>
          </a:xfrm>
        </p:grpSpPr>
        <p:sp>
          <p:nvSpPr>
            <p:cNvPr id="1548" name="Google Shape;1548;p22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2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2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2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2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2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2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2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2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2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2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2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2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3"/>
          <p:cNvSpPr txBox="1">
            <a:spLocks noGrp="1"/>
          </p:cNvSpPr>
          <p:nvPr>
            <p:ph type="sldNum" idx="12"/>
          </p:nvPr>
        </p:nvSpPr>
        <p:spPr>
          <a:xfrm>
            <a:off x="8628000" y="46158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46" name="Google Shape;1646;p23"/>
          <p:cNvGrpSpPr/>
          <p:nvPr/>
        </p:nvGrpSpPr>
        <p:grpSpPr>
          <a:xfrm>
            <a:off x="600438" y="1169109"/>
            <a:ext cx="2051418" cy="2588394"/>
            <a:chOff x="1083025" y="1574025"/>
            <a:chExt cx="1834900" cy="2315200"/>
          </a:xfrm>
        </p:grpSpPr>
        <p:sp>
          <p:nvSpPr>
            <p:cNvPr id="1647" name="Google Shape;1647;p2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1 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48" name="Google Shape;1648;p2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Data Exploration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49" name="Google Shape;1649;p2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Explore and clean the dataset </a:t>
              </a:r>
              <a:endPara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650" name="Google Shape;1650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1" name="Google Shape;1651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3" name="Google Shape;1653;p23"/>
          <p:cNvGrpSpPr/>
          <p:nvPr/>
        </p:nvGrpSpPr>
        <p:grpSpPr>
          <a:xfrm>
            <a:off x="2510983" y="1169109"/>
            <a:ext cx="2051418" cy="2588404"/>
            <a:chOff x="1083025" y="1574025"/>
            <a:chExt cx="1834900" cy="2315210"/>
          </a:xfrm>
        </p:grpSpPr>
        <p:sp>
          <p:nvSpPr>
            <p:cNvPr id="1654" name="Google Shape;1654;p2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Step 2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55" name="Google Shape;1655;p2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Initial Analysis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56" name="Google Shape;1656;p23"/>
            <p:cNvSpPr txBox="1"/>
            <p:nvPr/>
          </p:nvSpPr>
          <p:spPr>
            <a:xfrm>
              <a:off x="1215711" y="3151835"/>
              <a:ext cx="1639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Analyze dataset via data visualizations and descriptive statistics</a:t>
              </a:r>
              <a:endParaRPr sz="12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657" name="Google Shape;1657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8" name="Google Shape;1658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0" name="Google Shape;1660;p23"/>
          <p:cNvGrpSpPr/>
          <p:nvPr/>
        </p:nvGrpSpPr>
        <p:grpSpPr>
          <a:xfrm>
            <a:off x="4424766" y="1168314"/>
            <a:ext cx="2051418" cy="2588394"/>
            <a:chOff x="1083025" y="1574025"/>
            <a:chExt cx="1834900" cy="2315200"/>
          </a:xfrm>
        </p:grpSpPr>
        <p:sp>
          <p:nvSpPr>
            <p:cNvPr id="1661" name="Google Shape;1661;p2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Step 3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62" name="Google Shape;1662;p2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Model Building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63" name="Google Shape;1663;p2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Build different predictive models with findings from our initial analysis</a:t>
              </a:r>
              <a:endParaRPr sz="12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664" name="Google Shape;1664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5" name="Google Shape;1665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7" name="Google Shape;1667;p23"/>
          <p:cNvGrpSpPr/>
          <p:nvPr/>
        </p:nvGrpSpPr>
        <p:grpSpPr>
          <a:xfrm>
            <a:off x="6340134" y="1168301"/>
            <a:ext cx="2051418" cy="2588394"/>
            <a:chOff x="1083025" y="1574025"/>
            <a:chExt cx="1834900" cy="2315200"/>
          </a:xfrm>
        </p:grpSpPr>
        <p:sp>
          <p:nvSpPr>
            <p:cNvPr id="1668" name="Google Shape;1668;p2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Step 4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69" name="Google Shape;1669;p2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Verify Results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70" name="Google Shape;1670;p2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Run models on different test sets to get error metrics and measure accuracy</a:t>
              </a:r>
              <a:endParaRPr sz="12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671" name="Google Shape;1671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72" name="Google Shape;1672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79" name="Google Shape;1679;p24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Exploration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680" name="Google Shape;16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923407"/>
            <a:ext cx="8839201" cy="173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024" y="2906175"/>
            <a:ext cx="7021951" cy="20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5"/>
          <p:cNvSpPr txBox="1"/>
          <p:nvPr/>
        </p:nvSpPr>
        <p:spPr>
          <a:xfrm>
            <a:off x="3168702" y="1931450"/>
            <a:ext cx="51192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 Light"/>
              <a:buChar char="●"/>
            </a:pPr>
            <a:r>
              <a:rPr lang="en" sz="2000" b="1" u="sng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Acousticness: </a:t>
            </a:r>
            <a:r>
              <a:rPr lang="en" sz="2000" u="sng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Sonata No. 3, Op. 23 in F-Sharp Minor: IV. Presto con fuoco; Meno mosso</a:t>
            </a:r>
            <a:endParaRPr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 Light"/>
              <a:buChar char="●"/>
            </a:pPr>
            <a:r>
              <a:rPr lang="en" sz="2000" b="1" u="sng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Danceability: </a:t>
            </a:r>
            <a:r>
              <a:rPr lang="en" sz="2000" u="sng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Funky Cold Medina</a:t>
            </a:r>
            <a:r>
              <a:rPr lang="en" sz="2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 Light"/>
              <a:buChar char="●"/>
            </a:pPr>
            <a:r>
              <a:rPr lang="en" sz="2000" b="1" u="sng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Valence: </a:t>
            </a:r>
            <a:r>
              <a:rPr lang="en" sz="2000" u="sng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Zoo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7" name="Google Shape;1687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88" name="Google Shape;1688;p25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Exploration: </a:t>
            </a:r>
            <a:r>
              <a:rPr lang="en" sz="3000">
                <a:solidFill>
                  <a:schemeClr val="lt1"/>
                </a:solidFill>
              </a:rPr>
              <a:t>Song Examples</a:t>
            </a:r>
            <a:endParaRPr sz="3000">
              <a:solidFill>
                <a:schemeClr val="lt1"/>
              </a:solidFill>
            </a:endParaRPr>
          </a:p>
        </p:txBody>
      </p:sp>
      <p:grpSp>
        <p:nvGrpSpPr>
          <p:cNvPr id="1689" name="Google Shape;1689;p25"/>
          <p:cNvGrpSpPr/>
          <p:nvPr/>
        </p:nvGrpSpPr>
        <p:grpSpPr>
          <a:xfrm>
            <a:off x="1419822" y="2138293"/>
            <a:ext cx="1451729" cy="1398095"/>
            <a:chOff x="2583325" y="2972875"/>
            <a:chExt cx="462850" cy="445750"/>
          </a:xfrm>
        </p:grpSpPr>
        <p:sp>
          <p:nvSpPr>
            <p:cNvPr id="1690" name="Google Shape;1690;p2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6"/>
          <p:cNvSpPr txBox="1">
            <a:spLocks noGrp="1"/>
          </p:cNvSpPr>
          <p:nvPr>
            <p:ph type="sldNum" idx="12"/>
          </p:nvPr>
        </p:nvSpPr>
        <p:spPr>
          <a:xfrm>
            <a:off x="8628000" y="46158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697" name="Google Shape;1697;p26"/>
          <p:cNvGrpSpPr/>
          <p:nvPr/>
        </p:nvGrpSpPr>
        <p:grpSpPr>
          <a:xfrm>
            <a:off x="600438" y="1169109"/>
            <a:ext cx="2051418" cy="2588394"/>
            <a:chOff x="1083025" y="1574025"/>
            <a:chExt cx="1834900" cy="2315200"/>
          </a:xfrm>
        </p:grpSpPr>
        <p:sp>
          <p:nvSpPr>
            <p:cNvPr id="1698" name="Google Shape;1698;p2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1 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99" name="Google Shape;1699;p2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Identify Problem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0" name="Google Shape;1700;p2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Explore and clean the dataset 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1" name="Google Shape;1701;p2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2" name="Google Shape;1702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4" name="Google Shape;1704;p26"/>
          <p:cNvGrpSpPr/>
          <p:nvPr/>
        </p:nvGrpSpPr>
        <p:grpSpPr>
          <a:xfrm>
            <a:off x="2510983" y="1169109"/>
            <a:ext cx="2051418" cy="2588404"/>
            <a:chOff x="1083025" y="1574025"/>
            <a:chExt cx="1834900" cy="2315210"/>
          </a:xfrm>
        </p:grpSpPr>
        <p:sp>
          <p:nvSpPr>
            <p:cNvPr id="1705" name="Google Shape;1705;p2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2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6" name="Google Shape;1706;p2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Initial Analysis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7" name="Google Shape;1707;p26"/>
            <p:cNvSpPr txBox="1"/>
            <p:nvPr/>
          </p:nvSpPr>
          <p:spPr>
            <a:xfrm>
              <a:off x="1215711" y="3151835"/>
              <a:ext cx="1639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Analyze dataset via data visualizations and descriptive statistics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8" name="Google Shape;1708;p2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9" name="Google Shape;1709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1" name="Google Shape;1711;p26"/>
          <p:cNvGrpSpPr/>
          <p:nvPr/>
        </p:nvGrpSpPr>
        <p:grpSpPr>
          <a:xfrm>
            <a:off x="4424766" y="1168314"/>
            <a:ext cx="2051418" cy="2588394"/>
            <a:chOff x="1083025" y="1574025"/>
            <a:chExt cx="1834900" cy="2315200"/>
          </a:xfrm>
        </p:grpSpPr>
        <p:sp>
          <p:nvSpPr>
            <p:cNvPr id="1712" name="Google Shape;1712;p2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Step 3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3" name="Google Shape;1713;p2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Model Building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4" name="Google Shape;1714;p2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Build different predictive models with findings from our initial analysis</a:t>
              </a:r>
              <a:endParaRPr sz="12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5" name="Google Shape;1715;p2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B0B3C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6" name="Google Shape;1716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8" name="Google Shape;1718;p26"/>
          <p:cNvGrpSpPr/>
          <p:nvPr/>
        </p:nvGrpSpPr>
        <p:grpSpPr>
          <a:xfrm>
            <a:off x="6340134" y="1168301"/>
            <a:ext cx="2051418" cy="2588394"/>
            <a:chOff x="1083025" y="1574025"/>
            <a:chExt cx="1834900" cy="2315200"/>
          </a:xfrm>
        </p:grpSpPr>
        <p:sp>
          <p:nvSpPr>
            <p:cNvPr id="1719" name="Google Shape;1719;p2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Step 4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0" name="Google Shape;1720;p2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Verify Results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1" name="Google Shape;1721;p2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Run models on different test sets to get error metrics and measure accuracy</a:t>
              </a:r>
              <a:endParaRPr sz="12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2" name="Google Shape;1722;p2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3" name="Google Shape;1723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0" name="Google Shape;1730;p27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Feature Distribution Histograms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31" name="Google Shape;17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68932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Feature Distribution Density Plots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38" name="Google Shape;17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68932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44" name="Google Shape;1744;p29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Density of Key Characteristics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45" name="Google Shape;17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68932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751" name="Google Shape;1751;p30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Density of Popularity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52" name="Google Shape;17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68932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/>
              <a:t>Music is the universal language of mankind. It can help with stress, mood, memory, depression, and many more.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6230974" y="930400"/>
            <a:ext cx="2318494" cy="3612481"/>
            <a:chOff x="6661328" y="2103554"/>
            <a:chExt cx="850574" cy="1325340"/>
          </a:xfrm>
        </p:grpSpPr>
        <p:sp>
          <p:nvSpPr>
            <p:cNvPr id="348" name="Google Shape;348;p13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" name="Google Shape;378;p13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13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758" name="Google Shape;1758;p31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Popularity over Time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59" name="Google Shape;17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832"/>
            <a:ext cx="8839200" cy="347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765" name="Google Shape;1765;p32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Key Trends over Time</a:t>
            </a:r>
            <a:endParaRPr sz="3000">
              <a:solidFill>
                <a:schemeClr val="lt1"/>
              </a:solidFill>
            </a:endParaRPr>
          </a:p>
        </p:txBody>
      </p:sp>
      <p:grpSp>
        <p:nvGrpSpPr>
          <p:cNvPr id="1766" name="Google Shape;1766;p32"/>
          <p:cNvGrpSpPr/>
          <p:nvPr/>
        </p:nvGrpSpPr>
        <p:grpSpPr>
          <a:xfrm>
            <a:off x="204500" y="897986"/>
            <a:ext cx="8734999" cy="3866108"/>
            <a:chOff x="204500" y="897986"/>
            <a:chExt cx="8734999" cy="3866108"/>
          </a:xfrm>
        </p:grpSpPr>
        <p:pic>
          <p:nvPicPr>
            <p:cNvPr id="1767" name="Google Shape;176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500" y="897986"/>
              <a:ext cx="4298325" cy="179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8" name="Google Shape;176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4500" y="2965211"/>
              <a:ext cx="4298325" cy="1798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9" name="Google Shape;176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175" y="897986"/>
              <a:ext cx="4298324" cy="179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0" name="Google Shape;1770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1175" y="2957661"/>
              <a:ext cx="4298324" cy="1798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76" name="Google Shape;1776;p33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Feature Correlations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77" name="Google Shape;17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860032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83" name="Google Shape;1783;p34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3000">
                <a:solidFill>
                  <a:schemeClr val="lt1"/>
                </a:solidFill>
              </a:rPr>
              <a:t> Distribution by Key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84" name="Google Shape;17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853032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790" name="Google Shape;1790;p35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Analysis:</a:t>
            </a:r>
            <a:r>
              <a:rPr lang="en" sz="2800">
                <a:solidFill>
                  <a:schemeClr val="lt1"/>
                </a:solidFill>
              </a:rPr>
              <a:t> Distribution by Key, Most Popular Songs 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791" name="Google Shape;17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68932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6"/>
          <p:cNvSpPr txBox="1">
            <a:spLocks noGrp="1"/>
          </p:cNvSpPr>
          <p:nvPr>
            <p:ph type="sldNum" idx="12"/>
          </p:nvPr>
        </p:nvSpPr>
        <p:spPr>
          <a:xfrm>
            <a:off x="8628000" y="46158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797" name="Google Shape;1797;p36"/>
          <p:cNvGrpSpPr/>
          <p:nvPr/>
        </p:nvGrpSpPr>
        <p:grpSpPr>
          <a:xfrm>
            <a:off x="600438" y="1169109"/>
            <a:ext cx="2051418" cy="2588394"/>
            <a:chOff x="1083025" y="1574025"/>
            <a:chExt cx="1834900" cy="2315200"/>
          </a:xfrm>
        </p:grpSpPr>
        <p:sp>
          <p:nvSpPr>
            <p:cNvPr id="1798" name="Google Shape;1798;p3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1 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99" name="Google Shape;1799;p3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Identify Problem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00" name="Google Shape;1800;p3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Explore and clean the dataset 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801" name="Google Shape;1801;p3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02" name="Google Shape;1802;p3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36"/>
          <p:cNvGrpSpPr/>
          <p:nvPr/>
        </p:nvGrpSpPr>
        <p:grpSpPr>
          <a:xfrm>
            <a:off x="2510983" y="1169109"/>
            <a:ext cx="2051418" cy="2588404"/>
            <a:chOff x="1083025" y="1574025"/>
            <a:chExt cx="1834900" cy="2315210"/>
          </a:xfrm>
        </p:grpSpPr>
        <p:sp>
          <p:nvSpPr>
            <p:cNvPr id="1805" name="Google Shape;1805;p3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2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06" name="Google Shape;1806;p3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Initial Analysis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07" name="Google Shape;1807;p36"/>
            <p:cNvSpPr txBox="1"/>
            <p:nvPr/>
          </p:nvSpPr>
          <p:spPr>
            <a:xfrm>
              <a:off x="1215711" y="3151835"/>
              <a:ext cx="1639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Analyze dataset via data visualizations and descriptive statistics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808" name="Google Shape;1808;p3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09" name="Google Shape;1809;p3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1" name="Google Shape;1811;p36"/>
          <p:cNvGrpSpPr/>
          <p:nvPr/>
        </p:nvGrpSpPr>
        <p:grpSpPr>
          <a:xfrm>
            <a:off x="4424766" y="1168314"/>
            <a:ext cx="2051418" cy="2588394"/>
            <a:chOff x="1083025" y="1574025"/>
            <a:chExt cx="1834900" cy="2315200"/>
          </a:xfrm>
        </p:grpSpPr>
        <p:sp>
          <p:nvSpPr>
            <p:cNvPr id="1812" name="Google Shape;1812;p3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3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13" name="Google Shape;1813;p3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Model Building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14" name="Google Shape;1814;p3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Build different predictive models with findings from our initial analysis</a:t>
              </a:r>
              <a:endPara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815" name="Google Shape;1815;p3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6" name="Google Shape;1816;p3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8" name="Google Shape;1818;p36"/>
          <p:cNvGrpSpPr/>
          <p:nvPr/>
        </p:nvGrpSpPr>
        <p:grpSpPr>
          <a:xfrm>
            <a:off x="6340134" y="1168301"/>
            <a:ext cx="2051418" cy="2588394"/>
            <a:chOff x="1083025" y="1574025"/>
            <a:chExt cx="1834900" cy="2315200"/>
          </a:xfrm>
        </p:grpSpPr>
        <p:sp>
          <p:nvSpPr>
            <p:cNvPr id="1819" name="Google Shape;1819;p3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Step 4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20" name="Google Shape;1820;p3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Verify Results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21" name="Google Shape;1821;p3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Run models on different test sets to get error metrics and measure accuracy</a:t>
              </a:r>
              <a:endParaRPr sz="12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822" name="Google Shape;1822;p3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3" name="Google Shape;1823;p3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830" name="Google Shape;1830;p37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Feature Analysis:</a:t>
            </a:r>
            <a:r>
              <a:rPr lang="en" sz="3000">
                <a:solidFill>
                  <a:schemeClr val="lt1"/>
                </a:solidFill>
              </a:rPr>
              <a:t> Popular Trait Differences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31" name="Google Shape;18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925"/>
            <a:ext cx="3836999" cy="236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00" y="828724"/>
            <a:ext cx="3340524" cy="20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525" y="2966525"/>
            <a:ext cx="3465700" cy="21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839" name="Google Shape;1839;p38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Categorizing Songs:</a:t>
            </a:r>
            <a:r>
              <a:rPr lang="en" sz="3000">
                <a:solidFill>
                  <a:schemeClr val="lt1"/>
                </a:solidFill>
              </a:rPr>
              <a:t> K-means Clustering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40" name="Google Shape;18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00" y="1235302"/>
            <a:ext cx="5110225" cy="30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525" y="870932"/>
            <a:ext cx="3548574" cy="208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375" y="3036249"/>
            <a:ext cx="1899552" cy="19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848" name="Google Shape;1848;p39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Predicting Popularity:</a:t>
            </a:r>
            <a:r>
              <a:rPr lang="en" sz="3000">
                <a:solidFill>
                  <a:schemeClr val="lt1"/>
                </a:solidFill>
              </a:rPr>
              <a:t> Multiple Linear Regression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49" name="Google Shape;18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85" y="782957"/>
            <a:ext cx="3625155" cy="422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365" y="3032332"/>
            <a:ext cx="25336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39"/>
          <p:cNvSpPr txBox="1"/>
          <p:nvPr/>
        </p:nvSpPr>
        <p:spPr>
          <a:xfrm>
            <a:off x="5682940" y="2534925"/>
            <a:ext cx="2326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Error Metrics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857" name="Google Shape;1857;p40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Predicting Popularity:</a:t>
            </a:r>
            <a:r>
              <a:rPr lang="en" sz="3000">
                <a:solidFill>
                  <a:schemeClr val="lt1"/>
                </a:solidFill>
              </a:rPr>
              <a:t> Random Forests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58" name="Google Shape;18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00" y="915699"/>
            <a:ext cx="6103549" cy="15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950" y="3413401"/>
            <a:ext cx="25812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525" y="2515725"/>
            <a:ext cx="4079199" cy="25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1" name="Google Shape;1861;p40"/>
          <p:cNvSpPr txBox="1"/>
          <p:nvPr/>
        </p:nvSpPr>
        <p:spPr>
          <a:xfrm>
            <a:off x="5500338" y="2916000"/>
            <a:ext cx="2326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Error Metrics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1ED760"/>
                </a:solidFill>
              </a:rPr>
              <a:t>Data Consideration</a:t>
            </a:r>
            <a:endParaRPr>
              <a:solidFill>
                <a:srgbClr val="1ED760"/>
              </a:solidFill>
            </a:endParaRPr>
          </a:p>
        </p:txBody>
      </p:sp>
      <p:sp>
        <p:nvSpPr>
          <p:cNvPr id="422" name="Google Shape;422;p14"/>
          <p:cNvSpPr txBox="1">
            <a:spLocks noGrp="1"/>
          </p:cNvSpPr>
          <p:nvPr>
            <p:ph type="subTitle" idx="1"/>
          </p:nvPr>
        </p:nvSpPr>
        <p:spPr>
          <a:xfrm>
            <a:off x="1085850" y="3287725"/>
            <a:ext cx="39861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data that you are considering in the project</a:t>
            </a:r>
            <a:endParaRPr/>
          </a:p>
        </p:txBody>
      </p:sp>
      <p:sp>
        <p:nvSpPr>
          <p:cNvPr id="423" name="Google Shape;423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24" name="Google Shape;424;p14"/>
          <p:cNvGrpSpPr/>
          <p:nvPr/>
        </p:nvGrpSpPr>
        <p:grpSpPr>
          <a:xfrm>
            <a:off x="5551137" y="1093077"/>
            <a:ext cx="2984542" cy="3310360"/>
            <a:chOff x="2152750" y="190500"/>
            <a:chExt cx="4293756" cy="4762499"/>
          </a:xfrm>
        </p:grpSpPr>
        <p:sp>
          <p:nvSpPr>
            <p:cNvPr id="425" name="Google Shape;425;p14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9" name="Google Shape;499;p1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500" name="Google Shape;500;p1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4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510" name="Google Shape;510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5" name="Google Shape;515;p1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867" name="Google Shape;1867;p41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Predicting Popularity:</a:t>
            </a:r>
            <a:r>
              <a:rPr lang="en" sz="3000">
                <a:solidFill>
                  <a:schemeClr val="lt1"/>
                </a:solidFill>
              </a:rPr>
              <a:t> Gradient Boosting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68" name="Google Shape;1868;p41"/>
          <p:cNvSpPr txBox="1"/>
          <p:nvPr/>
        </p:nvSpPr>
        <p:spPr>
          <a:xfrm>
            <a:off x="5708950" y="3309950"/>
            <a:ext cx="2326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Error Metrics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69" name="Google Shape;18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50" y="841300"/>
            <a:ext cx="3842975" cy="203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913" y="4017625"/>
            <a:ext cx="25146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Google Shape;18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725" y="913620"/>
            <a:ext cx="3842987" cy="1994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2" name="Google Shape;187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463" y="2975225"/>
            <a:ext cx="3538761" cy="19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42"/>
          <p:cNvSpPr txBox="1">
            <a:spLocks noGrp="1"/>
          </p:cNvSpPr>
          <p:nvPr>
            <p:ph type="sldNum" idx="12"/>
          </p:nvPr>
        </p:nvSpPr>
        <p:spPr>
          <a:xfrm>
            <a:off x="8628000" y="46158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878" name="Google Shape;1878;p42"/>
          <p:cNvGrpSpPr/>
          <p:nvPr/>
        </p:nvGrpSpPr>
        <p:grpSpPr>
          <a:xfrm>
            <a:off x="600438" y="1169109"/>
            <a:ext cx="2051418" cy="2588394"/>
            <a:chOff x="1083025" y="1574025"/>
            <a:chExt cx="1834900" cy="2315200"/>
          </a:xfrm>
        </p:grpSpPr>
        <p:sp>
          <p:nvSpPr>
            <p:cNvPr id="1879" name="Google Shape;1879;p4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1 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80" name="Google Shape;1880;p4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Identify Problem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81" name="Google Shape;1881;p4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Explore and clean the dataset 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882" name="Google Shape;1882;p4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3" name="Google Shape;1883;p4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5" name="Google Shape;1885;p42"/>
          <p:cNvGrpSpPr/>
          <p:nvPr/>
        </p:nvGrpSpPr>
        <p:grpSpPr>
          <a:xfrm>
            <a:off x="2510983" y="1169109"/>
            <a:ext cx="2051418" cy="2588404"/>
            <a:chOff x="1083025" y="1574025"/>
            <a:chExt cx="1834900" cy="2315210"/>
          </a:xfrm>
        </p:grpSpPr>
        <p:sp>
          <p:nvSpPr>
            <p:cNvPr id="1886" name="Google Shape;1886;p4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2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87" name="Google Shape;1887;p4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Initial Analysis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88" name="Google Shape;1888;p42"/>
            <p:cNvSpPr txBox="1"/>
            <p:nvPr/>
          </p:nvSpPr>
          <p:spPr>
            <a:xfrm>
              <a:off x="1215711" y="3151835"/>
              <a:ext cx="1639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Analyze dataset via data visualizations and descriptive statistics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889" name="Google Shape;1889;p4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0" name="Google Shape;1890;p4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2" name="Google Shape;1892;p42"/>
          <p:cNvGrpSpPr/>
          <p:nvPr/>
        </p:nvGrpSpPr>
        <p:grpSpPr>
          <a:xfrm>
            <a:off x="4424766" y="1168314"/>
            <a:ext cx="2051418" cy="2588394"/>
            <a:chOff x="1083025" y="1574025"/>
            <a:chExt cx="1834900" cy="2315200"/>
          </a:xfrm>
        </p:grpSpPr>
        <p:sp>
          <p:nvSpPr>
            <p:cNvPr id="1893" name="Google Shape;1893;p4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3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94" name="Google Shape;1894;p4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Model Building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95" name="Google Shape;1895;p4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Build different predictive models with findings from our initial analysis</a:t>
              </a:r>
              <a:endPara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896" name="Google Shape;1896;p4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7" name="Google Shape;1897;p4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42"/>
          <p:cNvGrpSpPr/>
          <p:nvPr/>
        </p:nvGrpSpPr>
        <p:grpSpPr>
          <a:xfrm>
            <a:off x="6340134" y="1168301"/>
            <a:ext cx="2051418" cy="2588394"/>
            <a:chOff x="1083025" y="1574025"/>
            <a:chExt cx="1834900" cy="2315200"/>
          </a:xfrm>
        </p:grpSpPr>
        <p:sp>
          <p:nvSpPr>
            <p:cNvPr id="1900" name="Google Shape;1900;p4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4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901" name="Google Shape;1901;p4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Verify Results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902" name="Google Shape;1902;p4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Run models on different test sets to get error metrics and measure accuracy</a:t>
              </a:r>
              <a:endPara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903" name="Google Shape;1903;p4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4" name="Google Shape;1904;p4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911" name="Google Shape;1911;p43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Predicting Popularity:</a:t>
            </a:r>
            <a:r>
              <a:rPr lang="en" sz="3000">
                <a:solidFill>
                  <a:schemeClr val="lt1"/>
                </a:solidFill>
              </a:rPr>
              <a:t> Model Comparisons</a:t>
            </a:r>
            <a:endParaRPr sz="3000">
              <a:solidFill>
                <a:schemeClr val="lt1"/>
              </a:solidFill>
            </a:endParaRPr>
          </a:p>
        </p:txBody>
      </p:sp>
      <p:graphicFrame>
        <p:nvGraphicFramePr>
          <p:cNvPr id="1912" name="Google Shape;1912;p43"/>
          <p:cNvGraphicFramePr/>
          <p:nvPr/>
        </p:nvGraphicFramePr>
        <p:xfrm>
          <a:off x="952500" y="1676460"/>
          <a:ext cx="7239000" cy="1798200"/>
        </p:xfrm>
        <a:graphic>
          <a:graphicData uri="http://schemas.openxmlformats.org/drawingml/2006/table">
            <a:tbl>
              <a:tblPr>
                <a:noFill/>
                <a:tableStyleId>{99151BC0-9DE7-4657-951B-767FAA5DBA4A}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Multiple Linear Regression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Forests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Gradient Boosting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8.9850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8.45407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8.5456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MAE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6.9819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6.5832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6.6096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MASE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1.3706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1.2923</a:t>
                      </a:r>
                      <a:endParaRPr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1.2975</a:t>
                      </a:r>
                      <a:endParaRPr dirty="0">
                        <a:solidFill>
                          <a:schemeClr val="lt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918" name="Google Shape;1918;p44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Predicting Popularity:</a:t>
            </a:r>
            <a:r>
              <a:rPr lang="en" sz="3000">
                <a:solidFill>
                  <a:schemeClr val="lt1"/>
                </a:solidFill>
              </a:rPr>
              <a:t> AutoML Model Search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919" name="Google Shape;19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100" y="6064357"/>
            <a:ext cx="3851260" cy="422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3513875"/>
            <a:ext cx="8777250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1" y="1534575"/>
            <a:ext cx="8839198" cy="1182603"/>
          </a:xfrm>
          <a:prstGeom prst="rect">
            <a:avLst/>
          </a:prstGeom>
          <a:noFill/>
          <a:ln>
            <a:noFill/>
          </a:ln>
        </p:spPr>
      </p:pic>
      <p:sp>
        <p:nvSpPr>
          <p:cNvPr id="1922" name="Google Shape;1922;p44"/>
          <p:cNvSpPr txBox="1"/>
          <p:nvPr/>
        </p:nvSpPr>
        <p:spPr>
          <a:xfrm>
            <a:off x="3408750" y="913400"/>
            <a:ext cx="2326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Training Set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3" name="Google Shape;1923;p44"/>
          <p:cNvSpPr txBox="1"/>
          <p:nvPr/>
        </p:nvSpPr>
        <p:spPr>
          <a:xfrm>
            <a:off x="3408750" y="2840950"/>
            <a:ext cx="2326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Testing Set Metrics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4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929" name="Google Shape;1929;p45"/>
          <p:cNvSpPr txBox="1">
            <a:spLocks noGrp="1"/>
          </p:cNvSpPr>
          <p:nvPr>
            <p:ph type="ctrTitle" idx="4294967295"/>
          </p:nvPr>
        </p:nvSpPr>
        <p:spPr>
          <a:xfrm>
            <a:off x="48450" y="119132"/>
            <a:ext cx="904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Predicting Popularity:</a:t>
            </a:r>
            <a:r>
              <a:rPr lang="en" sz="3000">
                <a:solidFill>
                  <a:schemeClr val="lt1"/>
                </a:solidFill>
              </a:rPr>
              <a:t> AutoML Model Search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930" name="Google Shape;19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975" y="843782"/>
            <a:ext cx="3851260" cy="422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936" name="Google Shape;1936;p46"/>
          <p:cNvSpPr txBox="1"/>
          <p:nvPr/>
        </p:nvSpPr>
        <p:spPr>
          <a:xfrm>
            <a:off x="1827900" y="464950"/>
            <a:ext cx="5488200" cy="3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sz="27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i="1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Q&amp;A</a:t>
            </a:r>
            <a:endParaRPr sz="4600" i="1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937" name="Google Shape;1937;p46"/>
          <p:cNvGrpSpPr/>
          <p:nvPr/>
        </p:nvGrpSpPr>
        <p:grpSpPr>
          <a:xfrm>
            <a:off x="4065223" y="2753137"/>
            <a:ext cx="1013554" cy="1656156"/>
            <a:chOff x="6492499" y="4126007"/>
            <a:chExt cx="272380" cy="422295"/>
          </a:xfrm>
        </p:grpSpPr>
        <p:sp>
          <p:nvSpPr>
            <p:cNvPr id="1938" name="Google Shape;1938;p46"/>
            <p:cNvSpPr/>
            <p:nvPr/>
          </p:nvSpPr>
          <p:spPr>
            <a:xfrm rot="10800000">
              <a:off x="6492499" y="4391998"/>
              <a:ext cx="272380" cy="156304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6"/>
            <p:cNvSpPr/>
            <p:nvPr/>
          </p:nvSpPr>
          <p:spPr>
            <a:xfrm flipH="1">
              <a:off x="6563174" y="4299082"/>
              <a:ext cx="180704" cy="104592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6"/>
            <p:cNvSpPr/>
            <p:nvPr/>
          </p:nvSpPr>
          <p:spPr>
            <a:xfrm flipH="1">
              <a:off x="6653527" y="4351284"/>
              <a:ext cx="90352" cy="156908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6"/>
            <p:cNvSpPr/>
            <p:nvPr/>
          </p:nvSpPr>
          <p:spPr>
            <a:xfrm flipH="1">
              <a:off x="6563302" y="4351284"/>
              <a:ext cx="90352" cy="156908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6631565" y="4127172"/>
              <a:ext cx="91738" cy="134124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6638516" y="4126007"/>
              <a:ext cx="43942" cy="54150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6647100" y="4184749"/>
              <a:ext cx="54203" cy="60663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6554604" y="4208935"/>
              <a:ext cx="102289" cy="145613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6631332" y="4204595"/>
              <a:ext cx="79014" cy="104225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6645396" y="4130153"/>
              <a:ext cx="58127" cy="71607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6"/>
            <p:cNvSpPr/>
            <p:nvPr/>
          </p:nvSpPr>
          <p:spPr>
            <a:xfrm>
              <a:off x="6647754" y="4129873"/>
              <a:ext cx="58357" cy="54923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6"/>
            <p:cNvSpPr/>
            <p:nvPr/>
          </p:nvSpPr>
          <p:spPr>
            <a:xfrm>
              <a:off x="6577749" y="4490229"/>
              <a:ext cx="45891" cy="35005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6577951" y="4501389"/>
              <a:ext cx="45683" cy="23850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6554804" y="4475155"/>
              <a:ext cx="42007" cy="3254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6554997" y="4485886"/>
              <a:ext cx="41840" cy="2184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570371" y="4307401"/>
              <a:ext cx="100028" cy="17252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6"/>
            <p:cNvSpPr/>
            <p:nvPr/>
          </p:nvSpPr>
          <p:spPr>
            <a:xfrm>
              <a:off x="6597627" y="4307742"/>
              <a:ext cx="99584" cy="18680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6"/>
            <p:cNvSpPr/>
            <p:nvPr/>
          </p:nvSpPr>
          <p:spPr>
            <a:xfrm>
              <a:off x="6560564" y="4295988"/>
              <a:ext cx="148920" cy="137079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6680201" y="4215053"/>
              <a:ext cx="51754" cy="18144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6690335" y="4212768"/>
              <a:ext cx="31293" cy="39798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6629015" y="4204538"/>
              <a:ext cx="26768" cy="28104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9" name="Google Shape;1959;p46"/>
            <p:cNvGrpSpPr/>
            <p:nvPr/>
          </p:nvGrpSpPr>
          <p:grpSpPr>
            <a:xfrm>
              <a:off x="6551322" y="4270887"/>
              <a:ext cx="147942" cy="112126"/>
              <a:chOff x="6621095" y="1452181"/>
              <a:chExt cx="330893" cy="250785"/>
            </a:xfrm>
          </p:grpSpPr>
          <p:sp>
            <p:nvSpPr>
              <p:cNvPr id="1960" name="Google Shape;1960;p4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4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4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4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4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38" name="Google Shape;538;p15"/>
          <p:cNvSpPr txBox="1"/>
          <p:nvPr/>
        </p:nvSpPr>
        <p:spPr>
          <a:xfrm>
            <a:off x="1579600" y="2936900"/>
            <a:ext cx="16401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Numerical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15"/>
          <p:cNvSpPr txBox="1"/>
          <p:nvPr/>
        </p:nvSpPr>
        <p:spPr>
          <a:xfrm>
            <a:off x="3751950" y="2936900"/>
            <a:ext cx="16401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Binary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0" name="Google Shape;540;p15"/>
          <p:cNvSpPr txBox="1"/>
          <p:nvPr/>
        </p:nvSpPr>
        <p:spPr>
          <a:xfrm>
            <a:off x="5924300" y="2936900"/>
            <a:ext cx="16401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Categorical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1" name="Google Shape;5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037" y="2032137"/>
            <a:ext cx="681940" cy="85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090" y="2077889"/>
            <a:ext cx="866526" cy="76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388" y="1986375"/>
            <a:ext cx="950525" cy="9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5"/>
          <p:cNvSpPr txBox="1"/>
          <p:nvPr/>
        </p:nvSpPr>
        <p:spPr>
          <a:xfrm>
            <a:off x="1488500" y="3382400"/>
            <a:ext cx="1822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Danceability (0 to 1)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Popularity (0 to 1)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Loudness (-60 to 0)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5" name="Google Shape;545;p15"/>
          <p:cNvSpPr txBox="1"/>
          <p:nvPr/>
        </p:nvSpPr>
        <p:spPr>
          <a:xfrm>
            <a:off x="3660750" y="3377475"/>
            <a:ext cx="1822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Mode (Major or Minor)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Explicit (Yes or No)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6" name="Google Shape;546;p15"/>
          <p:cNvSpPr txBox="1"/>
          <p:nvPr/>
        </p:nvSpPr>
        <p:spPr>
          <a:xfrm>
            <a:off x="5833000" y="3377475"/>
            <a:ext cx="1822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Key (C, C#, etc)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Artists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Track Name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7" name="Google Shape;547;p15"/>
          <p:cNvSpPr txBox="1"/>
          <p:nvPr/>
        </p:nvSpPr>
        <p:spPr>
          <a:xfrm>
            <a:off x="1383750" y="841025"/>
            <a:ext cx="64185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are using the Spotify Dataset from 1921 to 2020 that consists of over 160,000 different tracks. These data points are sourced through Spotify’s public API.</a:t>
            </a:r>
            <a:endParaRPr i="1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6"/>
          <p:cNvSpPr txBox="1">
            <a:spLocks noGrp="1"/>
          </p:cNvSpPr>
          <p:nvPr>
            <p:ph type="ctrTitle"/>
          </p:nvPr>
        </p:nvSpPr>
        <p:spPr>
          <a:xfrm>
            <a:off x="1074992" y="179203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1ED760"/>
                </a:solidFill>
              </a:rPr>
              <a:t>Value &amp; Impact</a:t>
            </a:r>
            <a:endParaRPr>
              <a:solidFill>
                <a:srgbClr val="1ED760"/>
              </a:solidFill>
            </a:endParaRPr>
          </a:p>
        </p:txBody>
      </p:sp>
      <p:sp>
        <p:nvSpPr>
          <p:cNvPr id="553" name="Google Shape;553;p16"/>
          <p:cNvSpPr txBox="1">
            <a:spLocks noGrp="1"/>
          </p:cNvSpPr>
          <p:nvPr>
            <p:ph type="subTitle" idx="1"/>
          </p:nvPr>
        </p:nvSpPr>
        <p:spPr>
          <a:xfrm>
            <a:off x="1105901" y="2972825"/>
            <a:ext cx="4249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the value of analyzing this data and the impact that it can make in a particular business</a:t>
            </a:r>
            <a:endParaRPr/>
          </a:p>
        </p:txBody>
      </p:sp>
      <p:sp>
        <p:nvSpPr>
          <p:cNvPr id="554" name="Google Shape;554;p1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55" name="Google Shape;555;p16"/>
          <p:cNvGrpSpPr/>
          <p:nvPr/>
        </p:nvGrpSpPr>
        <p:grpSpPr>
          <a:xfrm>
            <a:off x="5791871" y="1007017"/>
            <a:ext cx="2895343" cy="2965894"/>
            <a:chOff x="2270525" y="117216"/>
            <a:chExt cx="4650765" cy="4762722"/>
          </a:xfrm>
        </p:grpSpPr>
        <p:sp>
          <p:nvSpPr>
            <p:cNvPr id="556" name="Google Shape;556;p16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7" name="Google Shape;577;p1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78" name="Google Shape;578;p1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8" name="Google Shape;618;p16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16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48" name="Google Shape;648;p1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66" name="Google Shape;666;p17"/>
          <p:cNvSpPr txBox="1">
            <a:spLocks noGrp="1"/>
          </p:cNvSpPr>
          <p:nvPr>
            <p:ph type="body" idx="4294967295"/>
          </p:nvPr>
        </p:nvSpPr>
        <p:spPr>
          <a:xfrm>
            <a:off x="3231450" y="146410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Barlow"/>
                <a:ea typeface="Barlow"/>
                <a:cs typeface="Barlow"/>
                <a:sym typeface="Barlow"/>
              </a:rPr>
              <a:t>Objective:</a:t>
            </a:r>
            <a:r>
              <a:rPr lang="en" sz="1800"/>
              <a:t> Predict the next hit song and understand what features drives popularity over time</a:t>
            </a:r>
            <a:endParaRPr sz="1800"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Provide a data-driven approach to the music industry</a:t>
            </a:r>
            <a:endParaRPr sz="180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Help record labels and producers create hit songs</a:t>
            </a:r>
            <a:endParaRPr sz="180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Analyze changing trends in music popularity over time</a:t>
            </a: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grpSp>
        <p:nvGrpSpPr>
          <p:cNvPr id="667" name="Google Shape;667;p17"/>
          <p:cNvGrpSpPr/>
          <p:nvPr/>
        </p:nvGrpSpPr>
        <p:grpSpPr>
          <a:xfrm>
            <a:off x="343560" y="1038487"/>
            <a:ext cx="2746120" cy="3066519"/>
            <a:chOff x="2152775" y="305709"/>
            <a:chExt cx="4264823" cy="4762415"/>
          </a:xfrm>
        </p:grpSpPr>
        <p:grpSp>
          <p:nvGrpSpPr>
            <p:cNvPr id="668" name="Google Shape;668;p1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669" name="Google Shape;669;p1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1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687" name="Google Shape;687;p1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1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704" name="Google Shape;704;p1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0" name="Google Shape;720;p1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721" name="Google Shape;721;p1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7" name="Google Shape;737;p1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738" name="Google Shape;738;p1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1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755" name="Google Shape;755;p1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772" name="Google Shape;772;p1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8" name="Google Shape;788;p1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3" name="Google Shape;793;p1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794" name="Google Shape;794;p1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0" name="Google Shape;810;p1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811" name="Google Shape;811;p1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7" name="Google Shape;827;p1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4" name="Google Shape;844;p1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845" name="Google Shape;845;p1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1" name="Google Shape;861;p1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862" name="Google Shape;862;p1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8" name="Google Shape;878;p1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879" name="Google Shape;879;p1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5" name="Google Shape;895;p1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896" name="Google Shape;896;p1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2" name="Google Shape;912;p1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913" name="Google Shape;913;p1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9" name="Google Shape;929;p1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930" name="Google Shape;930;p1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6" name="Google Shape;946;p1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947" name="Google Shape;947;p1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3" name="Google Shape;963;p1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964" name="Google Shape;964;p1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0" name="Google Shape;980;p1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1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1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4" name="Google Shape;1014;p1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015" name="Google Shape;1015;p1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1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032" name="Google Shape;1032;p1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8" name="Google Shape;1048;p1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049" name="Google Shape;1049;p1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1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066" name="Google Shape;1066;p1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2" name="Google Shape;1082;p1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083" name="Google Shape;1083;p1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1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1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1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1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1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1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4" name="Google Shape;1174;p17"/>
            <p:cNvGrpSpPr/>
            <p:nvPr/>
          </p:nvGrpSpPr>
          <p:grpSpPr>
            <a:xfrm>
              <a:off x="2715946" y="2834460"/>
              <a:ext cx="319676" cy="242660"/>
              <a:chOff x="6621095" y="1452181"/>
              <a:chExt cx="330893" cy="250785"/>
            </a:xfrm>
          </p:grpSpPr>
          <p:sp>
            <p:nvSpPr>
              <p:cNvPr id="1175" name="Google Shape;1175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17"/>
            <p:cNvGrpSpPr/>
            <p:nvPr/>
          </p:nvGrpSpPr>
          <p:grpSpPr>
            <a:xfrm flipH="1">
              <a:off x="5538048" y="3330108"/>
              <a:ext cx="319676" cy="242660"/>
              <a:chOff x="6621095" y="1452181"/>
              <a:chExt cx="330893" cy="250785"/>
            </a:xfrm>
          </p:grpSpPr>
          <p:sp>
            <p:nvSpPr>
              <p:cNvPr id="1181" name="Google Shape;1181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6" name="Google Shape;1186;p1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8"/>
          <p:cNvSpPr txBox="1">
            <a:spLocks noGrp="1"/>
          </p:cNvSpPr>
          <p:nvPr>
            <p:ph type="ctrTitle"/>
          </p:nvPr>
        </p:nvSpPr>
        <p:spPr>
          <a:xfrm>
            <a:off x="1074992" y="1792034"/>
            <a:ext cx="4676700" cy="158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1ED760"/>
                </a:solidFill>
              </a:rPr>
              <a:t>Unanswered Questions</a:t>
            </a:r>
            <a:endParaRPr>
              <a:solidFill>
                <a:srgbClr val="1ED760"/>
              </a:solidFill>
            </a:endParaRPr>
          </a:p>
        </p:txBody>
      </p:sp>
      <p:sp>
        <p:nvSpPr>
          <p:cNvPr id="1193" name="Google Shape;1193;p18"/>
          <p:cNvSpPr txBox="1">
            <a:spLocks noGrp="1"/>
          </p:cNvSpPr>
          <p:nvPr>
            <p:ph type="subTitle" idx="1"/>
          </p:nvPr>
        </p:nvSpPr>
        <p:spPr>
          <a:xfrm>
            <a:off x="1075012" y="3431707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questions we hoped to answer</a:t>
            </a:r>
            <a:endParaRPr/>
          </a:p>
        </p:txBody>
      </p:sp>
      <p:sp>
        <p:nvSpPr>
          <p:cNvPr id="1194" name="Google Shape;1194;p1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95" name="Google Shape;1195;p18"/>
          <p:cNvGrpSpPr/>
          <p:nvPr/>
        </p:nvGrpSpPr>
        <p:grpSpPr>
          <a:xfrm>
            <a:off x="5813532" y="1129414"/>
            <a:ext cx="2683408" cy="3061536"/>
            <a:chOff x="2602525" y="317054"/>
            <a:chExt cx="4174283" cy="4762495"/>
          </a:xfrm>
        </p:grpSpPr>
        <p:sp>
          <p:nvSpPr>
            <p:cNvPr id="1196" name="Google Shape;1196;p1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1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254" name="Google Shape;1254;p1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255" name="Google Shape;1255;p1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1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1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58" name="Google Shape;1258;p1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259" name="Google Shape;1259;p1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0" name="Google Shape;1260;p1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1" name="Google Shape;1261;p1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1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1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1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1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1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1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1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1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1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1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1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1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1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1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1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1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1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1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1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1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1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1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1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1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1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1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1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1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1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1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1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1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1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1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1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1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1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1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1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1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1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1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1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1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1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1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1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1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1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1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1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1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1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1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1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1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1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1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25" name="Google Shape;1325;p1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326" name="Google Shape;1326;p1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327" name="Google Shape;1327;p1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8" name="Google Shape;1328;p1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9" name="Google Shape;1329;p1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1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1" name="Google Shape;1331;p1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2" name="Google Shape;1332;p1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1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35" name="Google Shape;1335;p1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9"/>
          <p:cNvSpPr/>
          <p:nvPr/>
        </p:nvSpPr>
        <p:spPr>
          <a:xfrm>
            <a:off x="1204525" y="854275"/>
            <a:ext cx="906300" cy="7197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47" name="Google Shape;1347;p19"/>
          <p:cNvSpPr txBox="1">
            <a:spLocks noGrp="1"/>
          </p:cNvSpPr>
          <p:nvPr>
            <p:ph type="body" idx="4294967295"/>
          </p:nvPr>
        </p:nvSpPr>
        <p:spPr>
          <a:xfrm>
            <a:off x="2642850" y="2003400"/>
            <a:ext cx="51453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b="1"/>
              <a:t>Trending Music</a:t>
            </a:r>
            <a:endParaRPr sz="18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Unpack different trends from 1921 to 2020 and understand what trends are forming in the future</a:t>
            </a:r>
            <a:endParaRPr sz="1800"/>
          </a:p>
        </p:txBody>
      </p:sp>
      <p:sp>
        <p:nvSpPr>
          <p:cNvPr id="1348" name="Google Shape;1348;p19"/>
          <p:cNvSpPr txBox="1">
            <a:spLocks noGrp="1"/>
          </p:cNvSpPr>
          <p:nvPr>
            <p:ph type="body" idx="4294967295"/>
          </p:nvPr>
        </p:nvSpPr>
        <p:spPr>
          <a:xfrm>
            <a:off x="2642850" y="535400"/>
            <a:ext cx="5145300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b="1"/>
              <a:t>Variable Relations</a:t>
            </a:r>
            <a:endParaRPr sz="18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There are over 19 unique variables in this dataset and we wish to build a better understanding of their relations with each other</a:t>
            </a:r>
            <a:endParaRPr sz="1800"/>
          </a:p>
        </p:txBody>
      </p:sp>
      <p:sp>
        <p:nvSpPr>
          <p:cNvPr id="1349" name="Google Shape;1349;p19"/>
          <p:cNvSpPr txBox="1">
            <a:spLocks noGrp="1"/>
          </p:cNvSpPr>
          <p:nvPr>
            <p:ph type="body" idx="4294967295"/>
          </p:nvPr>
        </p:nvSpPr>
        <p:spPr>
          <a:xfrm>
            <a:off x="2642850" y="3284025"/>
            <a:ext cx="5145300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b="1"/>
              <a:t>Feature Impact and Significance</a:t>
            </a:r>
            <a:endParaRPr sz="18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Analyze each feature and understand its significance with popularity</a:t>
            </a:r>
            <a:endParaRPr sz="1800"/>
          </a:p>
        </p:txBody>
      </p:sp>
      <p:sp>
        <p:nvSpPr>
          <p:cNvPr id="1350" name="Google Shape;1350;p19"/>
          <p:cNvSpPr/>
          <p:nvPr/>
        </p:nvSpPr>
        <p:spPr>
          <a:xfrm>
            <a:off x="1204525" y="2128025"/>
            <a:ext cx="906300" cy="7197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19"/>
          <p:cNvSpPr/>
          <p:nvPr/>
        </p:nvSpPr>
        <p:spPr>
          <a:xfrm>
            <a:off x="1204525" y="3401775"/>
            <a:ext cx="906300" cy="7197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19"/>
          <p:cNvSpPr txBox="1"/>
          <p:nvPr/>
        </p:nvSpPr>
        <p:spPr>
          <a:xfrm>
            <a:off x="1362175" y="1062175"/>
            <a:ext cx="591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8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3" name="Google Shape;1353;p19"/>
          <p:cNvSpPr txBox="1"/>
          <p:nvPr/>
        </p:nvSpPr>
        <p:spPr>
          <a:xfrm>
            <a:off x="1362175" y="2335925"/>
            <a:ext cx="591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4" name="Google Shape;1354;p19"/>
          <p:cNvSpPr txBox="1"/>
          <p:nvPr/>
        </p:nvSpPr>
        <p:spPr>
          <a:xfrm>
            <a:off x="1362175" y="3609675"/>
            <a:ext cx="591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18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0"/>
          <p:cNvSpPr txBox="1">
            <a:spLocks noGrp="1"/>
          </p:cNvSpPr>
          <p:nvPr>
            <p:ph type="ctrTitle"/>
          </p:nvPr>
        </p:nvSpPr>
        <p:spPr>
          <a:xfrm>
            <a:off x="1074992" y="1792034"/>
            <a:ext cx="4676700" cy="158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1ED760"/>
                </a:solidFill>
              </a:rPr>
              <a:t>Techniques and Methodologies</a:t>
            </a:r>
            <a:endParaRPr>
              <a:solidFill>
                <a:srgbClr val="1ED760"/>
              </a:solidFill>
            </a:endParaRPr>
          </a:p>
        </p:txBody>
      </p:sp>
      <p:sp>
        <p:nvSpPr>
          <p:cNvPr id="1360" name="Google Shape;1360;p20"/>
          <p:cNvSpPr txBox="1">
            <a:spLocks noGrp="1"/>
          </p:cNvSpPr>
          <p:nvPr>
            <p:ph type="subTitle" idx="1"/>
          </p:nvPr>
        </p:nvSpPr>
        <p:spPr>
          <a:xfrm>
            <a:off x="1121162" y="3462232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techniques you will be using or have already used</a:t>
            </a:r>
            <a:endParaRPr/>
          </a:p>
        </p:txBody>
      </p:sp>
      <p:sp>
        <p:nvSpPr>
          <p:cNvPr id="1361" name="Google Shape;1361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62" name="Google Shape;1362;p20"/>
          <p:cNvGrpSpPr/>
          <p:nvPr/>
        </p:nvGrpSpPr>
        <p:grpSpPr>
          <a:xfrm>
            <a:off x="5960236" y="1190360"/>
            <a:ext cx="2805392" cy="2998151"/>
            <a:chOff x="1926580" y="602477"/>
            <a:chExt cx="4456273" cy="4762466"/>
          </a:xfrm>
        </p:grpSpPr>
        <p:sp>
          <p:nvSpPr>
            <p:cNvPr id="1363" name="Google Shape;1363;p20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0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0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0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0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0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0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0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0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0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0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0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0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0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0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0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0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0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0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0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0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20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20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20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20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20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20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20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20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20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20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20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0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0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0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0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20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20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0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20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20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20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20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0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0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0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0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0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0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0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0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0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0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0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0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0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0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0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0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0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0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0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0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0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0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0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0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0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0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0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0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0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0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0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9" name="Google Shape;1509;p20"/>
            <p:cNvGrpSpPr/>
            <p:nvPr/>
          </p:nvGrpSpPr>
          <p:grpSpPr>
            <a:xfrm>
              <a:off x="4146745" y="1006881"/>
              <a:ext cx="330893" cy="250785"/>
              <a:chOff x="6621095" y="1452181"/>
              <a:chExt cx="330893" cy="250785"/>
            </a:xfrm>
          </p:grpSpPr>
          <p:sp>
            <p:nvSpPr>
              <p:cNvPr id="1510" name="Google Shape;1510;p2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5" name="Google Shape;1515;p20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0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D660"/>
      </a:accent1>
      <a:accent2>
        <a:srgbClr val="149945"/>
      </a:accent2>
      <a:accent3>
        <a:srgbClr val="A5A5A5"/>
      </a:accent3>
      <a:accent4>
        <a:srgbClr val="FFC000"/>
      </a:accent4>
      <a:accent5>
        <a:srgbClr val="1ED66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783</Words>
  <Application>Microsoft Office PowerPoint</Application>
  <PresentationFormat>On-screen Show (16:9)</PresentationFormat>
  <Paragraphs>191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Raleway Thin</vt:lpstr>
      <vt:lpstr>Raleway</vt:lpstr>
      <vt:lpstr>Courier New</vt:lpstr>
      <vt:lpstr>Calibri</vt:lpstr>
      <vt:lpstr>Arial</vt:lpstr>
      <vt:lpstr>Barlow</vt:lpstr>
      <vt:lpstr>Barlow Light</vt:lpstr>
      <vt:lpstr>Gaoler template</vt:lpstr>
      <vt:lpstr>Music of The Future</vt:lpstr>
      <vt:lpstr>PowerPoint Presentation</vt:lpstr>
      <vt:lpstr>Data Consideration</vt:lpstr>
      <vt:lpstr>PowerPoint Presentation</vt:lpstr>
      <vt:lpstr>Value &amp; Impact</vt:lpstr>
      <vt:lpstr>PowerPoint Presentation</vt:lpstr>
      <vt:lpstr>Unanswered Questions</vt:lpstr>
      <vt:lpstr>PowerPoint Presentation</vt:lpstr>
      <vt:lpstr>Techniques and Methodologies</vt:lpstr>
      <vt:lpstr>PowerPoint Presentation</vt:lpstr>
      <vt:lpstr>Anticipated Results and Improvements</vt:lpstr>
      <vt:lpstr>PowerPoint Presentation</vt:lpstr>
      <vt:lpstr>Data Exploration</vt:lpstr>
      <vt:lpstr>Data Exploration: Song Examples</vt:lpstr>
      <vt:lpstr>PowerPoint Presentation</vt:lpstr>
      <vt:lpstr>Data Analysis: Feature Distribution Histograms</vt:lpstr>
      <vt:lpstr>Data Analysis: Feature Distribution Density Plots</vt:lpstr>
      <vt:lpstr>Data Analysis: Density of Key Characteristics</vt:lpstr>
      <vt:lpstr>Data Analysis: Density of Popularity</vt:lpstr>
      <vt:lpstr>Data Analysis: Popularity over Time</vt:lpstr>
      <vt:lpstr>Data Analysis: Key Trends over Time</vt:lpstr>
      <vt:lpstr>Data Analysis: Feature Correlations</vt:lpstr>
      <vt:lpstr>Data Analysis: Distribution by Key</vt:lpstr>
      <vt:lpstr>Data Analysis: Distribution by Key, Most Popular Songs </vt:lpstr>
      <vt:lpstr>PowerPoint Presentation</vt:lpstr>
      <vt:lpstr>Feature Analysis: Popular Trait Differences</vt:lpstr>
      <vt:lpstr>Categorizing Songs: K-means Clustering</vt:lpstr>
      <vt:lpstr>Predicting Popularity: Multiple Linear Regression</vt:lpstr>
      <vt:lpstr>Predicting Popularity: Random Forests</vt:lpstr>
      <vt:lpstr>Predicting Popularity: Gradient Boosting</vt:lpstr>
      <vt:lpstr>PowerPoint Presentation</vt:lpstr>
      <vt:lpstr>Predicting Popularity: Model Comparisons</vt:lpstr>
      <vt:lpstr>Predicting Popularity: AutoML Model Search</vt:lpstr>
      <vt:lpstr>Predicting Popularity: AutoML Model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of The Future</dc:title>
  <cp:lastModifiedBy>Jiang, Bohan</cp:lastModifiedBy>
  <cp:revision>1</cp:revision>
  <dcterms:modified xsi:type="dcterms:W3CDTF">2020-12-09T17:58:34Z</dcterms:modified>
</cp:coreProperties>
</file>