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Barlow" panose="020B0604020202020204" charset="0"/>
      <p:regular r:id="rId38"/>
      <p:bold r:id="rId39"/>
      <p:italic r:id="rId40"/>
      <p:boldItalic r:id="rId41"/>
    </p:embeddedFont>
    <p:embeddedFont>
      <p:font typeface="Barlow Light"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Raleway" panose="020B0604020202020204" charset="0"/>
      <p:regular r:id="rId50"/>
      <p:bold r:id="rId51"/>
      <p:italic r:id="rId52"/>
      <p:boldItalic r:id="rId53"/>
    </p:embeddedFont>
    <p:embeddedFont>
      <p:font typeface="Raleway Thin"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151BC0-9DE7-4657-951B-767FAA5DBA4A}">
  <a:tblStyle styleId="{99151BC0-9DE7-4657-951B-767FAA5DBA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35" autoAdjust="0"/>
  </p:normalViewPr>
  <p:slideViewPr>
    <p:cSldViewPr snapToGrid="0">
      <p:cViewPr varScale="1">
        <p:scale>
          <a:sx n="124" d="100"/>
          <a:sy n="124" d="100"/>
        </p:scale>
        <p:origin x="12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g, Bohan" userId="968f4b11-8219-4c13-9f26-3aa630898e4d" providerId="ADAL" clId="{AB494CAB-DBE0-4422-9D12-EE601C2B96DA}"/>
    <pc:docChg chg="delSld modSld">
      <pc:chgData name="Jiang, Bohan" userId="968f4b11-8219-4c13-9f26-3aa630898e4d" providerId="ADAL" clId="{AB494CAB-DBE0-4422-9D12-EE601C2B96DA}" dt="2020-12-09T17:55:00.739" v="3" actId="2696"/>
      <pc:docMkLst>
        <pc:docMk/>
      </pc:docMkLst>
      <pc:sldChg chg="modNotesTx">
        <pc:chgData name="Jiang, Bohan" userId="968f4b11-8219-4c13-9f26-3aa630898e4d" providerId="ADAL" clId="{AB494CAB-DBE0-4422-9D12-EE601C2B96DA}" dt="2020-12-09T17:54:24.829" v="1" actId="20577"/>
        <pc:sldMkLst>
          <pc:docMk/>
          <pc:sldMk cId="0" sldId="256"/>
        </pc:sldMkLst>
      </pc:sldChg>
      <pc:sldChg chg="modNotesTx">
        <pc:chgData name="Jiang, Bohan" userId="968f4b11-8219-4c13-9f26-3aa630898e4d" providerId="ADAL" clId="{AB494CAB-DBE0-4422-9D12-EE601C2B96DA}" dt="2020-12-09T17:54:22.692" v="0" actId="20577"/>
        <pc:sldMkLst>
          <pc:docMk/>
          <pc:sldMk cId="0" sldId="257"/>
        </pc:sldMkLst>
      </pc:sldChg>
      <pc:sldChg chg="del">
        <pc:chgData name="Jiang, Bohan" userId="968f4b11-8219-4c13-9f26-3aa630898e4d" providerId="ADAL" clId="{AB494CAB-DBE0-4422-9D12-EE601C2B96DA}" dt="2020-12-09T17:54:58.467" v="2" actId="2696"/>
        <pc:sldMkLst>
          <pc:docMk/>
          <pc:sldMk cId="0" sldId="291"/>
        </pc:sldMkLst>
      </pc:sldChg>
      <pc:sldChg chg="del">
        <pc:chgData name="Jiang, Bohan" userId="968f4b11-8219-4c13-9f26-3aa630898e4d" providerId="ADAL" clId="{AB494CAB-DBE0-4422-9D12-EE601C2B96DA}" dt="2020-12-09T17:55:00.739" v="3" actId="2696"/>
        <pc:sldMkLst>
          <pc:docMk/>
          <pc:sldMk cId="0"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a309aefc54_15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a309aefc54_1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1 - Rachel &amp; Dapo</a:t>
            </a:r>
            <a:endParaRPr dirty="0"/>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Rolling correlation plots for each feature VS. popularity over time. </a:t>
            </a:r>
            <a:endParaRPr sz="1200" dirty="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en" sz="1200" dirty="0">
                <a:solidFill>
                  <a:schemeClr val="dk1"/>
                </a:solidFill>
              </a:rPr>
              <a:t>Use HW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Model 2 - Bohan</a:t>
            </a:r>
            <a:endParaRPr dirty="0"/>
          </a:p>
          <a:p>
            <a:pPr marL="914400" lvl="1" indent="-304800" algn="l" rtl="0">
              <a:lnSpc>
                <a:spcPct val="115000"/>
              </a:lnSpc>
              <a:spcBef>
                <a:spcPts val="0"/>
              </a:spcBef>
              <a:spcAft>
                <a:spcPts val="0"/>
              </a:spcAft>
              <a:buClr>
                <a:schemeClr val="dk1"/>
              </a:buClr>
              <a:buSzPts val="1200"/>
              <a:buAutoNum type="alphaLcPeriod"/>
            </a:pPr>
            <a:r>
              <a:rPr lang="en" sz="1200" dirty="0">
                <a:solidFill>
                  <a:schemeClr val="dk1"/>
                </a:solidFill>
              </a:rPr>
              <a:t>Panel Regression</a:t>
            </a:r>
            <a:endParaRPr sz="1200" dirty="0">
              <a:solidFill>
                <a:schemeClr val="dk1"/>
              </a:solidFill>
            </a:endParaRPr>
          </a:p>
          <a:p>
            <a:pPr marL="1371600" lvl="2" indent="-304800" algn="l" rtl="0">
              <a:lnSpc>
                <a:spcPct val="115000"/>
              </a:lnSpc>
              <a:spcBef>
                <a:spcPts val="0"/>
              </a:spcBef>
              <a:spcAft>
                <a:spcPts val="0"/>
              </a:spcAft>
              <a:buClr>
                <a:schemeClr val="dk1"/>
              </a:buClr>
              <a:buSzPts val="1200"/>
              <a:buAutoNum type="romanLcPeriod"/>
            </a:pPr>
            <a:r>
              <a:rPr lang="en" sz="1200" dirty="0">
                <a:solidFill>
                  <a:schemeClr val="dk1"/>
                </a:solidFill>
              </a:rPr>
              <a:t>Not standardized since OLS is invariant</a:t>
            </a:r>
            <a:endParaRPr sz="1200" dirty="0">
              <a:solidFill>
                <a:schemeClr val="dk1"/>
              </a:solidFill>
            </a:endParaRPr>
          </a:p>
          <a:p>
            <a:pPr marL="1371600" lvl="2" indent="-304800" algn="l" rtl="0">
              <a:lnSpc>
                <a:spcPct val="115000"/>
              </a:lnSpc>
              <a:spcBef>
                <a:spcPts val="0"/>
              </a:spcBef>
              <a:spcAft>
                <a:spcPts val="0"/>
              </a:spcAft>
              <a:buClr>
                <a:schemeClr val="dk1"/>
              </a:buClr>
              <a:buSzPts val="1200"/>
              <a:buAutoNum type="romanLcPeriod"/>
            </a:pPr>
            <a:r>
              <a:rPr lang="en" sz="1200" dirty="0">
                <a:solidFill>
                  <a:schemeClr val="dk1"/>
                </a:solidFill>
              </a:rPr>
              <a:t>Unbalanced panel since different number of data points per year</a:t>
            </a:r>
            <a:endParaRPr sz="1200" dirty="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en" sz="1200" dirty="0">
                <a:solidFill>
                  <a:schemeClr val="dk1"/>
                </a:solidFill>
              </a:rPr>
              <a:t>KNN</a:t>
            </a:r>
            <a:endParaRPr sz="1200" dirty="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en" sz="1200" dirty="0">
                <a:solidFill>
                  <a:schemeClr val="dk1"/>
                </a:solidFill>
              </a:rPr>
              <a:t>Decision Tree</a:t>
            </a:r>
            <a:endParaRPr sz="1200" dirty="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en" sz="1200" dirty="0">
                <a:solidFill>
                  <a:schemeClr val="dk1"/>
                </a:solidFill>
              </a:rPr>
              <a:t>etc..</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2" name="Google Shape;15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a309aefc54_15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a309aefc54_1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green bar transition after each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ga37038fad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Unbalanced Panel Dataset - but with different observed entities at every cross section. </a:t>
            </a:r>
            <a:endParaRPr>
              <a:solidFill>
                <a:schemeClr val="dk1"/>
              </a:solidFill>
            </a:endParaRPr>
          </a:p>
          <a:p>
            <a:pPr marL="0" lvl="0" indent="0" algn="l" rtl="0">
              <a:spcBef>
                <a:spcPts val="0"/>
              </a:spcBef>
              <a:spcAft>
                <a:spcPts val="0"/>
              </a:spcAft>
              <a:buNone/>
            </a:pPr>
            <a:endParaRPr/>
          </a:p>
        </p:txBody>
      </p:sp>
      <p:sp>
        <p:nvSpPr>
          <p:cNvPr id="1676" name="Google Shape;1676;ga37038fad0_0_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a37038fad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Step 1 -  Data exploration screenshots</a:t>
            </a:r>
            <a:endParaRPr>
              <a:solidFill>
                <a:schemeClr val="dk1"/>
              </a:solidFill>
            </a:endParaRPr>
          </a:p>
          <a:p>
            <a:pPr marL="0" lvl="0" indent="0" algn="l" rtl="0">
              <a:spcBef>
                <a:spcPts val="0"/>
              </a:spcBef>
              <a:spcAft>
                <a:spcPts val="0"/>
              </a:spcAft>
              <a:buNone/>
            </a:pPr>
            <a:endParaRPr/>
          </a:p>
        </p:txBody>
      </p:sp>
      <p:sp>
        <p:nvSpPr>
          <p:cNvPr id="1684" name="Google Shape;1684;ga37038fad0_1_17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a37038fad0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a37038fa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a37038fad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Step 2 - Correlation &amp; Regression screenshots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27" name="Google Shape;1727;ga37038fad0_0_9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a37038fad0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Step 2 - Correlation &amp; Regression screenshots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34" name="Google Shape;1734;ga37038fad0_1_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ga37038fad0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Step 2 - Correlation &amp; Regression screenshots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41" name="Google Shape;1741;ga37038fad0_1_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a37038fad0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Step 2 - Correlation &amp; Regression screenshots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48" name="Google Shape;1748;ga37038fad0_1_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a37038fad0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Step 2 - Correlation &amp; Regression screenshots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55" name="Google Shape;1755;ga37038fad0_1_9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a37038fad0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Step 2 - Correlation &amp; Regression screenshots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62" name="Google Shape;1762;ga37038fad0_1_1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a37038fad0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Step 2 - Correlation &amp; Regression screenshots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73" name="Google Shape;1773;ga37038fad0_1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a37038fad0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Step 2 - Correlation &amp; Regression screenshots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80" name="Google Shape;1780;ga37038fad0_1_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a37038fad0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Step 2 - Correlation &amp; Regression screenshots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87" name="Google Shape;1787;ga37038fad0_1_7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2"/>
        <p:cNvGrpSpPr/>
        <p:nvPr/>
      </p:nvGrpSpPr>
      <p:grpSpPr>
        <a:xfrm>
          <a:off x="0" y="0"/>
          <a:ext cx="0" cy="0"/>
          <a:chOff x="0" y="0"/>
          <a:chExt cx="0" cy="0"/>
        </a:xfrm>
      </p:grpSpPr>
      <p:sp>
        <p:nvSpPr>
          <p:cNvPr id="1793" name="Google Shape;1793;ga37038fad0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4" name="Google Shape;1794;ga37038fad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80/20 Training/Testing Split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a37038fad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
        <p:nvSpPr>
          <p:cNvPr id="1827" name="Google Shape;1827;ga37038fad0_1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aeafb168a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K-means clustering to determine how many “categories” of songs there are (Unsupervised learning technique)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Dimensionality Reduction Technique to group songs together - can perform PCA and then do K-means to visualize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Elbow method used where within-cluster sum-of-squares is minimized</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3 clusters chosen since the 4th cluster only minimally improves WSS</a:t>
            </a:r>
            <a:endParaRPr>
              <a:solidFill>
                <a:schemeClr val="dk1"/>
              </a:solidFill>
            </a:endParaRPr>
          </a:p>
        </p:txBody>
      </p:sp>
      <p:sp>
        <p:nvSpPr>
          <p:cNvPr id="1836" name="Google Shape;1836;gaeafb168ab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a37038fad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Step 1 -  Data exploration screenshots</a:t>
            </a:r>
            <a:endParaRPr>
              <a:solidFill>
                <a:schemeClr val="dk1"/>
              </a:solidFill>
            </a:endParaRPr>
          </a:p>
          <a:p>
            <a:pPr marL="0" lvl="0" indent="0" algn="l" rtl="0">
              <a:spcBef>
                <a:spcPts val="0"/>
              </a:spcBef>
              <a:spcAft>
                <a:spcPts val="0"/>
              </a:spcAft>
              <a:buNone/>
            </a:pPr>
            <a:endParaRPr/>
          </a:p>
        </p:txBody>
      </p:sp>
      <p:sp>
        <p:nvSpPr>
          <p:cNvPr id="1845" name="Google Shape;1845;ga37038fad0_1_1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a37038fad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Step 1 -  Data exploration screenshots</a:t>
            </a:r>
            <a:endParaRPr>
              <a:solidFill>
                <a:schemeClr val="dk1"/>
              </a:solidFill>
            </a:endParaRPr>
          </a:p>
          <a:p>
            <a:pPr marL="0" lvl="0" indent="0" algn="l" rtl="0">
              <a:spcBef>
                <a:spcPts val="0"/>
              </a:spcBef>
              <a:spcAft>
                <a:spcPts val="0"/>
              </a:spcAft>
              <a:buNone/>
            </a:pPr>
            <a:endParaRPr/>
          </a:p>
        </p:txBody>
      </p:sp>
      <p:sp>
        <p:nvSpPr>
          <p:cNvPr id="1854" name="Google Shape;1854;ga37038fad0_1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Once we decided on that direction, we wanted to </a:t>
            </a:r>
            <a:r>
              <a:rPr lang="en">
                <a:solidFill>
                  <a:srgbClr val="E36209"/>
                </a:solidFill>
                <a:latin typeface="Courier New"/>
                <a:ea typeface="Courier New"/>
                <a:cs typeface="Courier New"/>
                <a:sym typeface="Courier New"/>
              </a:rPr>
              <a:t>find the right data set </a:t>
            </a:r>
            <a:endParaRPr>
              <a:solidFill>
                <a:srgbClr val="E36209"/>
              </a:solidFill>
              <a:latin typeface="Courier New"/>
              <a:ea typeface="Courier New"/>
              <a:cs typeface="Courier New"/>
              <a:sym typeface="Courier New"/>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aeadf4dab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Step 1 -  Data exploration screenshots</a:t>
            </a:r>
            <a:endParaRPr>
              <a:solidFill>
                <a:schemeClr val="dk1"/>
              </a:solidFill>
            </a:endParaRPr>
          </a:p>
          <a:p>
            <a:pPr marL="0" lvl="0" indent="0" algn="l" rtl="0">
              <a:spcBef>
                <a:spcPts val="0"/>
              </a:spcBef>
              <a:spcAft>
                <a:spcPts val="0"/>
              </a:spcAft>
              <a:buNone/>
            </a:pPr>
            <a:endParaRPr/>
          </a:p>
        </p:txBody>
      </p:sp>
      <p:sp>
        <p:nvSpPr>
          <p:cNvPr id="1864" name="Google Shape;1864;gaeadf4dab2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a37038fad0_1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a37038fad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ga37038fad0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solidFill>
                  <a:schemeClr val="dk1"/>
                </a:solidFill>
              </a:rPr>
              <a:t>Able to predict popularity up to a 9% confidence interval, but a lot left to be desired since year is the most significant predictor and var explained is low</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Suggests that features in dataset are not really a strong predictor of popularity, and maybe alternative data like frequency of the song on twitter/insta would be better</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Maybe popularity is just unusually hard to predict, is similar to the stock market</a:t>
            </a:r>
            <a:endParaRPr>
              <a:solidFill>
                <a:schemeClr val="dk1"/>
              </a:solidFill>
            </a:endParaRPr>
          </a:p>
        </p:txBody>
      </p:sp>
      <p:sp>
        <p:nvSpPr>
          <p:cNvPr id="1908" name="Google Shape;1908;ga37038fad0_1_1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3"/>
        <p:cNvGrpSpPr/>
        <p:nvPr/>
      </p:nvGrpSpPr>
      <p:grpSpPr>
        <a:xfrm>
          <a:off x="0" y="0"/>
          <a:ext cx="0" cy="0"/>
          <a:chOff x="0" y="0"/>
          <a:chExt cx="0" cy="0"/>
        </a:xfrm>
      </p:grpSpPr>
      <p:sp>
        <p:nvSpPr>
          <p:cNvPr id="1914" name="Google Shape;1914;ga37038fad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Step 1 -  Data exploration screenshots</a:t>
            </a:r>
            <a:endParaRPr>
              <a:solidFill>
                <a:schemeClr val="dk1"/>
              </a:solidFill>
            </a:endParaRPr>
          </a:p>
          <a:p>
            <a:pPr marL="0" lvl="0" indent="0" algn="l" rtl="0">
              <a:spcBef>
                <a:spcPts val="0"/>
              </a:spcBef>
              <a:spcAft>
                <a:spcPts val="0"/>
              </a:spcAft>
              <a:buNone/>
            </a:pPr>
            <a:endParaRPr/>
          </a:p>
        </p:txBody>
      </p:sp>
      <p:sp>
        <p:nvSpPr>
          <p:cNvPr id="1915" name="Google Shape;1915;ga37038fad0_1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4"/>
        <p:cNvGrpSpPr/>
        <p:nvPr/>
      </p:nvGrpSpPr>
      <p:grpSpPr>
        <a:xfrm>
          <a:off x="0" y="0"/>
          <a:ext cx="0" cy="0"/>
          <a:chOff x="0" y="0"/>
          <a:chExt cx="0" cy="0"/>
        </a:xfrm>
      </p:grpSpPr>
      <p:sp>
        <p:nvSpPr>
          <p:cNvPr id="1925" name="Google Shape;1925;gaeadf4dab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Step 1 -  Data exploration screenshots</a:t>
            </a:r>
            <a:endParaRPr>
              <a:solidFill>
                <a:schemeClr val="dk1"/>
              </a:solidFill>
            </a:endParaRPr>
          </a:p>
          <a:p>
            <a:pPr marL="0" lvl="0" indent="0" algn="l" rtl="0">
              <a:spcBef>
                <a:spcPts val="0"/>
              </a:spcBef>
              <a:spcAft>
                <a:spcPts val="0"/>
              </a:spcAft>
              <a:buNone/>
            </a:pPr>
            <a:endParaRPr/>
          </a:p>
        </p:txBody>
      </p:sp>
      <p:sp>
        <p:nvSpPr>
          <p:cNvPr id="1926" name="Google Shape;1926;gaeadf4dab2_0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3" name="Google Shape;1933;p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a309aefc54_15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a309aefc54_1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latin typeface="Calibri"/>
                <a:ea typeface="Calibri"/>
                <a:cs typeface="Calibri"/>
                <a:sym typeface="Calibri"/>
              </a:rPr>
              <a:t>-</a:t>
            </a:r>
            <a:r>
              <a:rPr lang="en" sz="1000">
                <a:latin typeface="Calibri"/>
                <a:ea typeface="Calibri"/>
                <a:cs typeface="Calibri"/>
                <a:sym typeface="Calibri"/>
              </a:rPr>
              <a:t>one that stood out was the Spotify Public API (Define Spotify – one of the biggest music streaming platform)</a:t>
            </a:r>
            <a:endParaRPr sz="10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latin typeface="Calibri"/>
                <a:ea typeface="Calibri"/>
                <a:cs typeface="Calibri"/>
                <a:sym typeface="Calibri"/>
              </a:rPr>
              <a:t>-</a:t>
            </a:r>
            <a:r>
              <a:rPr lang="en" sz="1000">
                <a:latin typeface="Calibri"/>
                <a:ea typeface="Calibri"/>
                <a:cs typeface="Calibri"/>
                <a:sym typeface="Calibri"/>
              </a:rPr>
              <a:t>We found this dataset that has over 160k different songs over the span of 99 years</a:t>
            </a:r>
            <a:endParaRPr sz="10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latin typeface="Calibri"/>
                <a:ea typeface="Calibri"/>
                <a:cs typeface="Calibri"/>
                <a:sym typeface="Calibri"/>
              </a:rPr>
              <a:t>-</a:t>
            </a:r>
            <a:r>
              <a:rPr lang="en" sz="1000">
                <a:latin typeface="Calibri"/>
                <a:ea typeface="Calibri"/>
                <a:cs typeface="Calibri"/>
                <a:sym typeface="Calibri"/>
              </a:rPr>
              <a:t>Great thing about this is that the Spotify API provides a range of variables that we can play around with</a:t>
            </a:r>
            <a:endParaRPr sz="10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latin typeface="Calibri"/>
                <a:ea typeface="Calibri"/>
                <a:cs typeface="Calibri"/>
                <a:sym typeface="Calibri"/>
              </a:rPr>
              <a:t>-</a:t>
            </a:r>
            <a:r>
              <a:rPr lang="en" sz="1000">
                <a:latin typeface="Calibri"/>
                <a:ea typeface="Calibri"/>
                <a:cs typeface="Calibri"/>
                <a:sym typeface="Calibri"/>
              </a:rPr>
              <a:t>Categorized into 3 different buckets : numerical + binary + categorical</a:t>
            </a:r>
            <a:endParaRPr sz="10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latin typeface="Calibri"/>
                <a:ea typeface="Calibri"/>
                <a:cs typeface="Calibri"/>
                <a:sym typeface="Calibri"/>
              </a:rPr>
              <a:t>-</a:t>
            </a:r>
            <a:r>
              <a:rPr lang="en" sz="1000">
                <a:latin typeface="Calibri"/>
                <a:ea typeface="Calibri"/>
                <a:cs typeface="Calibri"/>
                <a:sym typeface="Calibri"/>
              </a:rPr>
              <a:t>By having these 3 types data points, we had a very strong foundation to do our analysis on</a:t>
            </a:r>
            <a:endParaRPr sz="1000">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1. Data Set Description</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For this project, our team decided to take a data-driven approach to evaluate music. We are using the Spotify Dataset from 1921 to 2020 that consists of over 160,000 different tracks. In order to stay consistent in the evaluation, all data was sourced from the Spotify Web API. The following set of data is combination of Primary, Numerical, Dummy(binary), and Categorical data. This allows us to explore different types of models and draw different insights. Here are all the variables that is included in the data set:</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Primary</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id: this an unique key comprised of numbers and characters that is assigned to each track generated by Spotify</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Numerical</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acousticness: range from 0(LOW) to 1(HIGH)</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danceability: range from 0(LOW) to 1(HIGH)</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energy: range from 0(LOW) to 1(HIGH)</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duration_ms: majority range from 200,000 to 300,000</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instrumentalness: range from 0(LOW) to 1(HIGH)</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valence: range from 0(LOW) to 1(HIGH)</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popularity: range from 0(LOW) to 100(HIGH)*</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tempo: majority range from 50(LOW) to 150(high)</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liveness: range from 0(LOW) to 1(HIGH)</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loudness majority range from -60 to 0</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speechiness: range from 0(LOW) to 1(HIGH)</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year: range from 1921 to 2020</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Dummy</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mode: 0 represents minor and 1 represents major</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explicit: 0 represents no explicit content and 1 represents explicit content</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Categorical</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key: this consists of all different music keys on onctave encoded from 0 to 11 (i.e. C = 0, C# = 1, etc...)</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artists: the artist of the track</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release_date: the date of release in yyyy-mm-dd format</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	- name: the name of the track</a:t>
            </a:r>
            <a:endParaRPr sz="900">
              <a:solidFill>
                <a:srgbClr val="E36209"/>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900">
                <a:solidFill>
                  <a:srgbClr val="E36209"/>
                </a:solidFill>
                <a:latin typeface="Courier New"/>
                <a:ea typeface="Courier New"/>
                <a:cs typeface="Courier New"/>
                <a:sym typeface="Courier New"/>
              </a:rPr>
              <a:t>*With our approach on evaluating different tracks, we decided to use popularity as our main dependant variable. </a:t>
            </a:r>
            <a:endParaRPr sz="900">
              <a:solidFill>
                <a:srgbClr val="E36209"/>
              </a:solidFill>
              <a:latin typeface="Courier New"/>
              <a:ea typeface="Courier New"/>
              <a:cs typeface="Courier New"/>
              <a:sym typeface="Courier New"/>
            </a:endParaRPr>
          </a:p>
          <a:p>
            <a:pPr marL="457200" lvl="0" indent="0" algn="l" rtl="0">
              <a:spcBef>
                <a:spcPts val="0"/>
              </a:spcBef>
              <a:spcAft>
                <a:spcPts val="0"/>
              </a:spcAft>
              <a:buNone/>
            </a:pPr>
            <a:endParaRPr sz="900">
              <a:solidFill>
                <a:srgbClr val="E36209"/>
              </a:solidFill>
              <a:latin typeface="Courier New"/>
              <a:ea typeface="Courier New"/>
              <a:cs typeface="Courier New"/>
              <a:sym typeface="Courier Ne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0" name="Google Shape;5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Before jumping into the meat of the project, we had to discuss what is our ultimate goal and why is this valuable</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a309aefc54_15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a309aefc54_1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Overarching objective: Predict the next hit song and understand what features drives popularity over time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-I think there’s </a:t>
            </a:r>
            <a:r>
              <a:rPr lang="en">
                <a:solidFill>
                  <a:schemeClr val="dk1"/>
                </a:solidFill>
              </a:rPr>
              <a:t>A lot of benefit and impact to answering this question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Music industry is around $21.5B and there’s a lot of stakeholder in there.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We want to help anyone in the industry (whether you’re a music producer or a singer) to give them a data-driven approach to music, and to help them identify different trends in this industry.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And to hopefully give people like us some better tiktok music in the future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0" name="Google Shape;11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a309aefc54_15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a309aefc54_1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 people want to listen to in music???????????</a:t>
            </a:r>
            <a:endParaRPr/>
          </a:p>
          <a:p>
            <a:pPr marL="0" lvl="0" indent="0" algn="l" rtl="0">
              <a:spcBef>
                <a:spcPts val="0"/>
              </a:spcBef>
              <a:spcAft>
                <a:spcPts val="0"/>
              </a:spcAft>
              <a:buNone/>
            </a:pPr>
            <a:r>
              <a:rPr lang="en"/>
              <a:t>Where is it trending???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7" name="Google Shape;13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1"/>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txBox="1">
            <a:spLocks noGrp="1"/>
          </p:cNvSpPr>
          <p:nvPr>
            <p:ph type="body" idx="1"/>
          </p:nvPr>
        </p:nvSpPr>
        <p:spPr>
          <a:xfrm>
            <a:off x="457200" y="4406309"/>
            <a:ext cx="8229600" cy="5196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360"/>
              </a:spcBef>
              <a:spcAft>
                <a:spcPts val="0"/>
              </a:spcAft>
              <a:buSzPts val="1800"/>
              <a:buNone/>
              <a:defRPr sz="1800"/>
            </a:lvl1pPr>
          </a:lstStyle>
          <a:p>
            <a:endParaRPr/>
          </a:p>
        </p:txBody>
      </p:sp>
      <p:sp>
        <p:nvSpPr>
          <p:cNvPr id="58" name="Google Shape;58;p1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2"/>
        <p:cNvGrpSpPr/>
        <p:nvPr/>
      </p:nvGrpSpPr>
      <p:grpSpPr>
        <a:xfrm>
          <a:off x="0" y="0"/>
          <a:ext cx="0" cy="0"/>
          <a:chOff x="0" y="0"/>
          <a:chExt cx="0" cy="0"/>
        </a:xfrm>
      </p:grpSpPr>
      <p:sp>
        <p:nvSpPr>
          <p:cNvPr id="13" name="Google Shape;13;p3"/>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txBox="1">
            <a:spLocks noGrp="1"/>
          </p:cNvSpPr>
          <p:nvPr>
            <p:ph type="body" idx="1"/>
          </p:nvPr>
        </p:nvSpPr>
        <p:spPr>
          <a:xfrm>
            <a:off x="1039050" y="1028325"/>
            <a:ext cx="4742700" cy="3579900"/>
          </a:xfrm>
          <a:prstGeom prst="rect">
            <a:avLst/>
          </a:prstGeom>
          <a:noFill/>
          <a:ln>
            <a:noFill/>
          </a:ln>
        </p:spPr>
        <p:txBody>
          <a:bodyPr spcFirstLastPara="1" wrap="square" lIns="0" tIns="0" rIns="0" bIns="0" anchor="t" anchorCtr="0">
            <a:noAutofit/>
          </a:bodyPr>
          <a:lstStyle>
            <a:lvl1pPr marL="457200" lvl="0" indent="-431800" algn="l">
              <a:lnSpc>
                <a:spcPct val="110000"/>
              </a:lnSpc>
              <a:spcBef>
                <a:spcPts val="600"/>
              </a:spcBef>
              <a:spcAft>
                <a:spcPts val="0"/>
              </a:spcAft>
              <a:buClr>
                <a:schemeClr val="lt1"/>
              </a:buClr>
              <a:buSzPts val="3200"/>
              <a:buChar char="▸"/>
              <a:defRPr sz="3200">
                <a:solidFill>
                  <a:schemeClr val="lt1"/>
                </a:solidFill>
              </a:defRPr>
            </a:lvl1pPr>
            <a:lvl2pPr marL="914400" lvl="1" indent="-431800" algn="l">
              <a:lnSpc>
                <a:spcPct val="110000"/>
              </a:lnSpc>
              <a:spcBef>
                <a:spcPts val="600"/>
              </a:spcBef>
              <a:spcAft>
                <a:spcPts val="0"/>
              </a:spcAft>
              <a:buClr>
                <a:schemeClr val="lt1"/>
              </a:buClr>
              <a:buSzPts val="3200"/>
              <a:buChar char="▹"/>
              <a:defRPr sz="3200">
                <a:solidFill>
                  <a:schemeClr val="lt1"/>
                </a:solidFill>
              </a:defRPr>
            </a:lvl2pPr>
            <a:lvl3pPr marL="1371600" lvl="2" indent="-431800" algn="l">
              <a:lnSpc>
                <a:spcPct val="110000"/>
              </a:lnSpc>
              <a:spcBef>
                <a:spcPts val="600"/>
              </a:spcBef>
              <a:spcAft>
                <a:spcPts val="0"/>
              </a:spcAft>
              <a:buClr>
                <a:schemeClr val="lt1"/>
              </a:buClr>
              <a:buSzPts val="3200"/>
              <a:buChar char="▹"/>
              <a:defRPr sz="3200">
                <a:solidFill>
                  <a:schemeClr val="lt1"/>
                </a:solidFill>
              </a:defRPr>
            </a:lvl3pPr>
            <a:lvl4pPr marL="1828800" lvl="3" indent="-431800" algn="l">
              <a:lnSpc>
                <a:spcPct val="110000"/>
              </a:lnSpc>
              <a:spcBef>
                <a:spcPts val="600"/>
              </a:spcBef>
              <a:spcAft>
                <a:spcPts val="0"/>
              </a:spcAft>
              <a:buClr>
                <a:schemeClr val="lt1"/>
              </a:buClr>
              <a:buSzPts val="3200"/>
              <a:buChar char="▹"/>
              <a:defRPr sz="3200">
                <a:solidFill>
                  <a:schemeClr val="lt1"/>
                </a:solidFill>
              </a:defRPr>
            </a:lvl4pPr>
            <a:lvl5pPr marL="2286000" lvl="4" indent="-431800" algn="l">
              <a:lnSpc>
                <a:spcPct val="110000"/>
              </a:lnSpc>
              <a:spcBef>
                <a:spcPts val="600"/>
              </a:spcBef>
              <a:spcAft>
                <a:spcPts val="0"/>
              </a:spcAft>
              <a:buClr>
                <a:schemeClr val="lt1"/>
              </a:buClr>
              <a:buSzPts val="3200"/>
              <a:buChar char="▹"/>
              <a:defRPr sz="3200">
                <a:solidFill>
                  <a:schemeClr val="lt1"/>
                </a:solidFill>
              </a:defRPr>
            </a:lvl5pPr>
            <a:lvl6pPr marL="2743200" lvl="5" indent="-431800" algn="l">
              <a:lnSpc>
                <a:spcPct val="110000"/>
              </a:lnSpc>
              <a:spcBef>
                <a:spcPts val="600"/>
              </a:spcBef>
              <a:spcAft>
                <a:spcPts val="0"/>
              </a:spcAft>
              <a:buClr>
                <a:schemeClr val="lt1"/>
              </a:buClr>
              <a:buSzPts val="3200"/>
              <a:buChar char="▹"/>
              <a:defRPr sz="3200">
                <a:solidFill>
                  <a:schemeClr val="lt1"/>
                </a:solidFill>
              </a:defRPr>
            </a:lvl6pPr>
            <a:lvl7pPr marL="3200400" lvl="6" indent="-431800" algn="l">
              <a:lnSpc>
                <a:spcPct val="110000"/>
              </a:lnSpc>
              <a:spcBef>
                <a:spcPts val="600"/>
              </a:spcBef>
              <a:spcAft>
                <a:spcPts val="0"/>
              </a:spcAft>
              <a:buClr>
                <a:schemeClr val="lt1"/>
              </a:buClr>
              <a:buSzPts val="3200"/>
              <a:buChar char="▹"/>
              <a:defRPr sz="3200">
                <a:solidFill>
                  <a:schemeClr val="lt1"/>
                </a:solidFill>
              </a:defRPr>
            </a:lvl7pPr>
            <a:lvl8pPr marL="3657600" lvl="7" indent="-431800" algn="l">
              <a:lnSpc>
                <a:spcPct val="110000"/>
              </a:lnSpc>
              <a:spcBef>
                <a:spcPts val="600"/>
              </a:spcBef>
              <a:spcAft>
                <a:spcPts val="0"/>
              </a:spcAft>
              <a:buClr>
                <a:schemeClr val="lt1"/>
              </a:buClr>
              <a:buSzPts val="3200"/>
              <a:buChar char="▹"/>
              <a:defRPr sz="3200">
                <a:solidFill>
                  <a:schemeClr val="lt1"/>
                </a:solidFill>
              </a:defRPr>
            </a:lvl8pPr>
            <a:lvl9pPr marL="4114800" lvl="8" indent="-431800" algn="l">
              <a:lnSpc>
                <a:spcPct val="110000"/>
              </a:lnSpc>
              <a:spcBef>
                <a:spcPts val="600"/>
              </a:spcBef>
              <a:spcAft>
                <a:spcPts val="0"/>
              </a:spcAft>
              <a:buClr>
                <a:schemeClr val="lt1"/>
              </a:buClr>
              <a:buSzPts val="3200"/>
              <a:buChar char="▹"/>
              <a:defRPr sz="3200">
                <a:solidFill>
                  <a:schemeClr val="lt1"/>
                </a:solidFill>
              </a:defRPr>
            </a:lvl9pPr>
          </a:lstStyle>
          <a:p>
            <a:endParaRPr/>
          </a:p>
        </p:txBody>
      </p:sp>
      <p:sp>
        <p:nvSpPr>
          <p:cNvPr id="16" name="Google Shape;16;p3"/>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600"/>
              <a:buFont typeface="Arial"/>
              <a:buNone/>
            </a:pPr>
            <a:r>
              <a:rPr lang="en" sz="8600" b="1" i="0" u="none" strike="noStrike" cap="none">
                <a:solidFill>
                  <a:schemeClr val="accent2"/>
                </a:solidFill>
                <a:latin typeface="Raleway"/>
                <a:ea typeface="Raleway"/>
                <a:cs typeface="Raleway"/>
                <a:sym typeface="Raleway"/>
              </a:rPr>
              <a:t>“</a:t>
            </a:r>
            <a:endParaRPr sz="8600" b="1" i="0" u="none" strike="noStrike" cap="none">
              <a:solidFill>
                <a:schemeClr val="accent2"/>
              </a:solidFill>
              <a:latin typeface="Raleway"/>
              <a:ea typeface="Raleway"/>
              <a:cs typeface="Raleway"/>
              <a:sym typeface="Raleway"/>
            </a:endParaRPr>
          </a:p>
        </p:txBody>
      </p:sp>
      <p:sp>
        <p:nvSpPr>
          <p:cNvPr id="17" name="Google Shape;17;p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1085850" y="2031025"/>
            <a:ext cx="4676700" cy="11598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0" name="Google Shape;20;p4"/>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21" name="Google Shape;21;p4"/>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7"/>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2" name="Google Shape;32;p7"/>
          <p:cNvSpPr txBox="1">
            <a:spLocks noGrp="1"/>
          </p:cNvSpPr>
          <p:nvPr>
            <p:ph type="body" idx="1"/>
          </p:nvPr>
        </p:nvSpPr>
        <p:spPr>
          <a:xfrm>
            <a:off x="457200" y="1995750"/>
            <a:ext cx="5640900" cy="26409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55600" algn="l">
              <a:lnSpc>
                <a:spcPct val="110000"/>
              </a:lnSpc>
              <a:spcBef>
                <a:spcPts val="600"/>
              </a:spcBef>
              <a:spcAft>
                <a:spcPts val="0"/>
              </a:spcAft>
              <a:buSzPts val="2000"/>
              <a:buChar char="▹"/>
              <a:defRPr/>
            </a:lvl4pPr>
            <a:lvl5pPr marL="2286000" lvl="4" indent="-355600" algn="l">
              <a:lnSpc>
                <a:spcPct val="110000"/>
              </a:lnSpc>
              <a:spcBef>
                <a:spcPts val="600"/>
              </a:spcBef>
              <a:spcAft>
                <a:spcPts val="0"/>
              </a:spcAft>
              <a:buSzPts val="2000"/>
              <a:buChar char="▹"/>
              <a:defRPr/>
            </a:lvl5pPr>
            <a:lvl6pPr marL="2743200" lvl="5" indent="-355600" algn="l">
              <a:lnSpc>
                <a:spcPct val="110000"/>
              </a:lnSpc>
              <a:spcBef>
                <a:spcPts val="600"/>
              </a:spcBef>
              <a:spcAft>
                <a:spcPts val="0"/>
              </a:spcAft>
              <a:buSzPts val="2000"/>
              <a:buChar char="▹"/>
              <a:defRPr/>
            </a:lvl6pPr>
            <a:lvl7pPr marL="3200400" lvl="6" indent="-355600" algn="l">
              <a:lnSpc>
                <a:spcPct val="110000"/>
              </a:lnSpc>
              <a:spcBef>
                <a:spcPts val="600"/>
              </a:spcBef>
              <a:spcAft>
                <a:spcPts val="0"/>
              </a:spcAft>
              <a:buSzPts val="2000"/>
              <a:buChar char="▹"/>
              <a:defRPr/>
            </a:lvl7pPr>
            <a:lvl8pPr marL="3657600" lvl="7" indent="-355600" algn="l">
              <a:lnSpc>
                <a:spcPct val="110000"/>
              </a:lnSpc>
              <a:spcBef>
                <a:spcPts val="600"/>
              </a:spcBef>
              <a:spcAft>
                <a:spcPts val="0"/>
              </a:spcAft>
              <a:buSzPts val="2000"/>
              <a:buChar char="▹"/>
              <a:defRPr/>
            </a:lvl8pPr>
            <a:lvl9pPr marL="4114800" lvl="8" indent="-355600" algn="l">
              <a:lnSpc>
                <a:spcPct val="110000"/>
              </a:lnSpc>
              <a:spcBef>
                <a:spcPts val="600"/>
              </a:spcBef>
              <a:spcAft>
                <a:spcPts val="0"/>
              </a:spcAft>
              <a:buSzPts val="2000"/>
              <a:buChar char="▹"/>
              <a:defRPr/>
            </a:lvl9pPr>
          </a:lstStyle>
          <a:p>
            <a:endParaRPr/>
          </a:p>
        </p:txBody>
      </p:sp>
      <p:sp>
        <p:nvSpPr>
          <p:cNvPr id="33" name="Google Shape;33;p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8" name="Google Shape;38;p8"/>
          <p:cNvSpPr txBox="1">
            <a:spLocks noGrp="1"/>
          </p:cNvSpPr>
          <p:nvPr>
            <p:ph type="body" idx="1"/>
          </p:nvPr>
        </p:nvSpPr>
        <p:spPr>
          <a:xfrm>
            <a:off x="457200" y="1995750"/>
            <a:ext cx="2682600" cy="26790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sz="1800"/>
            </a:lvl1pPr>
            <a:lvl2pPr marL="914400" lvl="1" indent="-342900" algn="l">
              <a:lnSpc>
                <a:spcPct val="110000"/>
              </a:lnSpc>
              <a:spcBef>
                <a:spcPts val="6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42900" algn="l">
              <a:lnSpc>
                <a:spcPct val="110000"/>
              </a:lnSpc>
              <a:spcBef>
                <a:spcPts val="600"/>
              </a:spcBef>
              <a:spcAft>
                <a:spcPts val="0"/>
              </a:spcAft>
              <a:buSzPts val="1800"/>
              <a:buChar char="▹"/>
              <a:defRPr sz="1800"/>
            </a:lvl5pPr>
            <a:lvl6pPr marL="2743200" lvl="5" indent="-342900" algn="l">
              <a:lnSpc>
                <a:spcPct val="110000"/>
              </a:lnSpc>
              <a:spcBef>
                <a:spcPts val="600"/>
              </a:spcBef>
              <a:spcAft>
                <a:spcPts val="0"/>
              </a:spcAft>
              <a:buSzPts val="1800"/>
              <a:buChar char="▹"/>
              <a:defRPr sz="1800"/>
            </a:lvl6pPr>
            <a:lvl7pPr marL="3200400" lvl="6" indent="-342900" algn="l">
              <a:lnSpc>
                <a:spcPct val="110000"/>
              </a:lnSpc>
              <a:spcBef>
                <a:spcPts val="600"/>
              </a:spcBef>
              <a:spcAft>
                <a:spcPts val="0"/>
              </a:spcAft>
              <a:buSzPts val="1800"/>
              <a:buChar char="▹"/>
              <a:defRPr sz="1800"/>
            </a:lvl7pPr>
            <a:lvl8pPr marL="3657600" lvl="7" indent="-342900" algn="l">
              <a:lnSpc>
                <a:spcPct val="110000"/>
              </a:lnSpc>
              <a:spcBef>
                <a:spcPts val="600"/>
              </a:spcBef>
              <a:spcAft>
                <a:spcPts val="0"/>
              </a:spcAft>
              <a:buSzPts val="1800"/>
              <a:buChar char="▹"/>
              <a:defRPr sz="1800"/>
            </a:lvl8pPr>
            <a:lvl9pPr marL="4114800" lvl="8" indent="-342900" algn="l">
              <a:lnSpc>
                <a:spcPct val="110000"/>
              </a:lnSpc>
              <a:spcBef>
                <a:spcPts val="600"/>
              </a:spcBef>
              <a:spcAft>
                <a:spcPts val="0"/>
              </a:spcAft>
              <a:buSzPts val="1800"/>
              <a:buChar char="▹"/>
              <a:defRPr sz="1800"/>
            </a:lvl9pPr>
          </a:lstStyle>
          <a:p>
            <a:endParaRPr/>
          </a:p>
        </p:txBody>
      </p:sp>
      <p:sp>
        <p:nvSpPr>
          <p:cNvPr id="39" name="Google Shape;39;p8"/>
          <p:cNvSpPr txBox="1">
            <a:spLocks noGrp="1"/>
          </p:cNvSpPr>
          <p:nvPr>
            <p:ph type="body" idx="2"/>
          </p:nvPr>
        </p:nvSpPr>
        <p:spPr>
          <a:xfrm>
            <a:off x="3415578" y="1995750"/>
            <a:ext cx="2682600" cy="26790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sz="1800"/>
            </a:lvl1pPr>
            <a:lvl2pPr marL="914400" lvl="1" indent="-342900" algn="l">
              <a:lnSpc>
                <a:spcPct val="110000"/>
              </a:lnSpc>
              <a:spcBef>
                <a:spcPts val="6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42900" algn="l">
              <a:lnSpc>
                <a:spcPct val="110000"/>
              </a:lnSpc>
              <a:spcBef>
                <a:spcPts val="600"/>
              </a:spcBef>
              <a:spcAft>
                <a:spcPts val="0"/>
              </a:spcAft>
              <a:buSzPts val="1800"/>
              <a:buChar char="▹"/>
              <a:defRPr sz="1800"/>
            </a:lvl5pPr>
            <a:lvl6pPr marL="2743200" lvl="5" indent="-342900" algn="l">
              <a:lnSpc>
                <a:spcPct val="110000"/>
              </a:lnSpc>
              <a:spcBef>
                <a:spcPts val="600"/>
              </a:spcBef>
              <a:spcAft>
                <a:spcPts val="0"/>
              </a:spcAft>
              <a:buSzPts val="1800"/>
              <a:buChar char="▹"/>
              <a:defRPr sz="1800"/>
            </a:lvl6pPr>
            <a:lvl7pPr marL="3200400" lvl="6" indent="-342900" algn="l">
              <a:lnSpc>
                <a:spcPct val="110000"/>
              </a:lnSpc>
              <a:spcBef>
                <a:spcPts val="600"/>
              </a:spcBef>
              <a:spcAft>
                <a:spcPts val="0"/>
              </a:spcAft>
              <a:buSzPts val="1800"/>
              <a:buChar char="▹"/>
              <a:defRPr sz="1800"/>
            </a:lvl7pPr>
            <a:lvl8pPr marL="3657600" lvl="7" indent="-342900" algn="l">
              <a:lnSpc>
                <a:spcPct val="110000"/>
              </a:lnSpc>
              <a:spcBef>
                <a:spcPts val="600"/>
              </a:spcBef>
              <a:spcAft>
                <a:spcPts val="0"/>
              </a:spcAft>
              <a:buSzPts val="1800"/>
              <a:buChar char="▹"/>
              <a:defRPr sz="1800"/>
            </a:lvl8pPr>
            <a:lvl9pPr marL="4114800" lvl="8" indent="-342900" algn="l">
              <a:lnSpc>
                <a:spcPct val="110000"/>
              </a:lnSpc>
              <a:spcBef>
                <a:spcPts val="600"/>
              </a:spcBef>
              <a:spcAft>
                <a:spcPts val="0"/>
              </a:spcAft>
              <a:buSzPts val="1800"/>
              <a:buChar char="▹"/>
              <a:defRPr sz="1800"/>
            </a:lvl9pPr>
          </a:lstStyle>
          <a:p>
            <a:endParaRPr/>
          </a:p>
        </p:txBody>
      </p:sp>
      <p:sp>
        <p:nvSpPr>
          <p:cNvPr id="40" name="Google Shape;40;p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9"/>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9"/>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45" name="Google Shape;45;p9"/>
          <p:cNvSpPr txBox="1">
            <a:spLocks noGrp="1"/>
          </p:cNvSpPr>
          <p:nvPr>
            <p:ph type="body" idx="1"/>
          </p:nvPr>
        </p:nvSpPr>
        <p:spPr>
          <a:xfrm>
            <a:off x="457200" y="1995750"/>
            <a:ext cx="2563500" cy="2679000"/>
          </a:xfrm>
          <a:prstGeom prst="rect">
            <a:avLst/>
          </a:prstGeom>
          <a:noFill/>
          <a:ln>
            <a:noFill/>
          </a:ln>
        </p:spPr>
        <p:txBody>
          <a:bodyPr spcFirstLastPara="1" wrap="square" lIns="0" tIns="0" rIns="0" bIns="0" anchor="t" anchorCtr="0">
            <a:noAutofit/>
          </a:bodyPr>
          <a:lstStyle>
            <a:lvl1pPr marL="457200" lvl="0" indent="-330200" algn="l">
              <a:lnSpc>
                <a:spcPct val="110000"/>
              </a:lnSpc>
              <a:spcBef>
                <a:spcPts val="600"/>
              </a:spcBef>
              <a:spcAft>
                <a:spcPts val="0"/>
              </a:spcAft>
              <a:buSzPts val="1600"/>
              <a:buChar char="▸"/>
              <a:defRPr sz="1600"/>
            </a:lvl1pPr>
            <a:lvl2pPr marL="914400" lvl="1" indent="-330200" algn="l">
              <a:lnSpc>
                <a:spcPct val="110000"/>
              </a:lnSpc>
              <a:spcBef>
                <a:spcPts val="600"/>
              </a:spcBef>
              <a:spcAft>
                <a:spcPts val="0"/>
              </a:spcAft>
              <a:buSzPts val="1600"/>
              <a:buChar char="▹"/>
              <a:defRPr sz="1600"/>
            </a:lvl2pPr>
            <a:lvl3pPr marL="1371600" lvl="2" indent="-330200" algn="l">
              <a:lnSpc>
                <a:spcPct val="110000"/>
              </a:lnSpc>
              <a:spcBef>
                <a:spcPts val="600"/>
              </a:spcBef>
              <a:spcAft>
                <a:spcPts val="0"/>
              </a:spcAft>
              <a:buSzPts val="1600"/>
              <a:buChar char="▹"/>
              <a:defRPr sz="1600"/>
            </a:lvl3pPr>
            <a:lvl4pPr marL="1828800" lvl="3" indent="-330200" algn="l">
              <a:lnSpc>
                <a:spcPct val="110000"/>
              </a:lnSpc>
              <a:spcBef>
                <a:spcPts val="600"/>
              </a:spcBef>
              <a:spcAft>
                <a:spcPts val="0"/>
              </a:spcAft>
              <a:buSzPts val="1600"/>
              <a:buChar char="▹"/>
              <a:defRPr sz="1600"/>
            </a:lvl4pPr>
            <a:lvl5pPr marL="2286000" lvl="4" indent="-330200" algn="l">
              <a:lnSpc>
                <a:spcPct val="110000"/>
              </a:lnSpc>
              <a:spcBef>
                <a:spcPts val="600"/>
              </a:spcBef>
              <a:spcAft>
                <a:spcPts val="0"/>
              </a:spcAft>
              <a:buSzPts val="1600"/>
              <a:buChar char="▹"/>
              <a:defRPr sz="1600"/>
            </a:lvl5pPr>
            <a:lvl6pPr marL="2743200" lvl="5" indent="-330200" algn="l">
              <a:lnSpc>
                <a:spcPct val="110000"/>
              </a:lnSpc>
              <a:spcBef>
                <a:spcPts val="600"/>
              </a:spcBef>
              <a:spcAft>
                <a:spcPts val="0"/>
              </a:spcAft>
              <a:buSzPts val="1600"/>
              <a:buChar char="▹"/>
              <a:defRPr sz="1600"/>
            </a:lvl6pPr>
            <a:lvl7pPr marL="3200400" lvl="6" indent="-330200" algn="l">
              <a:lnSpc>
                <a:spcPct val="110000"/>
              </a:lnSpc>
              <a:spcBef>
                <a:spcPts val="600"/>
              </a:spcBef>
              <a:spcAft>
                <a:spcPts val="0"/>
              </a:spcAft>
              <a:buSzPts val="1600"/>
              <a:buChar char="▹"/>
              <a:defRPr sz="1600"/>
            </a:lvl7pPr>
            <a:lvl8pPr marL="3657600" lvl="7" indent="-330200" algn="l">
              <a:lnSpc>
                <a:spcPct val="110000"/>
              </a:lnSpc>
              <a:spcBef>
                <a:spcPts val="600"/>
              </a:spcBef>
              <a:spcAft>
                <a:spcPts val="0"/>
              </a:spcAft>
              <a:buSzPts val="1600"/>
              <a:buChar char="▹"/>
              <a:defRPr sz="1600"/>
            </a:lvl8pPr>
            <a:lvl9pPr marL="4114800" lvl="8" indent="-330200" algn="l">
              <a:lnSpc>
                <a:spcPct val="110000"/>
              </a:lnSpc>
              <a:spcBef>
                <a:spcPts val="600"/>
              </a:spcBef>
              <a:spcAft>
                <a:spcPts val="0"/>
              </a:spcAft>
              <a:buSzPts val="1600"/>
              <a:buChar char="▹"/>
              <a:defRPr sz="1600"/>
            </a:lvl9pPr>
          </a:lstStyle>
          <a:p>
            <a:endParaRPr/>
          </a:p>
        </p:txBody>
      </p:sp>
      <p:sp>
        <p:nvSpPr>
          <p:cNvPr id="46" name="Google Shape;46;p9"/>
          <p:cNvSpPr txBox="1">
            <a:spLocks noGrp="1"/>
          </p:cNvSpPr>
          <p:nvPr>
            <p:ph type="body" idx="2"/>
          </p:nvPr>
        </p:nvSpPr>
        <p:spPr>
          <a:xfrm>
            <a:off x="3290250" y="1995750"/>
            <a:ext cx="2563500" cy="2679000"/>
          </a:xfrm>
          <a:prstGeom prst="rect">
            <a:avLst/>
          </a:prstGeom>
          <a:noFill/>
          <a:ln>
            <a:noFill/>
          </a:ln>
        </p:spPr>
        <p:txBody>
          <a:bodyPr spcFirstLastPara="1" wrap="square" lIns="0" tIns="0" rIns="0" bIns="0" anchor="t" anchorCtr="0">
            <a:noAutofit/>
          </a:bodyPr>
          <a:lstStyle>
            <a:lvl1pPr marL="457200" lvl="0" indent="-330200" algn="l">
              <a:lnSpc>
                <a:spcPct val="110000"/>
              </a:lnSpc>
              <a:spcBef>
                <a:spcPts val="600"/>
              </a:spcBef>
              <a:spcAft>
                <a:spcPts val="0"/>
              </a:spcAft>
              <a:buSzPts val="1600"/>
              <a:buChar char="▸"/>
              <a:defRPr sz="1600"/>
            </a:lvl1pPr>
            <a:lvl2pPr marL="914400" lvl="1" indent="-330200" algn="l">
              <a:lnSpc>
                <a:spcPct val="110000"/>
              </a:lnSpc>
              <a:spcBef>
                <a:spcPts val="600"/>
              </a:spcBef>
              <a:spcAft>
                <a:spcPts val="0"/>
              </a:spcAft>
              <a:buSzPts val="1600"/>
              <a:buChar char="▹"/>
              <a:defRPr sz="1600"/>
            </a:lvl2pPr>
            <a:lvl3pPr marL="1371600" lvl="2" indent="-330200" algn="l">
              <a:lnSpc>
                <a:spcPct val="110000"/>
              </a:lnSpc>
              <a:spcBef>
                <a:spcPts val="600"/>
              </a:spcBef>
              <a:spcAft>
                <a:spcPts val="0"/>
              </a:spcAft>
              <a:buSzPts val="1600"/>
              <a:buChar char="▹"/>
              <a:defRPr sz="1600"/>
            </a:lvl3pPr>
            <a:lvl4pPr marL="1828800" lvl="3" indent="-330200" algn="l">
              <a:lnSpc>
                <a:spcPct val="110000"/>
              </a:lnSpc>
              <a:spcBef>
                <a:spcPts val="600"/>
              </a:spcBef>
              <a:spcAft>
                <a:spcPts val="0"/>
              </a:spcAft>
              <a:buSzPts val="1600"/>
              <a:buChar char="▹"/>
              <a:defRPr sz="1600"/>
            </a:lvl4pPr>
            <a:lvl5pPr marL="2286000" lvl="4" indent="-330200" algn="l">
              <a:lnSpc>
                <a:spcPct val="110000"/>
              </a:lnSpc>
              <a:spcBef>
                <a:spcPts val="600"/>
              </a:spcBef>
              <a:spcAft>
                <a:spcPts val="0"/>
              </a:spcAft>
              <a:buSzPts val="1600"/>
              <a:buChar char="▹"/>
              <a:defRPr sz="1600"/>
            </a:lvl5pPr>
            <a:lvl6pPr marL="2743200" lvl="5" indent="-330200" algn="l">
              <a:lnSpc>
                <a:spcPct val="110000"/>
              </a:lnSpc>
              <a:spcBef>
                <a:spcPts val="600"/>
              </a:spcBef>
              <a:spcAft>
                <a:spcPts val="0"/>
              </a:spcAft>
              <a:buSzPts val="1600"/>
              <a:buChar char="▹"/>
              <a:defRPr sz="1600"/>
            </a:lvl6pPr>
            <a:lvl7pPr marL="3200400" lvl="6" indent="-330200" algn="l">
              <a:lnSpc>
                <a:spcPct val="110000"/>
              </a:lnSpc>
              <a:spcBef>
                <a:spcPts val="600"/>
              </a:spcBef>
              <a:spcAft>
                <a:spcPts val="0"/>
              </a:spcAft>
              <a:buSzPts val="1600"/>
              <a:buChar char="▹"/>
              <a:defRPr sz="1600"/>
            </a:lvl7pPr>
            <a:lvl8pPr marL="3657600" lvl="7" indent="-330200" algn="l">
              <a:lnSpc>
                <a:spcPct val="110000"/>
              </a:lnSpc>
              <a:spcBef>
                <a:spcPts val="600"/>
              </a:spcBef>
              <a:spcAft>
                <a:spcPts val="0"/>
              </a:spcAft>
              <a:buSzPts val="1600"/>
              <a:buChar char="▹"/>
              <a:defRPr sz="1600"/>
            </a:lvl8pPr>
            <a:lvl9pPr marL="4114800" lvl="8" indent="-330200" algn="l">
              <a:lnSpc>
                <a:spcPct val="110000"/>
              </a:lnSpc>
              <a:spcBef>
                <a:spcPts val="600"/>
              </a:spcBef>
              <a:spcAft>
                <a:spcPts val="0"/>
              </a:spcAft>
              <a:buSzPts val="1600"/>
              <a:buChar char="▹"/>
              <a:defRPr sz="1600"/>
            </a:lvl9pPr>
          </a:lstStyle>
          <a:p>
            <a:endParaRPr/>
          </a:p>
        </p:txBody>
      </p:sp>
      <p:sp>
        <p:nvSpPr>
          <p:cNvPr id="47" name="Google Shape;47;p9"/>
          <p:cNvSpPr txBox="1">
            <a:spLocks noGrp="1"/>
          </p:cNvSpPr>
          <p:nvPr>
            <p:ph type="body" idx="3"/>
          </p:nvPr>
        </p:nvSpPr>
        <p:spPr>
          <a:xfrm>
            <a:off x="6123300" y="1995750"/>
            <a:ext cx="2563500" cy="2679000"/>
          </a:xfrm>
          <a:prstGeom prst="rect">
            <a:avLst/>
          </a:prstGeom>
          <a:noFill/>
          <a:ln>
            <a:noFill/>
          </a:ln>
        </p:spPr>
        <p:txBody>
          <a:bodyPr spcFirstLastPara="1" wrap="square" lIns="0" tIns="0" rIns="0" bIns="0" anchor="t" anchorCtr="0">
            <a:noAutofit/>
          </a:bodyPr>
          <a:lstStyle>
            <a:lvl1pPr marL="457200" lvl="0" indent="-330200" algn="l">
              <a:lnSpc>
                <a:spcPct val="110000"/>
              </a:lnSpc>
              <a:spcBef>
                <a:spcPts val="600"/>
              </a:spcBef>
              <a:spcAft>
                <a:spcPts val="0"/>
              </a:spcAft>
              <a:buSzPts val="1600"/>
              <a:buChar char="▸"/>
              <a:defRPr sz="1600"/>
            </a:lvl1pPr>
            <a:lvl2pPr marL="914400" lvl="1" indent="-330200" algn="l">
              <a:lnSpc>
                <a:spcPct val="110000"/>
              </a:lnSpc>
              <a:spcBef>
                <a:spcPts val="600"/>
              </a:spcBef>
              <a:spcAft>
                <a:spcPts val="0"/>
              </a:spcAft>
              <a:buSzPts val="1600"/>
              <a:buChar char="▹"/>
              <a:defRPr sz="1600"/>
            </a:lvl2pPr>
            <a:lvl3pPr marL="1371600" lvl="2" indent="-330200" algn="l">
              <a:lnSpc>
                <a:spcPct val="110000"/>
              </a:lnSpc>
              <a:spcBef>
                <a:spcPts val="600"/>
              </a:spcBef>
              <a:spcAft>
                <a:spcPts val="0"/>
              </a:spcAft>
              <a:buSzPts val="1600"/>
              <a:buChar char="▹"/>
              <a:defRPr sz="1600"/>
            </a:lvl3pPr>
            <a:lvl4pPr marL="1828800" lvl="3" indent="-330200" algn="l">
              <a:lnSpc>
                <a:spcPct val="110000"/>
              </a:lnSpc>
              <a:spcBef>
                <a:spcPts val="600"/>
              </a:spcBef>
              <a:spcAft>
                <a:spcPts val="0"/>
              </a:spcAft>
              <a:buSzPts val="1600"/>
              <a:buChar char="▹"/>
              <a:defRPr sz="1600"/>
            </a:lvl4pPr>
            <a:lvl5pPr marL="2286000" lvl="4" indent="-330200" algn="l">
              <a:lnSpc>
                <a:spcPct val="110000"/>
              </a:lnSpc>
              <a:spcBef>
                <a:spcPts val="600"/>
              </a:spcBef>
              <a:spcAft>
                <a:spcPts val="0"/>
              </a:spcAft>
              <a:buSzPts val="1600"/>
              <a:buChar char="▹"/>
              <a:defRPr sz="1600"/>
            </a:lvl5pPr>
            <a:lvl6pPr marL="2743200" lvl="5" indent="-330200" algn="l">
              <a:lnSpc>
                <a:spcPct val="110000"/>
              </a:lnSpc>
              <a:spcBef>
                <a:spcPts val="600"/>
              </a:spcBef>
              <a:spcAft>
                <a:spcPts val="0"/>
              </a:spcAft>
              <a:buSzPts val="1600"/>
              <a:buChar char="▹"/>
              <a:defRPr sz="1600"/>
            </a:lvl6pPr>
            <a:lvl7pPr marL="3200400" lvl="6" indent="-330200" algn="l">
              <a:lnSpc>
                <a:spcPct val="110000"/>
              </a:lnSpc>
              <a:spcBef>
                <a:spcPts val="600"/>
              </a:spcBef>
              <a:spcAft>
                <a:spcPts val="0"/>
              </a:spcAft>
              <a:buSzPts val="1600"/>
              <a:buChar char="▹"/>
              <a:defRPr sz="1600"/>
            </a:lvl7pPr>
            <a:lvl8pPr marL="3657600" lvl="7" indent="-330200" algn="l">
              <a:lnSpc>
                <a:spcPct val="110000"/>
              </a:lnSpc>
              <a:spcBef>
                <a:spcPts val="600"/>
              </a:spcBef>
              <a:spcAft>
                <a:spcPts val="0"/>
              </a:spcAft>
              <a:buSzPts val="1600"/>
              <a:buChar char="▹"/>
              <a:defRPr sz="1600"/>
            </a:lvl8pPr>
            <a:lvl9pPr marL="4114800" lvl="8" indent="-330200" algn="l">
              <a:lnSpc>
                <a:spcPct val="110000"/>
              </a:lnSpc>
              <a:spcBef>
                <a:spcPts val="600"/>
              </a:spcBef>
              <a:spcAft>
                <a:spcPts val="0"/>
              </a:spcAft>
              <a:buSzPts val="1600"/>
              <a:buChar char="▹"/>
              <a:defRPr sz="1600"/>
            </a:lvl9pPr>
          </a:lstStyle>
          <a:p>
            <a:endParaRPr/>
          </a:p>
        </p:txBody>
      </p:sp>
      <p:sp>
        <p:nvSpPr>
          <p:cNvPr id="48" name="Google Shape;48;p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0"/>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0"/>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53" name="Google Shape;53;p1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open.spotify.com/track/2Os5UrGOAmKXZ3bx0C256L?si=xFQOmQHJS8-BtC7t2HjJaA"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s://open.spotify.com/track/56KyV36puztkiJ62ca3D1t?si=6AW3r_BqT5WFikPPizpSWA" TargetMode="External"/><Relationship Id="rId4" Type="http://schemas.openxmlformats.org/officeDocument/2006/relationships/hyperlink" Target="https://open.spotify.com/track/5YIF6HSOtHN9HdcE5IPzMe?si=Yln4jWxXRb2NB-2DmIinow"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3"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3"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03" name="Google Shape;303;p12"/>
            <p:cNvGrpSpPr/>
            <p:nvPr/>
          </p:nvGrpSpPr>
          <p:grpSpPr>
            <a:xfrm flipH="1">
              <a:off x="8183211" y="2407472"/>
              <a:ext cx="780359" cy="1195999"/>
              <a:chOff x="3975528" y="3303922"/>
              <a:chExt cx="780359"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30" name="Google Shape;330;p12"/>
              <p:cNvGrpSpPr/>
              <p:nvPr/>
            </p:nvGrpSpPr>
            <p:grpSpPr>
              <a:xfrm flipH="1">
                <a:off x="4321769" y="3621401"/>
                <a:ext cx="239005" cy="181217"/>
                <a:chOff x="6621095" y="1452181"/>
                <a:chExt cx="330893"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55243" y="2182284"/>
            <a:ext cx="49626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en">
                <a:solidFill>
                  <a:srgbClr val="1ED760"/>
                </a:solidFill>
                <a:latin typeface="Raleway Thin"/>
                <a:ea typeface="Raleway Thin"/>
                <a:cs typeface="Raleway Thin"/>
                <a:sym typeface="Raleway Thin"/>
              </a:rPr>
              <a:t>Music of The</a:t>
            </a:r>
            <a:br>
              <a:rPr lang="en">
                <a:solidFill>
                  <a:srgbClr val="1ED760"/>
                </a:solidFill>
                <a:latin typeface="Raleway Thin"/>
                <a:ea typeface="Raleway Thin"/>
                <a:cs typeface="Raleway Thin"/>
                <a:sym typeface="Raleway Thin"/>
              </a:rPr>
            </a:br>
            <a:r>
              <a:rPr lang="en">
                <a:solidFill>
                  <a:srgbClr val="1ED760"/>
                </a:solidFill>
                <a:latin typeface="Raleway Thin"/>
                <a:ea typeface="Raleway Thin"/>
                <a:cs typeface="Raleway Thin"/>
                <a:sym typeface="Raleway Thin"/>
              </a:rPr>
              <a:t>Future</a:t>
            </a:r>
            <a:endParaRPr>
              <a:solidFill>
                <a:srgbClr val="1ED760"/>
              </a:solidFill>
              <a:latin typeface="Raleway Thin"/>
              <a:ea typeface="Raleway Thin"/>
              <a:cs typeface="Raleway Thin"/>
              <a:sym typeface="Raleway Thin"/>
            </a:endParaRPr>
          </a:p>
        </p:txBody>
      </p:sp>
      <p:pic>
        <p:nvPicPr>
          <p:cNvPr id="339" name="Google Shape;339;p12"/>
          <p:cNvPicPr preferRelativeResize="0"/>
          <p:nvPr/>
        </p:nvPicPr>
        <p:blipFill rotWithShape="1">
          <a:blip r:embed="rId3">
            <a:alphaModFix/>
          </a:blip>
          <a:srcRect/>
          <a:stretch/>
        </p:blipFill>
        <p:spPr>
          <a:xfrm>
            <a:off x="1031091" y="1445366"/>
            <a:ext cx="2480458" cy="745014"/>
          </a:xfrm>
          <a:prstGeom prst="rect">
            <a:avLst/>
          </a:prstGeom>
          <a:noFill/>
          <a:ln>
            <a:noFill/>
          </a:ln>
        </p:spPr>
      </p:pic>
      <p:sp>
        <p:nvSpPr>
          <p:cNvPr id="340" name="Google Shape;340;p12"/>
          <p:cNvSpPr txBox="1"/>
          <p:nvPr/>
        </p:nvSpPr>
        <p:spPr>
          <a:xfrm>
            <a:off x="1055250" y="4146200"/>
            <a:ext cx="3841200" cy="9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Barlow"/>
                <a:ea typeface="Barlow"/>
                <a:cs typeface="Barlow"/>
                <a:sym typeface="Barlow"/>
              </a:rPr>
              <a:t>Group</a:t>
            </a:r>
            <a:r>
              <a:rPr lang="en" sz="1100">
                <a:latin typeface="Barlow Light"/>
                <a:ea typeface="Barlow Light"/>
                <a:cs typeface="Barlow Light"/>
                <a:sym typeface="Barlow Light"/>
              </a:rPr>
              <a:t>: Team 4 - CS Duals</a:t>
            </a:r>
            <a:endParaRPr sz="1100">
              <a:latin typeface="Barlow Light"/>
              <a:ea typeface="Barlow Light"/>
              <a:cs typeface="Barlow Light"/>
              <a:sym typeface="Barlow Light"/>
            </a:endParaRPr>
          </a:p>
          <a:p>
            <a:pPr marL="0" lvl="0" indent="0" algn="l" rtl="0">
              <a:spcBef>
                <a:spcPts val="0"/>
              </a:spcBef>
              <a:spcAft>
                <a:spcPts val="0"/>
              </a:spcAft>
              <a:buNone/>
            </a:pPr>
            <a:r>
              <a:rPr lang="en" sz="1100" b="1">
                <a:latin typeface="Barlow"/>
                <a:ea typeface="Barlow"/>
                <a:cs typeface="Barlow"/>
                <a:sym typeface="Barlow"/>
              </a:rPr>
              <a:t>Names</a:t>
            </a:r>
            <a:r>
              <a:rPr lang="en" sz="1100">
                <a:latin typeface="Barlow Light"/>
                <a:ea typeface="Barlow Light"/>
                <a:cs typeface="Barlow Light"/>
                <a:sym typeface="Barlow Light"/>
              </a:rPr>
              <a:t>: Rachel Liu, Bohan Jiang, Dapo Folami, Justin Li</a:t>
            </a:r>
            <a:endParaRPr sz="1100">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1522" name="Google Shape;1522;p21"/>
          <p:cNvGrpSpPr/>
          <p:nvPr/>
        </p:nvGrpSpPr>
        <p:grpSpPr>
          <a:xfrm>
            <a:off x="3470023" y="1242703"/>
            <a:ext cx="2697744" cy="2658118"/>
            <a:chOff x="3071457" y="2013875"/>
            <a:chExt cx="1944600" cy="1569600"/>
          </a:xfrm>
        </p:grpSpPr>
        <p:sp>
          <p:nvSpPr>
            <p:cNvPr id="1523" name="Google Shape;1523;p21"/>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700" b="0" i="0" u="none" strike="noStrike" cap="none">
                <a:solidFill>
                  <a:srgbClr val="000000"/>
                </a:solidFill>
                <a:latin typeface="Arial"/>
                <a:ea typeface="Arial"/>
                <a:cs typeface="Arial"/>
                <a:sym typeface="Arial"/>
              </a:endParaRPr>
            </a:p>
          </p:txBody>
        </p:sp>
        <p:sp>
          <p:nvSpPr>
            <p:cNvPr id="1524" name="Google Shape;1524;p21"/>
            <p:cNvSpPr txBox="1"/>
            <p:nvPr/>
          </p:nvSpPr>
          <p:spPr>
            <a:xfrm>
              <a:off x="3316106" y="2256383"/>
              <a:ext cx="1451700" cy="22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b="1">
                  <a:solidFill>
                    <a:srgbClr val="FFFFFF"/>
                  </a:solidFill>
                  <a:latin typeface="Barlow"/>
                  <a:ea typeface="Barlow"/>
                  <a:cs typeface="Barlow"/>
                  <a:sym typeface="Barlow"/>
                </a:rPr>
                <a:t>Predicting Popularity</a:t>
              </a:r>
              <a:endParaRPr b="0" i="0" u="none" strike="noStrike" cap="none">
                <a:solidFill>
                  <a:srgbClr val="FFFFFF"/>
                </a:solidFill>
                <a:latin typeface="Barlow"/>
                <a:ea typeface="Barlow"/>
                <a:cs typeface="Barlow"/>
                <a:sym typeface="Barlow"/>
              </a:endParaRPr>
            </a:p>
          </p:txBody>
        </p:sp>
      </p:grpSp>
      <p:grpSp>
        <p:nvGrpSpPr>
          <p:cNvPr id="1525" name="Google Shape;1525;p21"/>
          <p:cNvGrpSpPr/>
          <p:nvPr/>
        </p:nvGrpSpPr>
        <p:grpSpPr>
          <a:xfrm>
            <a:off x="775590" y="1242703"/>
            <a:ext cx="2697744" cy="2658118"/>
            <a:chOff x="1126863" y="2013875"/>
            <a:chExt cx="1944600" cy="1569600"/>
          </a:xfrm>
        </p:grpSpPr>
        <p:sp>
          <p:nvSpPr>
            <p:cNvPr id="1526" name="Google Shape;1526;p21"/>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700" b="0" i="0" u="none" strike="noStrike" cap="none">
                <a:solidFill>
                  <a:srgbClr val="000000"/>
                </a:solidFill>
                <a:latin typeface="Arial"/>
                <a:ea typeface="Arial"/>
                <a:cs typeface="Arial"/>
                <a:sym typeface="Arial"/>
              </a:endParaRPr>
            </a:p>
          </p:txBody>
        </p:sp>
        <p:sp>
          <p:nvSpPr>
            <p:cNvPr id="1527" name="Google Shape;1527;p21"/>
            <p:cNvSpPr txBox="1"/>
            <p:nvPr/>
          </p:nvSpPr>
          <p:spPr>
            <a:xfrm>
              <a:off x="1351623" y="2198862"/>
              <a:ext cx="1451700" cy="39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b="1">
                  <a:solidFill>
                    <a:srgbClr val="FFFFFF"/>
                  </a:solidFill>
                  <a:latin typeface="Barlow"/>
                  <a:ea typeface="Barlow"/>
                  <a:cs typeface="Barlow"/>
                  <a:sym typeface="Barlow"/>
                </a:rPr>
                <a:t>Predicting Features Trends</a:t>
              </a:r>
              <a:endParaRPr b="0" i="0" u="none" strike="noStrike" cap="none">
                <a:solidFill>
                  <a:srgbClr val="FFFFFF"/>
                </a:solidFill>
                <a:latin typeface="Barlow"/>
                <a:ea typeface="Barlow"/>
                <a:cs typeface="Barlow"/>
                <a:sym typeface="Barlow"/>
              </a:endParaRPr>
            </a:p>
          </p:txBody>
        </p:sp>
        <p:sp>
          <p:nvSpPr>
            <p:cNvPr id="1528" name="Google Shape;1528;p21"/>
            <p:cNvSpPr txBox="1"/>
            <p:nvPr/>
          </p:nvSpPr>
          <p:spPr>
            <a:xfrm>
              <a:off x="1351623" y="2588865"/>
              <a:ext cx="1451700" cy="639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800"/>
                <a:buFont typeface="Arial"/>
                <a:buNone/>
              </a:pPr>
              <a:r>
                <a:rPr lang="en" sz="1200">
                  <a:solidFill>
                    <a:srgbClr val="FFFFFF"/>
                  </a:solidFill>
                </a:rPr>
                <a:t>Identifying how features are trending to create future popular songs</a:t>
              </a:r>
              <a:endParaRPr sz="1100">
                <a:solidFill>
                  <a:srgbClr val="FFFFFF"/>
                </a:solidFill>
                <a:latin typeface="Barlow"/>
                <a:ea typeface="Barlow"/>
                <a:cs typeface="Barlow"/>
                <a:sym typeface="Barlow"/>
              </a:endParaRPr>
            </a:p>
          </p:txBody>
        </p:sp>
      </p:grpSp>
      <p:grpSp>
        <p:nvGrpSpPr>
          <p:cNvPr id="1529" name="Google Shape;1529;p21"/>
          <p:cNvGrpSpPr/>
          <p:nvPr/>
        </p:nvGrpSpPr>
        <p:grpSpPr>
          <a:xfrm>
            <a:off x="6167929" y="1242691"/>
            <a:ext cx="2200480" cy="2658118"/>
            <a:chOff x="5015938" y="2013875"/>
            <a:chExt cx="3001200" cy="1569600"/>
          </a:xfrm>
        </p:grpSpPr>
        <p:sp>
          <p:nvSpPr>
            <p:cNvPr id="1530" name="Google Shape;1530;p21"/>
            <p:cNvSpPr/>
            <p:nvPr/>
          </p:nvSpPr>
          <p:spPr>
            <a:xfrm>
              <a:off x="5015938" y="2013875"/>
              <a:ext cx="3001200" cy="1569600"/>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700" b="0" i="0" u="none" strike="noStrike" cap="none">
                <a:solidFill>
                  <a:srgbClr val="000000"/>
                </a:solidFill>
                <a:latin typeface="Arial"/>
                <a:ea typeface="Arial"/>
                <a:cs typeface="Arial"/>
                <a:sym typeface="Arial"/>
              </a:endParaRPr>
            </a:p>
          </p:txBody>
        </p:sp>
        <p:sp>
          <p:nvSpPr>
            <p:cNvPr id="1531" name="Google Shape;1531;p21"/>
            <p:cNvSpPr txBox="1"/>
            <p:nvPr/>
          </p:nvSpPr>
          <p:spPr>
            <a:xfrm>
              <a:off x="5452357" y="2256387"/>
              <a:ext cx="2417100" cy="45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b="1">
                  <a:solidFill>
                    <a:srgbClr val="FFFFFF"/>
                  </a:solidFill>
                  <a:latin typeface="Barlow"/>
                  <a:ea typeface="Barlow"/>
                  <a:cs typeface="Barlow"/>
                  <a:sym typeface="Barlow"/>
                </a:rPr>
                <a:t>End Objective</a:t>
              </a:r>
              <a:endParaRPr b="0" i="0" u="none" strike="noStrike" cap="none">
                <a:solidFill>
                  <a:srgbClr val="FFFFFF"/>
                </a:solidFill>
                <a:latin typeface="Barlow"/>
                <a:ea typeface="Barlow"/>
                <a:cs typeface="Barlow"/>
                <a:sym typeface="Barlow"/>
              </a:endParaRPr>
            </a:p>
          </p:txBody>
        </p:sp>
        <p:sp>
          <p:nvSpPr>
            <p:cNvPr id="1532" name="Google Shape;1532;p21"/>
            <p:cNvSpPr txBox="1"/>
            <p:nvPr/>
          </p:nvSpPr>
          <p:spPr>
            <a:xfrm>
              <a:off x="5452342" y="2472583"/>
              <a:ext cx="2417100" cy="6813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600"/>
                </a:spcBef>
                <a:spcAft>
                  <a:spcPts val="0"/>
                </a:spcAft>
                <a:buClr>
                  <a:schemeClr val="dk1"/>
                </a:buClr>
                <a:buSzPts val="1100"/>
                <a:buFont typeface="Arial"/>
                <a:buNone/>
              </a:pPr>
              <a:r>
                <a:rPr lang="en" sz="1200">
                  <a:solidFill>
                    <a:schemeClr val="lt1"/>
                  </a:solidFill>
                  <a:latin typeface="Barlow Light"/>
                  <a:ea typeface="Barlow Light"/>
                  <a:cs typeface="Barlow Light"/>
                  <a:sym typeface="Barlow Light"/>
                </a:rPr>
                <a:t>Predict the next hit song and understand what features drives popularity over time</a:t>
              </a:r>
              <a:endParaRPr sz="800" b="0" i="0" u="none" strike="noStrike" cap="none">
                <a:solidFill>
                  <a:schemeClr val="lt1"/>
                </a:solidFill>
                <a:latin typeface="Barlow"/>
                <a:ea typeface="Barlow"/>
                <a:cs typeface="Barlow"/>
                <a:sym typeface="Barlow"/>
              </a:endParaRPr>
            </a:p>
          </p:txBody>
        </p:sp>
      </p:grpSp>
      <p:grpSp>
        <p:nvGrpSpPr>
          <p:cNvPr id="1533" name="Google Shape;1533;p21"/>
          <p:cNvGrpSpPr/>
          <p:nvPr/>
        </p:nvGrpSpPr>
        <p:grpSpPr>
          <a:xfrm>
            <a:off x="6021132" y="2424427"/>
            <a:ext cx="296000" cy="294651"/>
            <a:chOff x="4858109" y="2631368"/>
            <a:chExt cx="316442" cy="315000"/>
          </a:xfrm>
        </p:grpSpPr>
        <p:sp>
          <p:nvSpPr>
            <p:cNvPr id="1534" name="Google Shape;1534;p21"/>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21"/>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grpSp>
      <p:grpSp>
        <p:nvGrpSpPr>
          <p:cNvPr id="1536" name="Google Shape;1536;p21"/>
          <p:cNvGrpSpPr/>
          <p:nvPr/>
        </p:nvGrpSpPr>
        <p:grpSpPr>
          <a:xfrm>
            <a:off x="3330491" y="2424453"/>
            <a:ext cx="294612" cy="294612"/>
            <a:chOff x="3157188" y="909150"/>
            <a:chExt cx="470400" cy="470400"/>
          </a:xfrm>
        </p:grpSpPr>
        <p:sp>
          <p:nvSpPr>
            <p:cNvPr id="1537" name="Google Shape;1537;p21"/>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21"/>
            <p:cNvSpPr/>
            <p:nvPr/>
          </p:nvSpPr>
          <p:spPr>
            <a:xfrm>
              <a:off x="3243138" y="995100"/>
              <a:ext cx="298500" cy="298500"/>
            </a:xfrm>
            <a:prstGeom prst="mathPlus">
              <a:avLst>
                <a:gd name="adj1" fmla="val 99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9" name="Google Shape;1539;p21"/>
          <p:cNvSpPr txBox="1"/>
          <p:nvPr/>
        </p:nvSpPr>
        <p:spPr>
          <a:xfrm>
            <a:off x="3816163" y="2011258"/>
            <a:ext cx="2013900" cy="129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FFFFFF"/>
                </a:solidFill>
              </a:rPr>
              <a:t>Utilizing dataset features to predict popularity. </a:t>
            </a:r>
            <a:endParaRPr sz="12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200" b="1">
                <a:solidFill>
                  <a:srgbClr val="FFFFFF"/>
                </a:solidFill>
              </a:rPr>
              <a:t>Techniques Used: </a:t>
            </a:r>
            <a:r>
              <a:rPr lang="en" sz="1200">
                <a:solidFill>
                  <a:srgbClr val="FFFFFF"/>
                </a:solidFill>
              </a:rPr>
              <a:t>K-means Clustering, Random Forests, Neural Networks </a:t>
            </a:r>
            <a:endParaRPr sz="1200">
              <a:solidFill>
                <a:srgbClr val="FFFFFF"/>
              </a:solidFill>
            </a:endParaRPr>
          </a:p>
          <a:p>
            <a:pPr marL="0" marR="0" lvl="0" indent="0" algn="l" rtl="0">
              <a:lnSpc>
                <a:spcPct val="115000"/>
              </a:lnSpc>
              <a:spcBef>
                <a:spcPts val="0"/>
              </a:spcBef>
              <a:spcAft>
                <a:spcPts val="1600"/>
              </a:spcAft>
              <a:buClr>
                <a:srgbClr val="000000"/>
              </a:buClr>
              <a:buSzPts val="800"/>
              <a:buFont typeface="Arial"/>
              <a:buNone/>
            </a:pPr>
            <a:endParaRPr sz="1100">
              <a:solidFill>
                <a:srgbClr val="FFFFFF"/>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22"/>
          <p:cNvSpPr txBox="1">
            <a:spLocks noGrp="1"/>
          </p:cNvSpPr>
          <p:nvPr>
            <p:ph type="ctrTitle"/>
          </p:nvPr>
        </p:nvSpPr>
        <p:spPr>
          <a:xfrm>
            <a:off x="1074992" y="1792034"/>
            <a:ext cx="4676700" cy="1582811"/>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en">
                <a:solidFill>
                  <a:srgbClr val="1ED760"/>
                </a:solidFill>
              </a:rPr>
              <a:t>Anticipated Results and Improvements</a:t>
            </a:r>
            <a:endParaRPr>
              <a:solidFill>
                <a:srgbClr val="1ED760"/>
              </a:solidFill>
            </a:endParaRPr>
          </a:p>
        </p:txBody>
      </p:sp>
      <p:sp>
        <p:nvSpPr>
          <p:cNvPr id="1545" name="Google Shape;1545;p22"/>
          <p:cNvSpPr txBox="1">
            <a:spLocks noGrp="1"/>
          </p:cNvSpPr>
          <p:nvPr>
            <p:ph type="subTitle" idx="1"/>
          </p:nvPr>
        </p:nvSpPr>
        <p:spPr>
          <a:xfrm>
            <a:off x="1075012" y="3484482"/>
            <a:ext cx="4676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Clr>
                <a:schemeClr val="dk1"/>
              </a:buClr>
              <a:buSzPts val="1100"/>
              <a:buFont typeface="Arial"/>
              <a:buNone/>
            </a:pPr>
            <a:r>
              <a:rPr lang="en"/>
              <a:t>What results have you achieved so far and how do you plan on improving those results in the remaining time</a:t>
            </a:r>
            <a:endParaRPr/>
          </a:p>
          <a:p>
            <a:pPr marL="0" lvl="0" indent="0" algn="l" rtl="0">
              <a:lnSpc>
                <a:spcPct val="110000"/>
              </a:lnSpc>
              <a:spcBef>
                <a:spcPts val="0"/>
              </a:spcBef>
              <a:spcAft>
                <a:spcPts val="0"/>
              </a:spcAft>
              <a:buClr>
                <a:schemeClr val="dk1"/>
              </a:buClr>
              <a:buSzPts val="1100"/>
              <a:buFont typeface="Arial"/>
              <a:buNone/>
            </a:pPr>
            <a:endParaRPr/>
          </a:p>
          <a:p>
            <a:pPr marL="0" lvl="0" indent="0" algn="l" rtl="0">
              <a:lnSpc>
                <a:spcPct val="110000"/>
              </a:lnSpc>
              <a:spcBef>
                <a:spcPts val="0"/>
              </a:spcBef>
              <a:spcAft>
                <a:spcPts val="0"/>
              </a:spcAft>
              <a:buSzPts val="1800"/>
              <a:buNone/>
            </a:pPr>
            <a:endParaRPr/>
          </a:p>
        </p:txBody>
      </p:sp>
      <p:sp>
        <p:nvSpPr>
          <p:cNvPr id="1546" name="Google Shape;1546;p22"/>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a:solidFill>
                  <a:schemeClr val="lt1"/>
                </a:solidFill>
                <a:latin typeface="Barlow"/>
                <a:ea typeface="Barlow"/>
                <a:cs typeface="Barlow"/>
                <a:sym typeface="Barlow"/>
              </a:rPr>
              <a:t>5</a:t>
            </a:r>
            <a:endParaRPr sz="3600" b="1" i="0" u="none" strike="noStrike" cap="none">
              <a:solidFill>
                <a:schemeClr val="lt1"/>
              </a:solidFill>
              <a:latin typeface="Barlow"/>
              <a:ea typeface="Barlow"/>
              <a:cs typeface="Barlow"/>
              <a:sym typeface="Barlow"/>
            </a:endParaRPr>
          </a:p>
        </p:txBody>
      </p:sp>
      <p:grpSp>
        <p:nvGrpSpPr>
          <p:cNvPr id="1547" name="Google Shape;1547;p22"/>
          <p:cNvGrpSpPr/>
          <p:nvPr/>
        </p:nvGrpSpPr>
        <p:grpSpPr>
          <a:xfrm>
            <a:off x="5927951" y="1184268"/>
            <a:ext cx="2585427" cy="2683765"/>
            <a:chOff x="2012475" y="393272"/>
            <a:chExt cx="4440240" cy="4609126"/>
          </a:xfrm>
        </p:grpSpPr>
        <p:sp>
          <p:nvSpPr>
            <p:cNvPr id="1548" name="Google Shape;1548;p22"/>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9" name="Google Shape;1549;p22"/>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0" name="Google Shape;1550;p22"/>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1" name="Google Shape;1551;p22"/>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2" name="Google Shape;1552;p22"/>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3" name="Google Shape;1553;p22"/>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4" name="Google Shape;1554;p22"/>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5" name="Google Shape;1555;p22"/>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6" name="Google Shape;1556;p22"/>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7" name="Google Shape;1557;p22"/>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8" name="Google Shape;1558;p22"/>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9" name="Google Shape;1559;p22"/>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0" name="Google Shape;1560;p22"/>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1" name="Google Shape;1561;p22"/>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2" name="Google Shape;1562;p22"/>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3" name="Google Shape;1563;p22"/>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4" name="Google Shape;1564;p22"/>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5" name="Google Shape;1565;p22"/>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6" name="Google Shape;1566;p22"/>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7" name="Google Shape;1567;p22"/>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8" name="Google Shape;1568;p22"/>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9" name="Google Shape;1569;p22"/>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0" name="Google Shape;1570;p22"/>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1" name="Google Shape;1571;p22"/>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2" name="Google Shape;1572;p22"/>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3" name="Google Shape;1573;p22"/>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4" name="Google Shape;1574;p22"/>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5" name="Google Shape;1575;p22"/>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6" name="Google Shape;1576;p22"/>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7" name="Google Shape;1577;p22"/>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8" name="Google Shape;1578;p22"/>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9" name="Google Shape;1579;p22"/>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0" name="Google Shape;1580;p22"/>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1" name="Google Shape;1581;p22"/>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2" name="Google Shape;1582;p22"/>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3" name="Google Shape;1583;p22"/>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4" name="Google Shape;1584;p22"/>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5" name="Google Shape;1585;p22"/>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6" name="Google Shape;1586;p22"/>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7" name="Google Shape;1587;p22"/>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8" name="Google Shape;1588;p22"/>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9" name="Google Shape;1589;p22"/>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0" name="Google Shape;1590;p22"/>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1" name="Google Shape;1591;p22"/>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2" name="Google Shape;1592;p22"/>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3" name="Google Shape;1593;p22"/>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4" name="Google Shape;1594;p22"/>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5" name="Google Shape;1595;p22"/>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6" name="Google Shape;1596;p22"/>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7" name="Google Shape;1597;p22"/>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8" name="Google Shape;1598;p22"/>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9" name="Google Shape;1599;p22"/>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0" name="Google Shape;1600;p22"/>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1" name="Google Shape;1601;p22"/>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2" name="Google Shape;1602;p22"/>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3" name="Google Shape;1603;p22"/>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4" name="Google Shape;1604;p22"/>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5" name="Google Shape;1605;p22"/>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6" name="Google Shape;1606;p22"/>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7" name="Google Shape;1607;p22"/>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8" name="Google Shape;1608;p22"/>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9" name="Google Shape;1609;p22"/>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0" name="Google Shape;1610;p22"/>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1" name="Google Shape;1611;p22"/>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2" name="Google Shape;1612;p22"/>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3" name="Google Shape;1613;p22"/>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4" name="Google Shape;1614;p22"/>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5" name="Google Shape;1615;p22"/>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6" name="Google Shape;1616;p22"/>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7" name="Google Shape;1617;p22"/>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8" name="Google Shape;1618;p22"/>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9" name="Google Shape;1619;p22"/>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0" name="Google Shape;1620;p22"/>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1" name="Google Shape;1621;p22"/>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2" name="Google Shape;1622;p22"/>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3" name="Google Shape;1623;p22"/>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4" name="Google Shape;1624;p22"/>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5" name="Google Shape;1625;p22"/>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6" name="Google Shape;1626;p22"/>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7" name="Google Shape;1627;p22"/>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8" name="Google Shape;1628;p22"/>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9" name="Google Shape;1629;p22"/>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0" name="Google Shape;1630;p22"/>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1" name="Google Shape;1631;p22"/>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2" name="Google Shape;1632;p22"/>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3" name="Google Shape;1633;p22"/>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4" name="Google Shape;1634;p22"/>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5" name="Google Shape;1635;p22"/>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6" name="Google Shape;1636;p22"/>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7" name="Google Shape;1637;p22"/>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8" name="Google Shape;1638;p22"/>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9" name="Google Shape;1639;p22"/>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0" name="Google Shape;1640;p22"/>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23"/>
          <p:cNvSpPr txBox="1">
            <a:spLocks noGrp="1"/>
          </p:cNvSpPr>
          <p:nvPr>
            <p:ph type="sldNum" idx="12"/>
          </p:nvPr>
        </p:nvSpPr>
        <p:spPr>
          <a:xfrm>
            <a:off x="8628000" y="46158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1646" name="Google Shape;1646;p23"/>
          <p:cNvGrpSpPr/>
          <p:nvPr/>
        </p:nvGrpSpPr>
        <p:grpSpPr>
          <a:xfrm>
            <a:off x="600438" y="1169109"/>
            <a:ext cx="2051418" cy="2588394"/>
            <a:chOff x="1083025" y="1574025"/>
            <a:chExt cx="1834900" cy="2315200"/>
          </a:xfrm>
        </p:grpSpPr>
        <p:sp>
          <p:nvSpPr>
            <p:cNvPr id="1647" name="Google Shape;1647;p23"/>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1 </a:t>
              </a:r>
              <a:endParaRPr sz="800" b="0" i="0" u="none" strike="noStrike" cap="none">
                <a:solidFill>
                  <a:schemeClr val="accent2"/>
                </a:solidFill>
                <a:latin typeface="Barlow"/>
                <a:ea typeface="Barlow"/>
                <a:cs typeface="Barlow"/>
                <a:sym typeface="Barlow"/>
              </a:endParaRPr>
            </a:p>
          </p:txBody>
        </p:sp>
        <p:sp>
          <p:nvSpPr>
            <p:cNvPr id="1648" name="Google Shape;1648;p23"/>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Data Exploration</a:t>
              </a:r>
              <a:endParaRPr sz="1200" b="1" i="0" u="none" strike="noStrike" cap="none">
                <a:solidFill>
                  <a:schemeClr val="accent2"/>
                </a:solidFill>
                <a:latin typeface="Barlow"/>
                <a:ea typeface="Barlow"/>
                <a:cs typeface="Barlow"/>
                <a:sym typeface="Barlow"/>
              </a:endParaRPr>
            </a:p>
          </p:txBody>
        </p:sp>
        <p:sp>
          <p:nvSpPr>
            <p:cNvPr id="1649" name="Google Shape;1649;p23"/>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200">
                  <a:solidFill>
                    <a:schemeClr val="accent2"/>
                  </a:solidFill>
                  <a:latin typeface="Barlow"/>
                  <a:ea typeface="Barlow"/>
                  <a:cs typeface="Barlow"/>
                  <a:sym typeface="Barlow"/>
                </a:rPr>
                <a:t>Explore and clean the dataset </a:t>
              </a:r>
              <a:endParaRPr sz="1200" b="0" i="0" u="none" strike="noStrike" cap="none">
                <a:solidFill>
                  <a:schemeClr val="accent2"/>
                </a:solidFill>
                <a:latin typeface="Barlow"/>
                <a:ea typeface="Barlow"/>
                <a:cs typeface="Barlow"/>
                <a:sym typeface="Barlow"/>
              </a:endParaRPr>
            </a:p>
          </p:txBody>
        </p:sp>
        <p:cxnSp>
          <p:nvCxnSpPr>
            <p:cNvPr id="1650" name="Google Shape;1650;p23"/>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651" name="Google Shape;1651;p23"/>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52" name="Google Shape;1652;p23"/>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3" name="Google Shape;1653;p23"/>
          <p:cNvGrpSpPr/>
          <p:nvPr/>
        </p:nvGrpSpPr>
        <p:grpSpPr>
          <a:xfrm>
            <a:off x="2510983" y="1169109"/>
            <a:ext cx="2051418" cy="2588404"/>
            <a:chOff x="1083025" y="1574025"/>
            <a:chExt cx="1834900" cy="2315210"/>
          </a:xfrm>
        </p:grpSpPr>
        <p:sp>
          <p:nvSpPr>
            <p:cNvPr id="1654" name="Google Shape;1654;p23"/>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dk2"/>
                  </a:solidFill>
                  <a:latin typeface="Barlow"/>
                  <a:ea typeface="Barlow"/>
                  <a:cs typeface="Barlow"/>
                  <a:sym typeface="Barlow"/>
                </a:rPr>
                <a:t>Step 2</a:t>
              </a:r>
              <a:endParaRPr sz="800" b="0" i="0" u="none" strike="noStrike" cap="none">
                <a:solidFill>
                  <a:schemeClr val="dk2"/>
                </a:solidFill>
                <a:latin typeface="Barlow"/>
                <a:ea typeface="Barlow"/>
                <a:cs typeface="Barlow"/>
                <a:sym typeface="Barlow"/>
              </a:endParaRPr>
            </a:p>
          </p:txBody>
        </p:sp>
        <p:sp>
          <p:nvSpPr>
            <p:cNvPr id="1655" name="Google Shape;1655;p23"/>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dk2"/>
                  </a:solidFill>
                  <a:latin typeface="Barlow"/>
                  <a:ea typeface="Barlow"/>
                  <a:cs typeface="Barlow"/>
                  <a:sym typeface="Barlow"/>
                </a:rPr>
                <a:t>Initial Analysis</a:t>
              </a:r>
              <a:endParaRPr sz="1200" b="1" i="0" u="none" strike="noStrike" cap="none">
                <a:solidFill>
                  <a:schemeClr val="dk2"/>
                </a:solidFill>
                <a:latin typeface="Barlow"/>
                <a:ea typeface="Barlow"/>
                <a:cs typeface="Barlow"/>
                <a:sym typeface="Barlow"/>
              </a:endParaRPr>
            </a:p>
          </p:txBody>
        </p:sp>
        <p:sp>
          <p:nvSpPr>
            <p:cNvPr id="1656" name="Google Shape;1656;p23"/>
            <p:cNvSpPr txBox="1"/>
            <p:nvPr/>
          </p:nvSpPr>
          <p:spPr>
            <a:xfrm>
              <a:off x="1215711" y="3151835"/>
              <a:ext cx="16392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200"/>
                <a:buFont typeface="Arial"/>
                <a:buNone/>
              </a:pPr>
              <a:r>
                <a:rPr lang="en" sz="1200">
                  <a:solidFill>
                    <a:schemeClr val="dk2"/>
                  </a:solidFill>
                  <a:latin typeface="Barlow"/>
                  <a:ea typeface="Barlow"/>
                  <a:cs typeface="Barlow"/>
                  <a:sym typeface="Barlow"/>
                </a:rPr>
                <a:t>Analyze dataset via data visualizations and descriptive statistics</a:t>
              </a:r>
              <a:endParaRPr sz="1200" b="0" i="0" u="none" strike="noStrike" cap="none">
                <a:solidFill>
                  <a:schemeClr val="dk2"/>
                </a:solidFill>
                <a:latin typeface="Barlow"/>
                <a:ea typeface="Barlow"/>
                <a:cs typeface="Barlow"/>
                <a:sym typeface="Barlow"/>
              </a:endParaRPr>
            </a:p>
          </p:txBody>
        </p:sp>
        <p:cxnSp>
          <p:nvCxnSpPr>
            <p:cNvPr id="1657" name="Google Shape;1657;p23"/>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658" name="Google Shape;1658;p23"/>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59" name="Google Shape;1659;p23"/>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0" name="Google Shape;1660;p23"/>
          <p:cNvGrpSpPr/>
          <p:nvPr/>
        </p:nvGrpSpPr>
        <p:grpSpPr>
          <a:xfrm>
            <a:off x="4424766" y="1168314"/>
            <a:ext cx="2051418" cy="2588394"/>
            <a:chOff x="1083025" y="1574025"/>
            <a:chExt cx="1834900" cy="2315200"/>
          </a:xfrm>
        </p:grpSpPr>
        <p:sp>
          <p:nvSpPr>
            <p:cNvPr id="1661" name="Google Shape;1661;p23"/>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dk2"/>
                  </a:solidFill>
                  <a:latin typeface="Barlow"/>
                  <a:ea typeface="Barlow"/>
                  <a:cs typeface="Barlow"/>
                  <a:sym typeface="Barlow"/>
                </a:rPr>
                <a:t>Step 3</a:t>
              </a:r>
              <a:endParaRPr sz="800" b="0" i="0" u="none" strike="noStrike" cap="none">
                <a:solidFill>
                  <a:schemeClr val="dk2"/>
                </a:solidFill>
                <a:latin typeface="Barlow"/>
                <a:ea typeface="Barlow"/>
                <a:cs typeface="Barlow"/>
                <a:sym typeface="Barlow"/>
              </a:endParaRPr>
            </a:p>
          </p:txBody>
        </p:sp>
        <p:sp>
          <p:nvSpPr>
            <p:cNvPr id="1662" name="Google Shape;1662;p23"/>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dk2"/>
                  </a:solidFill>
                  <a:latin typeface="Barlow"/>
                  <a:ea typeface="Barlow"/>
                  <a:cs typeface="Barlow"/>
                  <a:sym typeface="Barlow"/>
                </a:rPr>
                <a:t>Model Building</a:t>
              </a:r>
              <a:endParaRPr sz="1200" b="1" i="0" u="none" strike="noStrike" cap="none">
                <a:solidFill>
                  <a:schemeClr val="dk2"/>
                </a:solidFill>
                <a:latin typeface="Barlow"/>
                <a:ea typeface="Barlow"/>
                <a:cs typeface="Barlow"/>
                <a:sym typeface="Barlow"/>
              </a:endParaRPr>
            </a:p>
          </p:txBody>
        </p:sp>
        <p:sp>
          <p:nvSpPr>
            <p:cNvPr id="1663" name="Google Shape;1663;p23"/>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200">
                  <a:solidFill>
                    <a:schemeClr val="dk2"/>
                  </a:solidFill>
                  <a:latin typeface="Barlow"/>
                  <a:ea typeface="Barlow"/>
                  <a:cs typeface="Barlow"/>
                  <a:sym typeface="Barlow"/>
                </a:rPr>
                <a:t>Build different predictive models with findings from our initial analysis</a:t>
              </a:r>
              <a:endParaRPr sz="1200" b="0" i="0" u="none" strike="noStrike" cap="none">
                <a:solidFill>
                  <a:schemeClr val="dk2"/>
                </a:solidFill>
                <a:latin typeface="Barlow"/>
                <a:ea typeface="Barlow"/>
                <a:cs typeface="Barlow"/>
                <a:sym typeface="Barlow"/>
              </a:endParaRPr>
            </a:p>
          </p:txBody>
        </p:sp>
        <p:cxnSp>
          <p:nvCxnSpPr>
            <p:cNvPr id="1664" name="Google Shape;1664;p23"/>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665" name="Google Shape;1665;p23"/>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66" name="Google Shape;1666;p23"/>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7" name="Google Shape;1667;p23"/>
          <p:cNvGrpSpPr/>
          <p:nvPr/>
        </p:nvGrpSpPr>
        <p:grpSpPr>
          <a:xfrm>
            <a:off x="6340134" y="1168301"/>
            <a:ext cx="2051418" cy="2588394"/>
            <a:chOff x="1083025" y="1574025"/>
            <a:chExt cx="1834900" cy="2315200"/>
          </a:xfrm>
        </p:grpSpPr>
        <p:sp>
          <p:nvSpPr>
            <p:cNvPr id="1668" name="Google Shape;1668;p23"/>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dk2"/>
                  </a:solidFill>
                  <a:latin typeface="Barlow"/>
                  <a:ea typeface="Barlow"/>
                  <a:cs typeface="Barlow"/>
                  <a:sym typeface="Barlow"/>
                </a:rPr>
                <a:t>Step 4</a:t>
              </a:r>
              <a:endParaRPr sz="800" b="0" i="0" u="none" strike="noStrike" cap="none">
                <a:solidFill>
                  <a:schemeClr val="dk2"/>
                </a:solidFill>
                <a:latin typeface="Barlow"/>
                <a:ea typeface="Barlow"/>
                <a:cs typeface="Barlow"/>
                <a:sym typeface="Barlow"/>
              </a:endParaRPr>
            </a:p>
          </p:txBody>
        </p:sp>
        <p:sp>
          <p:nvSpPr>
            <p:cNvPr id="1669" name="Google Shape;1669;p23"/>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dk2"/>
                  </a:solidFill>
                  <a:latin typeface="Barlow"/>
                  <a:ea typeface="Barlow"/>
                  <a:cs typeface="Barlow"/>
                  <a:sym typeface="Barlow"/>
                </a:rPr>
                <a:t>Verify Results</a:t>
              </a:r>
              <a:endParaRPr sz="1200" b="1" i="0" u="none" strike="noStrike" cap="none">
                <a:solidFill>
                  <a:schemeClr val="dk2"/>
                </a:solidFill>
                <a:latin typeface="Barlow"/>
                <a:ea typeface="Barlow"/>
                <a:cs typeface="Barlow"/>
                <a:sym typeface="Barlow"/>
              </a:endParaRPr>
            </a:p>
          </p:txBody>
        </p:sp>
        <p:sp>
          <p:nvSpPr>
            <p:cNvPr id="1670" name="Google Shape;1670;p23"/>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200">
                  <a:solidFill>
                    <a:schemeClr val="dk2"/>
                  </a:solidFill>
                  <a:latin typeface="Barlow"/>
                  <a:ea typeface="Barlow"/>
                  <a:cs typeface="Barlow"/>
                  <a:sym typeface="Barlow"/>
                </a:rPr>
                <a:t>Run models on different test sets to get error metrics and measure accuracy</a:t>
              </a:r>
              <a:endParaRPr sz="1200" b="0" i="0" u="none" strike="noStrike" cap="none">
                <a:solidFill>
                  <a:schemeClr val="dk2"/>
                </a:solidFill>
                <a:latin typeface="Barlow"/>
                <a:ea typeface="Barlow"/>
                <a:cs typeface="Barlow"/>
                <a:sym typeface="Barlow"/>
              </a:endParaRPr>
            </a:p>
          </p:txBody>
        </p:sp>
        <p:cxnSp>
          <p:nvCxnSpPr>
            <p:cNvPr id="1671" name="Google Shape;1671;p23"/>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672" name="Google Shape;1672;p23"/>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673" name="Google Shape;1673;p23"/>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7"/>
        <p:cNvGrpSpPr/>
        <p:nvPr/>
      </p:nvGrpSpPr>
      <p:grpSpPr>
        <a:xfrm>
          <a:off x="0" y="0"/>
          <a:ext cx="0" cy="0"/>
          <a:chOff x="0" y="0"/>
          <a:chExt cx="0" cy="0"/>
        </a:xfrm>
      </p:grpSpPr>
      <p:sp>
        <p:nvSpPr>
          <p:cNvPr id="1678" name="Google Shape;1678;p2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13</a:t>
            </a:fld>
            <a:endParaRPr/>
          </a:p>
        </p:txBody>
      </p:sp>
      <p:sp>
        <p:nvSpPr>
          <p:cNvPr id="1679" name="Google Shape;1679;p24"/>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Exploration</a:t>
            </a:r>
            <a:endParaRPr sz="3000">
              <a:solidFill>
                <a:schemeClr val="lt1"/>
              </a:solidFill>
            </a:endParaRPr>
          </a:p>
        </p:txBody>
      </p:sp>
      <p:pic>
        <p:nvPicPr>
          <p:cNvPr id="1680" name="Google Shape;1680;p24"/>
          <p:cNvPicPr preferRelativeResize="0"/>
          <p:nvPr/>
        </p:nvPicPr>
        <p:blipFill>
          <a:blip r:embed="rId3">
            <a:alphaModFix/>
          </a:blip>
          <a:stretch>
            <a:fillRect/>
          </a:stretch>
        </p:blipFill>
        <p:spPr>
          <a:xfrm>
            <a:off x="152399" y="923407"/>
            <a:ext cx="8839201" cy="1730201"/>
          </a:xfrm>
          <a:prstGeom prst="rect">
            <a:avLst/>
          </a:prstGeom>
          <a:noFill/>
          <a:ln>
            <a:noFill/>
          </a:ln>
        </p:spPr>
      </p:pic>
      <p:pic>
        <p:nvPicPr>
          <p:cNvPr id="1681" name="Google Shape;1681;p24"/>
          <p:cNvPicPr preferRelativeResize="0"/>
          <p:nvPr/>
        </p:nvPicPr>
        <p:blipFill>
          <a:blip r:embed="rId4">
            <a:alphaModFix/>
          </a:blip>
          <a:stretch>
            <a:fillRect/>
          </a:stretch>
        </p:blipFill>
        <p:spPr>
          <a:xfrm>
            <a:off x="1061024" y="2906175"/>
            <a:ext cx="7021951" cy="204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25"/>
          <p:cNvSpPr txBox="1"/>
          <p:nvPr/>
        </p:nvSpPr>
        <p:spPr>
          <a:xfrm>
            <a:off x="3168702" y="1931450"/>
            <a:ext cx="5119200" cy="2130300"/>
          </a:xfrm>
          <a:prstGeom prst="rect">
            <a:avLst/>
          </a:prstGeom>
          <a:noFill/>
          <a:ln>
            <a:noFill/>
          </a:ln>
        </p:spPr>
        <p:txBody>
          <a:bodyPr spcFirstLastPara="1" wrap="square" lIns="91425" tIns="91425" rIns="91425" bIns="91425" anchor="t" anchorCtr="0">
            <a:noAutofit/>
          </a:bodyPr>
          <a:lstStyle/>
          <a:p>
            <a:pPr marL="457200" lvl="0" indent="-355600" algn="l" rtl="0">
              <a:lnSpc>
                <a:spcPct val="110000"/>
              </a:lnSpc>
              <a:spcBef>
                <a:spcPts val="0"/>
              </a:spcBef>
              <a:spcAft>
                <a:spcPts val="0"/>
              </a:spcAft>
              <a:buClr>
                <a:srgbClr val="FFFFFF"/>
              </a:buClr>
              <a:buSzPts val="2000"/>
              <a:buFont typeface="Barlow Light"/>
              <a:buChar char="●"/>
            </a:pPr>
            <a:r>
              <a:rPr lang="en" sz="2000" b="1" u="sng">
                <a:solidFill>
                  <a:srgbClr val="FFFFFF"/>
                </a:solidFill>
                <a:latin typeface="Barlow"/>
                <a:ea typeface="Barlow"/>
                <a:cs typeface="Barlow"/>
                <a:sym typeface="Barlow"/>
                <a:hlinkClick r:id="rId3">
                  <a:extLst>
                    <a:ext uri="{A12FA001-AC4F-418D-AE19-62706E023703}">
                      <ahyp:hlinkClr xmlns:ahyp="http://schemas.microsoft.com/office/drawing/2018/hyperlinkcolor" val="tx"/>
                    </a:ext>
                  </a:extLst>
                </a:hlinkClick>
              </a:rPr>
              <a:t>Acousticness: </a:t>
            </a:r>
            <a:r>
              <a:rPr lang="en" sz="2000" u="sng">
                <a:solidFill>
                  <a:srgbClr val="FFFFFF"/>
                </a:solidFill>
                <a:latin typeface="Barlow Light"/>
                <a:ea typeface="Barlow Light"/>
                <a:cs typeface="Barlow Light"/>
                <a:sym typeface="Barlow Light"/>
                <a:hlinkClick r:id="rId3">
                  <a:extLst>
                    <a:ext uri="{A12FA001-AC4F-418D-AE19-62706E023703}">
                      <ahyp:hlinkClr xmlns:ahyp="http://schemas.microsoft.com/office/drawing/2018/hyperlinkcolor" val="tx"/>
                    </a:ext>
                  </a:extLst>
                </a:hlinkClick>
              </a:rPr>
              <a:t>Sonata No. 3, Op. 23 in F-Sharp Minor: IV. Presto con fuoco; Meno mosso</a:t>
            </a:r>
            <a:endParaRPr>
              <a:solidFill>
                <a:srgbClr val="FFFFFF"/>
              </a:solidFill>
            </a:endParaRPr>
          </a:p>
          <a:p>
            <a:pPr marL="457200" lvl="0" indent="-355600" algn="l" rtl="0">
              <a:lnSpc>
                <a:spcPct val="110000"/>
              </a:lnSpc>
              <a:spcBef>
                <a:spcPts val="0"/>
              </a:spcBef>
              <a:spcAft>
                <a:spcPts val="0"/>
              </a:spcAft>
              <a:buClr>
                <a:srgbClr val="FFFFFF"/>
              </a:buClr>
              <a:buSzPts val="2000"/>
              <a:buFont typeface="Barlow Light"/>
              <a:buChar char="●"/>
            </a:pPr>
            <a:r>
              <a:rPr lang="en" sz="2000" b="1" u="sng">
                <a:solidFill>
                  <a:srgbClr val="FFFFFF"/>
                </a:solidFill>
                <a:latin typeface="Barlow"/>
                <a:ea typeface="Barlow"/>
                <a:cs typeface="Barlow"/>
                <a:sym typeface="Barlow"/>
                <a:hlinkClick r:id="rId4">
                  <a:extLst>
                    <a:ext uri="{A12FA001-AC4F-418D-AE19-62706E023703}">
                      <ahyp:hlinkClr xmlns:ahyp="http://schemas.microsoft.com/office/drawing/2018/hyperlinkcolor" val="tx"/>
                    </a:ext>
                  </a:extLst>
                </a:hlinkClick>
              </a:rPr>
              <a:t>Danceability: </a:t>
            </a:r>
            <a:r>
              <a:rPr lang="en" sz="2000" u="sng">
                <a:solidFill>
                  <a:srgbClr val="FFFFFF"/>
                </a:solidFill>
                <a:latin typeface="Barlow Light"/>
                <a:ea typeface="Barlow Light"/>
                <a:cs typeface="Barlow Light"/>
                <a:sym typeface="Barlow Light"/>
                <a:hlinkClick r:id="rId4">
                  <a:extLst>
                    <a:ext uri="{A12FA001-AC4F-418D-AE19-62706E023703}">
                      <ahyp:hlinkClr xmlns:ahyp="http://schemas.microsoft.com/office/drawing/2018/hyperlinkcolor" val="tx"/>
                    </a:ext>
                  </a:extLst>
                </a:hlinkClick>
              </a:rPr>
              <a:t>Funky Cold Medina</a:t>
            </a:r>
            <a:r>
              <a:rPr lang="en" sz="2000">
                <a:solidFill>
                  <a:srgbClr val="FFFFFF"/>
                </a:solidFill>
                <a:latin typeface="Barlow Light"/>
                <a:ea typeface="Barlow Light"/>
                <a:cs typeface="Barlow Light"/>
                <a:sym typeface="Barlow Light"/>
              </a:rPr>
              <a:t> </a:t>
            </a:r>
            <a:endParaRPr>
              <a:solidFill>
                <a:srgbClr val="FFFFFF"/>
              </a:solidFill>
            </a:endParaRPr>
          </a:p>
          <a:p>
            <a:pPr marL="457200" lvl="0" indent="-355600" algn="l" rtl="0">
              <a:lnSpc>
                <a:spcPct val="110000"/>
              </a:lnSpc>
              <a:spcBef>
                <a:spcPts val="0"/>
              </a:spcBef>
              <a:spcAft>
                <a:spcPts val="0"/>
              </a:spcAft>
              <a:buClr>
                <a:srgbClr val="FFFFFF"/>
              </a:buClr>
              <a:buSzPts val="2000"/>
              <a:buFont typeface="Barlow Light"/>
              <a:buChar char="●"/>
            </a:pPr>
            <a:r>
              <a:rPr lang="en" sz="2000" b="1" u="sng">
                <a:solidFill>
                  <a:srgbClr val="FFFFFF"/>
                </a:solidFill>
                <a:latin typeface="Barlow"/>
                <a:ea typeface="Barlow"/>
                <a:cs typeface="Barlow"/>
                <a:sym typeface="Barlow"/>
                <a:hlinkClick r:id="rId5">
                  <a:extLst>
                    <a:ext uri="{A12FA001-AC4F-418D-AE19-62706E023703}">
                      <ahyp:hlinkClr xmlns:ahyp="http://schemas.microsoft.com/office/drawing/2018/hyperlinkcolor" val="tx"/>
                    </a:ext>
                  </a:extLst>
                </a:hlinkClick>
              </a:rPr>
              <a:t>Valence: </a:t>
            </a:r>
            <a:r>
              <a:rPr lang="en" sz="2000" u="sng">
                <a:solidFill>
                  <a:srgbClr val="FFFFFF"/>
                </a:solidFill>
                <a:latin typeface="Barlow Light"/>
                <a:ea typeface="Barlow Light"/>
                <a:cs typeface="Barlow Light"/>
                <a:sym typeface="Barlow Light"/>
                <a:hlinkClick r:id="rId5">
                  <a:extLst>
                    <a:ext uri="{A12FA001-AC4F-418D-AE19-62706E023703}">
                      <ahyp:hlinkClr xmlns:ahyp="http://schemas.microsoft.com/office/drawing/2018/hyperlinkcolor" val="tx"/>
                    </a:ext>
                  </a:extLst>
                </a:hlinkClick>
              </a:rPr>
              <a:t>Electric Zoo</a:t>
            </a:r>
            <a:endParaRPr>
              <a:solidFill>
                <a:srgbClr val="FFFFFF"/>
              </a:solidFill>
            </a:endParaRPr>
          </a:p>
        </p:txBody>
      </p:sp>
      <p:sp>
        <p:nvSpPr>
          <p:cNvPr id="1687" name="Google Shape;1687;p2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14</a:t>
            </a:fld>
            <a:endParaRPr/>
          </a:p>
        </p:txBody>
      </p:sp>
      <p:sp>
        <p:nvSpPr>
          <p:cNvPr id="1688" name="Google Shape;1688;p25"/>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Exploration: </a:t>
            </a:r>
            <a:r>
              <a:rPr lang="en" sz="3000">
                <a:solidFill>
                  <a:schemeClr val="lt1"/>
                </a:solidFill>
              </a:rPr>
              <a:t>Song Examples</a:t>
            </a:r>
            <a:endParaRPr sz="3000">
              <a:solidFill>
                <a:schemeClr val="lt1"/>
              </a:solidFill>
            </a:endParaRPr>
          </a:p>
        </p:txBody>
      </p:sp>
      <p:grpSp>
        <p:nvGrpSpPr>
          <p:cNvPr id="1689" name="Google Shape;1689;p25"/>
          <p:cNvGrpSpPr/>
          <p:nvPr/>
        </p:nvGrpSpPr>
        <p:grpSpPr>
          <a:xfrm>
            <a:off x="1419822" y="2138293"/>
            <a:ext cx="1451729" cy="1398095"/>
            <a:chOff x="2583325" y="2972875"/>
            <a:chExt cx="462850" cy="445750"/>
          </a:xfrm>
        </p:grpSpPr>
        <p:sp>
          <p:nvSpPr>
            <p:cNvPr id="1690" name="Google Shape;1690;p25"/>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91" name="Google Shape;1691;p25"/>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26"/>
          <p:cNvSpPr txBox="1">
            <a:spLocks noGrp="1"/>
          </p:cNvSpPr>
          <p:nvPr>
            <p:ph type="sldNum" idx="12"/>
          </p:nvPr>
        </p:nvSpPr>
        <p:spPr>
          <a:xfrm>
            <a:off x="8628000" y="46158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1697" name="Google Shape;1697;p26"/>
          <p:cNvGrpSpPr/>
          <p:nvPr/>
        </p:nvGrpSpPr>
        <p:grpSpPr>
          <a:xfrm>
            <a:off x="600438" y="1169109"/>
            <a:ext cx="2051418" cy="2588394"/>
            <a:chOff x="1083025" y="1574025"/>
            <a:chExt cx="1834900" cy="2315200"/>
          </a:xfrm>
        </p:grpSpPr>
        <p:sp>
          <p:nvSpPr>
            <p:cNvPr id="1698" name="Google Shape;1698;p26"/>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1 </a:t>
              </a:r>
              <a:endParaRPr sz="800" b="0" i="0" u="none" strike="noStrike" cap="none">
                <a:solidFill>
                  <a:schemeClr val="accent2"/>
                </a:solidFill>
                <a:latin typeface="Barlow"/>
                <a:ea typeface="Barlow"/>
                <a:cs typeface="Barlow"/>
                <a:sym typeface="Barlow"/>
              </a:endParaRPr>
            </a:p>
          </p:txBody>
        </p:sp>
        <p:sp>
          <p:nvSpPr>
            <p:cNvPr id="1699" name="Google Shape;1699;p26"/>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Identify Problem</a:t>
              </a:r>
              <a:endParaRPr sz="1200" b="1" i="0" u="none" strike="noStrike" cap="none">
                <a:solidFill>
                  <a:schemeClr val="accent2"/>
                </a:solidFill>
                <a:latin typeface="Barlow"/>
                <a:ea typeface="Barlow"/>
                <a:cs typeface="Barlow"/>
                <a:sym typeface="Barlow"/>
              </a:endParaRPr>
            </a:p>
          </p:txBody>
        </p:sp>
        <p:sp>
          <p:nvSpPr>
            <p:cNvPr id="1700" name="Google Shape;1700;p26"/>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200"/>
                <a:buFont typeface="Arial"/>
                <a:buNone/>
              </a:pPr>
              <a:r>
                <a:rPr lang="en" sz="1200">
                  <a:solidFill>
                    <a:schemeClr val="accent2"/>
                  </a:solidFill>
                  <a:latin typeface="Barlow"/>
                  <a:ea typeface="Barlow"/>
                  <a:cs typeface="Barlow"/>
                  <a:sym typeface="Barlow"/>
                </a:rPr>
                <a:t>Explore and clean the dataset </a:t>
              </a:r>
              <a:endParaRPr sz="1200">
                <a:solidFill>
                  <a:schemeClr val="accent2"/>
                </a:solidFill>
                <a:latin typeface="Barlow"/>
                <a:ea typeface="Barlow"/>
                <a:cs typeface="Barlow"/>
                <a:sym typeface="Barlow"/>
              </a:endParaRPr>
            </a:p>
            <a:p>
              <a:pPr marL="0" marR="0" lvl="0" indent="0" algn="l" rtl="0">
                <a:lnSpc>
                  <a:spcPct val="115000"/>
                </a:lnSpc>
                <a:spcBef>
                  <a:spcPts val="1600"/>
                </a:spcBef>
                <a:spcAft>
                  <a:spcPts val="1600"/>
                </a:spcAft>
                <a:buClr>
                  <a:srgbClr val="000000"/>
                </a:buClr>
                <a:buSzPts val="1200"/>
                <a:buFont typeface="Arial"/>
                <a:buNone/>
              </a:pPr>
              <a:endParaRPr sz="1200">
                <a:solidFill>
                  <a:schemeClr val="accent2"/>
                </a:solidFill>
                <a:latin typeface="Barlow"/>
                <a:ea typeface="Barlow"/>
                <a:cs typeface="Barlow"/>
                <a:sym typeface="Barlow"/>
              </a:endParaRPr>
            </a:p>
          </p:txBody>
        </p:sp>
        <p:cxnSp>
          <p:nvCxnSpPr>
            <p:cNvPr id="1701" name="Google Shape;1701;p26"/>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2" name="Google Shape;1702;p26"/>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703" name="Google Shape;1703;p26"/>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4" name="Google Shape;1704;p26"/>
          <p:cNvGrpSpPr/>
          <p:nvPr/>
        </p:nvGrpSpPr>
        <p:grpSpPr>
          <a:xfrm>
            <a:off x="2510983" y="1169109"/>
            <a:ext cx="2051418" cy="2588404"/>
            <a:chOff x="1083025" y="1574025"/>
            <a:chExt cx="1834900" cy="2315210"/>
          </a:xfrm>
        </p:grpSpPr>
        <p:sp>
          <p:nvSpPr>
            <p:cNvPr id="1705" name="Google Shape;1705;p26"/>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2</a:t>
              </a:r>
              <a:endParaRPr sz="800" b="0" i="0" u="none" strike="noStrike" cap="none">
                <a:solidFill>
                  <a:schemeClr val="accent2"/>
                </a:solidFill>
                <a:latin typeface="Barlow"/>
                <a:ea typeface="Barlow"/>
                <a:cs typeface="Barlow"/>
                <a:sym typeface="Barlow"/>
              </a:endParaRPr>
            </a:p>
          </p:txBody>
        </p:sp>
        <p:sp>
          <p:nvSpPr>
            <p:cNvPr id="1706" name="Google Shape;1706;p26"/>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Initial Analysis</a:t>
              </a:r>
              <a:endParaRPr sz="1200" b="1" i="0" u="none" strike="noStrike" cap="none">
                <a:solidFill>
                  <a:schemeClr val="accent2"/>
                </a:solidFill>
                <a:latin typeface="Barlow"/>
                <a:ea typeface="Barlow"/>
                <a:cs typeface="Barlow"/>
                <a:sym typeface="Barlow"/>
              </a:endParaRPr>
            </a:p>
          </p:txBody>
        </p:sp>
        <p:sp>
          <p:nvSpPr>
            <p:cNvPr id="1707" name="Google Shape;1707;p26"/>
            <p:cNvSpPr txBox="1"/>
            <p:nvPr/>
          </p:nvSpPr>
          <p:spPr>
            <a:xfrm>
              <a:off x="1215711" y="3151835"/>
              <a:ext cx="16392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200"/>
                <a:buFont typeface="Arial"/>
                <a:buNone/>
              </a:pPr>
              <a:r>
                <a:rPr lang="en" sz="1200">
                  <a:solidFill>
                    <a:schemeClr val="accent2"/>
                  </a:solidFill>
                  <a:latin typeface="Barlow"/>
                  <a:ea typeface="Barlow"/>
                  <a:cs typeface="Barlow"/>
                  <a:sym typeface="Barlow"/>
                </a:rPr>
                <a:t>Analyze dataset via data visualizations and descriptive statistics</a:t>
              </a:r>
              <a:endParaRPr sz="1200">
                <a:solidFill>
                  <a:schemeClr val="accent2"/>
                </a:solidFill>
                <a:latin typeface="Barlow"/>
                <a:ea typeface="Barlow"/>
                <a:cs typeface="Barlow"/>
                <a:sym typeface="Barlow"/>
              </a:endParaRPr>
            </a:p>
            <a:p>
              <a:pPr marL="0" lvl="0" indent="0" algn="l" rtl="0">
                <a:lnSpc>
                  <a:spcPct val="115000"/>
                </a:lnSpc>
                <a:spcBef>
                  <a:spcPts val="1600"/>
                </a:spcBef>
                <a:spcAft>
                  <a:spcPts val="1600"/>
                </a:spcAft>
                <a:buClr>
                  <a:schemeClr val="dk1"/>
                </a:buClr>
                <a:buSzPts val="1200"/>
                <a:buFont typeface="Arial"/>
                <a:buNone/>
              </a:pPr>
              <a:endParaRPr sz="1200">
                <a:solidFill>
                  <a:schemeClr val="accent2"/>
                </a:solidFill>
                <a:latin typeface="Barlow"/>
                <a:ea typeface="Barlow"/>
                <a:cs typeface="Barlow"/>
                <a:sym typeface="Barlow"/>
              </a:endParaRPr>
            </a:p>
          </p:txBody>
        </p:sp>
        <p:cxnSp>
          <p:nvCxnSpPr>
            <p:cNvPr id="1708" name="Google Shape;1708;p26"/>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9" name="Google Shape;1709;p26"/>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710" name="Google Shape;1710;p26"/>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1" name="Google Shape;1711;p26"/>
          <p:cNvGrpSpPr/>
          <p:nvPr/>
        </p:nvGrpSpPr>
        <p:grpSpPr>
          <a:xfrm>
            <a:off x="4424766" y="1168314"/>
            <a:ext cx="2051418" cy="2588394"/>
            <a:chOff x="1083025" y="1574025"/>
            <a:chExt cx="1834900" cy="2315200"/>
          </a:xfrm>
        </p:grpSpPr>
        <p:sp>
          <p:nvSpPr>
            <p:cNvPr id="1712" name="Google Shape;1712;p26"/>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dk2"/>
                  </a:solidFill>
                  <a:latin typeface="Barlow"/>
                  <a:ea typeface="Barlow"/>
                  <a:cs typeface="Barlow"/>
                  <a:sym typeface="Barlow"/>
                </a:rPr>
                <a:t>Step 3</a:t>
              </a:r>
              <a:endParaRPr sz="800" b="0" i="0" u="none" strike="noStrike" cap="none">
                <a:solidFill>
                  <a:schemeClr val="dk2"/>
                </a:solidFill>
                <a:latin typeface="Barlow"/>
                <a:ea typeface="Barlow"/>
                <a:cs typeface="Barlow"/>
                <a:sym typeface="Barlow"/>
              </a:endParaRPr>
            </a:p>
          </p:txBody>
        </p:sp>
        <p:sp>
          <p:nvSpPr>
            <p:cNvPr id="1713" name="Google Shape;1713;p26"/>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dk2"/>
                  </a:solidFill>
                  <a:latin typeface="Barlow"/>
                  <a:ea typeface="Barlow"/>
                  <a:cs typeface="Barlow"/>
                  <a:sym typeface="Barlow"/>
                </a:rPr>
                <a:t>Model Building</a:t>
              </a:r>
              <a:endParaRPr sz="1200" b="1" i="0" u="none" strike="noStrike" cap="none">
                <a:solidFill>
                  <a:schemeClr val="dk2"/>
                </a:solidFill>
                <a:latin typeface="Barlow"/>
                <a:ea typeface="Barlow"/>
                <a:cs typeface="Barlow"/>
                <a:sym typeface="Barlow"/>
              </a:endParaRPr>
            </a:p>
          </p:txBody>
        </p:sp>
        <p:sp>
          <p:nvSpPr>
            <p:cNvPr id="1714" name="Google Shape;1714;p26"/>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200">
                  <a:solidFill>
                    <a:schemeClr val="dk2"/>
                  </a:solidFill>
                  <a:latin typeface="Barlow"/>
                  <a:ea typeface="Barlow"/>
                  <a:cs typeface="Barlow"/>
                  <a:sym typeface="Barlow"/>
                </a:rPr>
                <a:t>Build different predictive models with findings from our initial analysis</a:t>
              </a:r>
              <a:endParaRPr sz="1200" b="0" i="0" u="none" strike="noStrike" cap="none">
                <a:solidFill>
                  <a:schemeClr val="dk2"/>
                </a:solidFill>
                <a:latin typeface="Barlow"/>
                <a:ea typeface="Barlow"/>
                <a:cs typeface="Barlow"/>
                <a:sym typeface="Barlow"/>
              </a:endParaRPr>
            </a:p>
          </p:txBody>
        </p:sp>
        <p:cxnSp>
          <p:nvCxnSpPr>
            <p:cNvPr id="1715" name="Google Shape;1715;p26"/>
            <p:cNvCxnSpPr/>
            <p:nvPr/>
          </p:nvCxnSpPr>
          <p:spPr>
            <a:xfrm>
              <a:off x="2180202" y="1695421"/>
              <a:ext cx="718500" cy="741900"/>
            </a:xfrm>
            <a:prstGeom prst="straightConnector1">
              <a:avLst/>
            </a:prstGeom>
            <a:noFill/>
            <a:ln w="9525" cap="flat" cmpd="sng">
              <a:solidFill>
                <a:srgbClr val="B0B3C1"/>
              </a:solidFill>
              <a:prstDash val="solid"/>
              <a:round/>
              <a:headEnd type="none" w="sm" len="sm"/>
              <a:tailEnd type="none" w="sm" len="sm"/>
            </a:ln>
          </p:spPr>
        </p:cxnSp>
        <p:sp>
          <p:nvSpPr>
            <p:cNvPr id="1716" name="Google Shape;1716;p26"/>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717" name="Google Shape;1717;p26"/>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8" name="Google Shape;1718;p26"/>
          <p:cNvGrpSpPr/>
          <p:nvPr/>
        </p:nvGrpSpPr>
        <p:grpSpPr>
          <a:xfrm>
            <a:off x="6340134" y="1168301"/>
            <a:ext cx="2051418" cy="2588394"/>
            <a:chOff x="1083025" y="1574025"/>
            <a:chExt cx="1834900" cy="2315200"/>
          </a:xfrm>
        </p:grpSpPr>
        <p:sp>
          <p:nvSpPr>
            <p:cNvPr id="1719" name="Google Shape;1719;p26"/>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dk2"/>
                  </a:solidFill>
                  <a:latin typeface="Barlow"/>
                  <a:ea typeface="Barlow"/>
                  <a:cs typeface="Barlow"/>
                  <a:sym typeface="Barlow"/>
                </a:rPr>
                <a:t>Step 4</a:t>
              </a:r>
              <a:endParaRPr sz="800" b="0" i="0" u="none" strike="noStrike" cap="none">
                <a:solidFill>
                  <a:schemeClr val="dk2"/>
                </a:solidFill>
                <a:latin typeface="Barlow"/>
                <a:ea typeface="Barlow"/>
                <a:cs typeface="Barlow"/>
                <a:sym typeface="Barlow"/>
              </a:endParaRPr>
            </a:p>
          </p:txBody>
        </p:sp>
        <p:sp>
          <p:nvSpPr>
            <p:cNvPr id="1720" name="Google Shape;1720;p26"/>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dk2"/>
                  </a:solidFill>
                  <a:latin typeface="Barlow"/>
                  <a:ea typeface="Barlow"/>
                  <a:cs typeface="Barlow"/>
                  <a:sym typeface="Barlow"/>
                </a:rPr>
                <a:t>Verify Results</a:t>
              </a:r>
              <a:endParaRPr sz="1200" b="1" i="0" u="none" strike="noStrike" cap="none">
                <a:solidFill>
                  <a:schemeClr val="dk2"/>
                </a:solidFill>
                <a:latin typeface="Barlow"/>
                <a:ea typeface="Barlow"/>
                <a:cs typeface="Barlow"/>
                <a:sym typeface="Barlow"/>
              </a:endParaRPr>
            </a:p>
          </p:txBody>
        </p:sp>
        <p:sp>
          <p:nvSpPr>
            <p:cNvPr id="1721" name="Google Shape;1721;p26"/>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200">
                  <a:solidFill>
                    <a:schemeClr val="dk2"/>
                  </a:solidFill>
                  <a:latin typeface="Barlow"/>
                  <a:ea typeface="Barlow"/>
                  <a:cs typeface="Barlow"/>
                  <a:sym typeface="Barlow"/>
                </a:rPr>
                <a:t>Run models on different test sets to get error metrics and measure accuracy</a:t>
              </a:r>
              <a:endParaRPr sz="1200" b="0" i="0" u="none" strike="noStrike" cap="none">
                <a:solidFill>
                  <a:schemeClr val="dk2"/>
                </a:solidFill>
                <a:latin typeface="Barlow"/>
                <a:ea typeface="Barlow"/>
                <a:cs typeface="Barlow"/>
                <a:sym typeface="Barlow"/>
              </a:endParaRPr>
            </a:p>
          </p:txBody>
        </p:sp>
        <p:cxnSp>
          <p:nvCxnSpPr>
            <p:cNvPr id="1722" name="Google Shape;1722;p26"/>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3" name="Google Shape;1723;p26"/>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724" name="Google Shape;1724;p26"/>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2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16</a:t>
            </a:fld>
            <a:endParaRPr/>
          </a:p>
        </p:txBody>
      </p:sp>
      <p:sp>
        <p:nvSpPr>
          <p:cNvPr id="1730" name="Google Shape;1730;p27"/>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Analysis:</a:t>
            </a:r>
            <a:r>
              <a:rPr lang="en" sz="3000">
                <a:solidFill>
                  <a:schemeClr val="lt1"/>
                </a:solidFill>
              </a:rPr>
              <a:t> Feature Distribution Histograms</a:t>
            </a:r>
            <a:endParaRPr sz="3000">
              <a:solidFill>
                <a:schemeClr val="lt1"/>
              </a:solidFill>
            </a:endParaRPr>
          </a:p>
        </p:txBody>
      </p:sp>
      <p:pic>
        <p:nvPicPr>
          <p:cNvPr id="1731" name="Google Shape;1731;p27"/>
          <p:cNvPicPr preferRelativeResize="0"/>
          <p:nvPr/>
        </p:nvPicPr>
        <p:blipFill>
          <a:blip r:embed="rId3">
            <a:alphaModFix/>
          </a:blip>
          <a:stretch>
            <a:fillRect/>
          </a:stretch>
        </p:blipFill>
        <p:spPr>
          <a:xfrm>
            <a:off x="1238250" y="768932"/>
            <a:ext cx="6667500" cy="411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2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17</a:t>
            </a:fld>
            <a:endParaRPr/>
          </a:p>
        </p:txBody>
      </p:sp>
      <p:sp>
        <p:nvSpPr>
          <p:cNvPr id="1737" name="Google Shape;1737;p28"/>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Analysis:</a:t>
            </a:r>
            <a:r>
              <a:rPr lang="en" sz="3000">
                <a:solidFill>
                  <a:schemeClr val="lt1"/>
                </a:solidFill>
              </a:rPr>
              <a:t> Feature Distribution Density Plots</a:t>
            </a:r>
            <a:endParaRPr sz="3000">
              <a:solidFill>
                <a:schemeClr val="lt1"/>
              </a:solidFill>
            </a:endParaRPr>
          </a:p>
        </p:txBody>
      </p:sp>
      <p:pic>
        <p:nvPicPr>
          <p:cNvPr id="1738" name="Google Shape;1738;p28"/>
          <p:cNvPicPr preferRelativeResize="0"/>
          <p:nvPr/>
        </p:nvPicPr>
        <p:blipFill>
          <a:blip r:embed="rId3">
            <a:alphaModFix/>
          </a:blip>
          <a:stretch>
            <a:fillRect/>
          </a:stretch>
        </p:blipFill>
        <p:spPr>
          <a:xfrm>
            <a:off x="1238250" y="768932"/>
            <a:ext cx="6667500" cy="411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sp>
        <p:nvSpPr>
          <p:cNvPr id="1743" name="Google Shape;1743;p2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18</a:t>
            </a:fld>
            <a:endParaRPr/>
          </a:p>
        </p:txBody>
      </p:sp>
      <p:sp>
        <p:nvSpPr>
          <p:cNvPr id="1744" name="Google Shape;1744;p29"/>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Analysis:</a:t>
            </a:r>
            <a:r>
              <a:rPr lang="en" sz="3000">
                <a:solidFill>
                  <a:schemeClr val="lt1"/>
                </a:solidFill>
              </a:rPr>
              <a:t> Density of Key Characteristics</a:t>
            </a:r>
            <a:endParaRPr sz="3000">
              <a:solidFill>
                <a:schemeClr val="lt1"/>
              </a:solidFill>
            </a:endParaRPr>
          </a:p>
        </p:txBody>
      </p:sp>
      <p:pic>
        <p:nvPicPr>
          <p:cNvPr id="1745" name="Google Shape;1745;p29"/>
          <p:cNvPicPr preferRelativeResize="0"/>
          <p:nvPr/>
        </p:nvPicPr>
        <p:blipFill>
          <a:blip r:embed="rId3">
            <a:alphaModFix/>
          </a:blip>
          <a:stretch>
            <a:fillRect/>
          </a:stretch>
        </p:blipFill>
        <p:spPr>
          <a:xfrm>
            <a:off x="1238250" y="768932"/>
            <a:ext cx="6667500" cy="411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0" name="Google Shape;1750;p3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19</a:t>
            </a:fld>
            <a:endParaRPr/>
          </a:p>
        </p:txBody>
      </p:sp>
      <p:sp>
        <p:nvSpPr>
          <p:cNvPr id="1751" name="Google Shape;1751;p30"/>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Analysis:</a:t>
            </a:r>
            <a:r>
              <a:rPr lang="en" sz="3000">
                <a:solidFill>
                  <a:schemeClr val="lt1"/>
                </a:solidFill>
              </a:rPr>
              <a:t> Density of Popularity</a:t>
            </a:r>
            <a:endParaRPr sz="3000">
              <a:solidFill>
                <a:schemeClr val="lt1"/>
              </a:solidFill>
            </a:endParaRPr>
          </a:p>
        </p:txBody>
      </p:sp>
      <p:pic>
        <p:nvPicPr>
          <p:cNvPr id="1752" name="Google Shape;1752;p30"/>
          <p:cNvPicPr preferRelativeResize="0"/>
          <p:nvPr/>
        </p:nvPicPr>
        <p:blipFill>
          <a:blip r:embed="rId3">
            <a:alphaModFix/>
          </a:blip>
          <a:stretch>
            <a:fillRect/>
          </a:stretch>
        </p:blipFill>
        <p:spPr>
          <a:xfrm>
            <a:off x="1238250" y="768932"/>
            <a:ext cx="6667500" cy="411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3"/>
          <p:cNvSpPr txBox="1">
            <a:spLocks noGrp="1"/>
          </p:cNvSpPr>
          <p:nvPr>
            <p:ph type="body" idx="1"/>
          </p:nvPr>
        </p:nvSpPr>
        <p:spPr>
          <a:xfrm>
            <a:off x="1039050" y="1028325"/>
            <a:ext cx="4742700" cy="35799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600"/>
              </a:spcBef>
              <a:spcAft>
                <a:spcPts val="0"/>
              </a:spcAft>
              <a:buSzPts val="3200"/>
              <a:buNone/>
            </a:pPr>
            <a:r>
              <a:rPr lang="en"/>
              <a:t>Music is the universal language of mankind. It can help with stress, mood, memory, depression, and many more.</a:t>
            </a:r>
            <a:endParaRPr/>
          </a:p>
        </p:txBody>
      </p:sp>
      <p:sp>
        <p:nvSpPr>
          <p:cNvPr id="346" name="Google Shape;346;p1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a:t>
            </a:fld>
            <a:endParaRPr/>
          </a:p>
        </p:txBody>
      </p:sp>
      <p:grpSp>
        <p:nvGrpSpPr>
          <p:cNvPr id="347" name="Google Shape;347;p13"/>
          <p:cNvGrpSpPr/>
          <p:nvPr/>
        </p:nvGrpSpPr>
        <p:grpSpPr>
          <a:xfrm>
            <a:off x="6230974" y="930400"/>
            <a:ext cx="2318494" cy="3612481"/>
            <a:chOff x="6661328" y="2103554"/>
            <a:chExt cx="850574" cy="1325340"/>
          </a:xfrm>
        </p:grpSpPr>
        <p:sp>
          <p:nvSpPr>
            <p:cNvPr id="348" name="Google Shape;348;p13"/>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9" name="Google Shape;349;p13"/>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13"/>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1" name="Google Shape;351;p13"/>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2" name="Google Shape;352;p13"/>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3" name="Google Shape;353;p13"/>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4" name="Google Shape;354;p13"/>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5" name="Google Shape;355;p13"/>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6" name="Google Shape;356;p13"/>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7" name="Google Shape;357;p13"/>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8" name="Google Shape;358;p13"/>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9" name="Google Shape;359;p13"/>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0" name="Google Shape;360;p13"/>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1" name="Google Shape;361;p13"/>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2" name="Google Shape;362;p13"/>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3" name="Google Shape;363;p13"/>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4" name="Google Shape;364;p13"/>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5" name="Google Shape;365;p13"/>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6" name="Google Shape;366;p13"/>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7" name="Google Shape;367;p13"/>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8" name="Google Shape;368;p13"/>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9" name="Google Shape;369;p13"/>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0" name="Google Shape;370;p13"/>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1" name="Google Shape;371;p13"/>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2" name="Google Shape;372;p13"/>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3" name="Google Shape;373;p13"/>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4" name="Google Shape;374;p13"/>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5" name="Google Shape;375;p13"/>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6" name="Google Shape;376;p13"/>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7" name="Google Shape;377;p13"/>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78" name="Google Shape;378;p13"/>
            <p:cNvGrpSpPr/>
            <p:nvPr/>
          </p:nvGrpSpPr>
          <p:grpSpPr>
            <a:xfrm>
              <a:off x="6930455" y="2860622"/>
              <a:ext cx="82395" cy="49453"/>
              <a:chOff x="4865564" y="4292025"/>
              <a:chExt cx="220130" cy="132120"/>
            </a:xfrm>
          </p:grpSpPr>
          <p:sp>
            <p:nvSpPr>
              <p:cNvPr id="379" name="Google Shape;379;p13"/>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 name="Google Shape;380;p13"/>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1" name="Google Shape;381;p13"/>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2" name="Google Shape;382;p13"/>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3" name="Google Shape;383;p13"/>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4" name="Google Shape;384;p13"/>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5" name="Google Shape;385;p13"/>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 name="Google Shape;386;p13"/>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 name="Google Shape;387;p13"/>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 name="Google Shape;388;p13"/>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9" name="Google Shape;389;p13"/>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 name="Google Shape;390;p13"/>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 name="Google Shape;391;p13"/>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 name="Google Shape;392;p13"/>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 name="Google Shape;393;p13"/>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 name="Google Shape;394;p13"/>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 name="Google Shape;395;p13"/>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6" name="Google Shape;396;p13"/>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7" name="Google Shape;397;p13"/>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8" name="Google Shape;398;p13"/>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99" name="Google Shape;399;p13"/>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 name="Google Shape;400;p13"/>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 name="Google Shape;401;p13"/>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2" name="Google Shape;402;p13"/>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3" name="Google Shape;403;p13"/>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4" name="Google Shape;404;p13"/>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5" name="Google Shape;405;p13"/>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6" name="Google Shape;406;p13"/>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7" name="Google Shape;407;p13"/>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8" name="Google Shape;408;p13"/>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9" name="Google Shape;409;p13"/>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0" name="Google Shape;410;p13"/>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1" name="Google Shape;411;p13"/>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2" name="Google Shape;412;p13"/>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3" name="Google Shape;413;p13"/>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4" name="Google Shape;414;p13"/>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5" name="Google Shape;415;p13"/>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6" name="Google Shape;416;p13"/>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3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20</a:t>
            </a:fld>
            <a:endParaRPr/>
          </a:p>
        </p:txBody>
      </p:sp>
      <p:sp>
        <p:nvSpPr>
          <p:cNvPr id="1758" name="Google Shape;1758;p31"/>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Analysis:</a:t>
            </a:r>
            <a:r>
              <a:rPr lang="en" sz="3000">
                <a:solidFill>
                  <a:schemeClr val="lt1"/>
                </a:solidFill>
              </a:rPr>
              <a:t> Popularity over Time</a:t>
            </a:r>
            <a:endParaRPr sz="3000">
              <a:solidFill>
                <a:schemeClr val="lt1"/>
              </a:solidFill>
            </a:endParaRPr>
          </a:p>
        </p:txBody>
      </p:sp>
      <p:pic>
        <p:nvPicPr>
          <p:cNvPr id="1759" name="Google Shape;1759;p31"/>
          <p:cNvPicPr preferRelativeResize="0"/>
          <p:nvPr/>
        </p:nvPicPr>
        <p:blipFill>
          <a:blip r:embed="rId3">
            <a:alphaModFix/>
          </a:blip>
          <a:stretch>
            <a:fillRect/>
          </a:stretch>
        </p:blipFill>
        <p:spPr>
          <a:xfrm>
            <a:off x="152400" y="890832"/>
            <a:ext cx="8839200" cy="34716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3"/>
        <p:cNvGrpSpPr/>
        <p:nvPr/>
      </p:nvGrpSpPr>
      <p:grpSpPr>
        <a:xfrm>
          <a:off x="0" y="0"/>
          <a:ext cx="0" cy="0"/>
          <a:chOff x="0" y="0"/>
          <a:chExt cx="0" cy="0"/>
        </a:xfrm>
      </p:grpSpPr>
      <p:sp>
        <p:nvSpPr>
          <p:cNvPr id="1764" name="Google Shape;1764;p3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21</a:t>
            </a:fld>
            <a:endParaRPr/>
          </a:p>
        </p:txBody>
      </p:sp>
      <p:sp>
        <p:nvSpPr>
          <p:cNvPr id="1765" name="Google Shape;1765;p32"/>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Analysis:</a:t>
            </a:r>
            <a:r>
              <a:rPr lang="en" sz="3000">
                <a:solidFill>
                  <a:schemeClr val="lt1"/>
                </a:solidFill>
              </a:rPr>
              <a:t> Key Trends over Time</a:t>
            </a:r>
            <a:endParaRPr sz="3000">
              <a:solidFill>
                <a:schemeClr val="lt1"/>
              </a:solidFill>
            </a:endParaRPr>
          </a:p>
        </p:txBody>
      </p:sp>
      <p:grpSp>
        <p:nvGrpSpPr>
          <p:cNvPr id="1766" name="Google Shape;1766;p32"/>
          <p:cNvGrpSpPr/>
          <p:nvPr/>
        </p:nvGrpSpPr>
        <p:grpSpPr>
          <a:xfrm>
            <a:off x="204500" y="897986"/>
            <a:ext cx="8734999" cy="3866108"/>
            <a:chOff x="204500" y="897986"/>
            <a:chExt cx="8734999" cy="3866108"/>
          </a:xfrm>
        </p:grpSpPr>
        <p:pic>
          <p:nvPicPr>
            <p:cNvPr id="1767" name="Google Shape;1767;p32"/>
            <p:cNvPicPr preferRelativeResize="0"/>
            <p:nvPr/>
          </p:nvPicPr>
          <p:blipFill>
            <a:blip r:embed="rId3">
              <a:alphaModFix/>
            </a:blip>
            <a:stretch>
              <a:fillRect/>
            </a:stretch>
          </p:blipFill>
          <p:spPr>
            <a:xfrm>
              <a:off x="204500" y="897986"/>
              <a:ext cx="4298325" cy="1792500"/>
            </a:xfrm>
            <a:prstGeom prst="rect">
              <a:avLst/>
            </a:prstGeom>
            <a:noFill/>
            <a:ln>
              <a:noFill/>
            </a:ln>
          </p:spPr>
        </p:pic>
        <p:pic>
          <p:nvPicPr>
            <p:cNvPr id="1768" name="Google Shape;1768;p32"/>
            <p:cNvPicPr preferRelativeResize="0"/>
            <p:nvPr/>
          </p:nvPicPr>
          <p:blipFill>
            <a:blip r:embed="rId4">
              <a:alphaModFix/>
            </a:blip>
            <a:stretch>
              <a:fillRect/>
            </a:stretch>
          </p:blipFill>
          <p:spPr>
            <a:xfrm>
              <a:off x="204500" y="2965211"/>
              <a:ext cx="4298325" cy="1798883"/>
            </a:xfrm>
            <a:prstGeom prst="rect">
              <a:avLst/>
            </a:prstGeom>
            <a:noFill/>
            <a:ln>
              <a:noFill/>
            </a:ln>
          </p:spPr>
        </p:pic>
        <p:pic>
          <p:nvPicPr>
            <p:cNvPr id="1769" name="Google Shape;1769;p32"/>
            <p:cNvPicPr preferRelativeResize="0"/>
            <p:nvPr/>
          </p:nvPicPr>
          <p:blipFill>
            <a:blip r:embed="rId5">
              <a:alphaModFix/>
            </a:blip>
            <a:stretch>
              <a:fillRect/>
            </a:stretch>
          </p:blipFill>
          <p:spPr>
            <a:xfrm>
              <a:off x="4641175" y="897986"/>
              <a:ext cx="4298324" cy="1798875"/>
            </a:xfrm>
            <a:prstGeom prst="rect">
              <a:avLst/>
            </a:prstGeom>
            <a:noFill/>
            <a:ln>
              <a:noFill/>
            </a:ln>
          </p:spPr>
        </p:pic>
        <p:pic>
          <p:nvPicPr>
            <p:cNvPr id="1770" name="Google Shape;1770;p32"/>
            <p:cNvPicPr preferRelativeResize="0"/>
            <p:nvPr/>
          </p:nvPicPr>
          <p:blipFill>
            <a:blip r:embed="rId6">
              <a:alphaModFix/>
            </a:blip>
            <a:stretch>
              <a:fillRect/>
            </a:stretch>
          </p:blipFill>
          <p:spPr>
            <a:xfrm>
              <a:off x="4641175" y="2957661"/>
              <a:ext cx="4298324" cy="1798875"/>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3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22</a:t>
            </a:fld>
            <a:endParaRPr/>
          </a:p>
        </p:txBody>
      </p:sp>
      <p:sp>
        <p:nvSpPr>
          <p:cNvPr id="1776" name="Google Shape;1776;p33"/>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Analysis:</a:t>
            </a:r>
            <a:r>
              <a:rPr lang="en" sz="3000">
                <a:solidFill>
                  <a:schemeClr val="lt1"/>
                </a:solidFill>
              </a:rPr>
              <a:t> Feature Correlations</a:t>
            </a:r>
            <a:endParaRPr sz="3000">
              <a:solidFill>
                <a:schemeClr val="lt1"/>
              </a:solidFill>
            </a:endParaRPr>
          </a:p>
        </p:txBody>
      </p:sp>
      <p:pic>
        <p:nvPicPr>
          <p:cNvPr id="1777" name="Google Shape;1777;p33"/>
          <p:cNvPicPr preferRelativeResize="0"/>
          <p:nvPr/>
        </p:nvPicPr>
        <p:blipFill>
          <a:blip r:embed="rId3">
            <a:alphaModFix/>
          </a:blip>
          <a:stretch>
            <a:fillRect/>
          </a:stretch>
        </p:blipFill>
        <p:spPr>
          <a:xfrm>
            <a:off x="1238250" y="860032"/>
            <a:ext cx="6667500" cy="4114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3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23</a:t>
            </a:fld>
            <a:endParaRPr/>
          </a:p>
        </p:txBody>
      </p:sp>
      <p:sp>
        <p:nvSpPr>
          <p:cNvPr id="1783" name="Google Shape;1783;p34"/>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Data Analysis:</a:t>
            </a:r>
            <a:r>
              <a:rPr lang="en" sz="3000">
                <a:solidFill>
                  <a:schemeClr val="lt1"/>
                </a:solidFill>
              </a:rPr>
              <a:t> Distribution by Key</a:t>
            </a:r>
            <a:endParaRPr sz="3000">
              <a:solidFill>
                <a:schemeClr val="lt1"/>
              </a:solidFill>
            </a:endParaRPr>
          </a:p>
        </p:txBody>
      </p:sp>
      <p:pic>
        <p:nvPicPr>
          <p:cNvPr id="1784" name="Google Shape;1784;p34"/>
          <p:cNvPicPr preferRelativeResize="0"/>
          <p:nvPr/>
        </p:nvPicPr>
        <p:blipFill>
          <a:blip r:embed="rId3">
            <a:alphaModFix/>
          </a:blip>
          <a:stretch>
            <a:fillRect/>
          </a:stretch>
        </p:blipFill>
        <p:spPr>
          <a:xfrm>
            <a:off x="1238250" y="853032"/>
            <a:ext cx="6667500" cy="411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sp>
        <p:nvSpPr>
          <p:cNvPr id="1789" name="Google Shape;1789;p3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24</a:t>
            </a:fld>
            <a:endParaRPr/>
          </a:p>
        </p:txBody>
      </p:sp>
      <p:sp>
        <p:nvSpPr>
          <p:cNvPr id="1790" name="Google Shape;1790;p35"/>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2800" b="1">
                <a:solidFill>
                  <a:schemeClr val="lt1"/>
                </a:solidFill>
                <a:latin typeface="Raleway"/>
                <a:ea typeface="Raleway"/>
                <a:cs typeface="Raleway"/>
                <a:sym typeface="Raleway"/>
              </a:rPr>
              <a:t>Data Analysis:</a:t>
            </a:r>
            <a:r>
              <a:rPr lang="en" sz="2800">
                <a:solidFill>
                  <a:schemeClr val="lt1"/>
                </a:solidFill>
              </a:rPr>
              <a:t> Distribution by Key, Most Popular Songs </a:t>
            </a:r>
            <a:endParaRPr sz="2800">
              <a:solidFill>
                <a:schemeClr val="lt1"/>
              </a:solidFill>
            </a:endParaRPr>
          </a:p>
        </p:txBody>
      </p:sp>
      <p:pic>
        <p:nvPicPr>
          <p:cNvPr id="1791" name="Google Shape;1791;p35"/>
          <p:cNvPicPr preferRelativeResize="0"/>
          <p:nvPr/>
        </p:nvPicPr>
        <p:blipFill>
          <a:blip r:embed="rId3">
            <a:alphaModFix/>
          </a:blip>
          <a:stretch>
            <a:fillRect/>
          </a:stretch>
        </p:blipFill>
        <p:spPr>
          <a:xfrm>
            <a:off x="1238250" y="768932"/>
            <a:ext cx="6667500" cy="4114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5"/>
        <p:cNvGrpSpPr/>
        <p:nvPr/>
      </p:nvGrpSpPr>
      <p:grpSpPr>
        <a:xfrm>
          <a:off x="0" y="0"/>
          <a:ext cx="0" cy="0"/>
          <a:chOff x="0" y="0"/>
          <a:chExt cx="0" cy="0"/>
        </a:xfrm>
      </p:grpSpPr>
      <p:sp>
        <p:nvSpPr>
          <p:cNvPr id="1796" name="Google Shape;1796;p36"/>
          <p:cNvSpPr txBox="1">
            <a:spLocks noGrp="1"/>
          </p:cNvSpPr>
          <p:nvPr>
            <p:ph type="sldNum" idx="12"/>
          </p:nvPr>
        </p:nvSpPr>
        <p:spPr>
          <a:xfrm>
            <a:off x="8628000" y="46158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1797" name="Google Shape;1797;p36"/>
          <p:cNvGrpSpPr/>
          <p:nvPr/>
        </p:nvGrpSpPr>
        <p:grpSpPr>
          <a:xfrm>
            <a:off x="600438" y="1169109"/>
            <a:ext cx="2051418" cy="2588394"/>
            <a:chOff x="1083025" y="1574025"/>
            <a:chExt cx="1834900" cy="2315200"/>
          </a:xfrm>
        </p:grpSpPr>
        <p:sp>
          <p:nvSpPr>
            <p:cNvPr id="1798" name="Google Shape;1798;p36"/>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1 </a:t>
              </a:r>
              <a:endParaRPr sz="800" b="0" i="0" u="none" strike="noStrike" cap="none">
                <a:solidFill>
                  <a:schemeClr val="accent2"/>
                </a:solidFill>
                <a:latin typeface="Barlow"/>
                <a:ea typeface="Barlow"/>
                <a:cs typeface="Barlow"/>
                <a:sym typeface="Barlow"/>
              </a:endParaRPr>
            </a:p>
          </p:txBody>
        </p:sp>
        <p:sp>
          <p:nvSpPr>
            <p:cNvPr id="1799" name="Google Shape;1799;p36"/>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Identify Problem</a:t>
              </a:r>
              <a:endParaRPr sz="1200" b="1" i="0" u="none" strike="noStrike" cap="none">
                <a:solidFill>
                  <a:schemeClr val="accent2"/>
                </a:solidFill>
                <a:latin typeface="Barlow"/>
                <a:ea typeface="Barlow"/>
                <a:cs typeface="Barlow"/>
                <a:sym typeface="Barlow"/>
              </a:endParaRPr>
            </a:p>
          </p:txBody>
        </p:sp>
        <p:sp>
          <p:nvSpPr>
            <p:cNvPr id="1800" name="Google Shape;1800;p36"/>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200"/>
                <a:buFont typeface="Arial"/>
                <a:buNone/>
              </a:pPr>
              <a:r>
                <a:rPr lang="en" sz="1200">
                  <a:solidFill>
                    <a:schemeClr val="accent2"/>
                  </a:solidFill>
                  <a:latin typeface="Barlow"/>
                  <a:ea typeface="Barlow"/>
                  <a:cs typeface="Barlow"/>
                  <a:sym typeface="Barlow"/>
                </a:rPr>
                <a:t>Explore and clean the dataset </a:t>
              </a:r>
              <a:endParaRPr sz="1200">
                <a:solidFill>
                  <a:schemeClr val="accent2"/>
                </a:solidFill>
                <a:latin typeface="Barlow"/>
                <a:ea typeface="Barlow"/>
                <a:cs typeface="Barlow"/>
                <a:sym typeface="Barlow"/>
              </a:endParaRPr>
            </a:p>
            <a:p>
              <a:pPr marL="0" marR="0" lvl="0" indent="0" algn="l" rtl="0">
                <a:lnSpc>
                  <a:spcPct val="115000"/>
                </a:lnSpc>
                <a:spcBef>
                  <a:spcPts val="1600"/>
                </a:spcBef>
                <a:spcAft>
                  <a:spcPts val="1600"/>
                </a:spcAft>
                <a:buClr>
                  <a:srgbClr val="000000"/>
                </a:buClr>
                <a:buSzPts val="1200"/>
                <a:buFont typeface="Arial"/>
                <a:buNone/>
              </a:pPr>
              <a:endParaRPr sz="1200">
                <a:solidFill>
                  <a:schemeClr val="accent2"/>
                </a:solidFill>
                <a:latin typeface="Barlow"/>
                <a:ea typeface="Barlow"/>
                <a:cs typeface="Barlow"/>
                <a:sym typeface="Barlow"/>
              </a:endParaRPr>
            </a:p>
          </p:txBody>
        </p:sp>
        <p:cxnSp>
          <p:nvCxnSpPr>
            <p:cNvPr id="1801" name="Google Shape;1801;p36"/>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802" name="Google Shape;1802;p36"/>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03" name="Google Shape;1803;p36"/>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4" name="Google Shape;1804;p36"/>
          <p:cNvGrpSpPr/>
          <p:nvPr/>
        </p:nvGrpSpPr>
        <p:grpSpPr>
          <a:xfrm>
            <a:off x="2510983" y="1169109"/>
            <a:ext cx="2051418" cy="2588404"/>
            <a:chOff x="1083025" y="1574025"/>
            <a:chExt cx="1834900" cy="2315210"/>
          </a:xfrm>
        </p:grpSpPr>
        <p:sp>
          <p:nvSpPr>
            <p:cNvPr id="1805" name="Google Shape;1805;p36"/>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2</a:t>
              </a:r>
              <a:endParaRPr sz="800" b="0" i="0" u="none" strike="noStrike" cap="none">
                <a:solidFill>
                  <a:schemeClr val="accent2"/>
                </a:solidFill>
                <a:latin typeface="Barlow"/>
                <a:ea typeface="Barlow"/>
                <a:cs typeface="Barlow"/>
                <a:sym typeface="Barlow"/>
              </a:endParaRPr>
            </a:p>
          </p:txBody>
        </p:sp>
        <p:sp>
          <p:nvSpPr>
            <p:cNvPr id="1806" name="Google Shape;1806;p36"/>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Initial Analysis</a:t>
              </a:r>
              <a:endParaRPr sz="1200" b="1" i="0" u="none" strike="noStrike" cap="none">
                <a:solidFill>
                  <a:schemeClr val="accent2"/>
                </a:solidFill>
                <a:latin typeface="Barlow"/>
                <a:ea typeface="Barlow"/>
                <a:cs typeface="Barlow"/>
                <a:sym typeface="Barlow"/>
              </a:endParaRPr>
            </a:p>
          </p:txBody>
        </p:sp>
        <p:sp>
          <p:nvSpPr>
            <p:cNvPr id="1807" name="Google Shape;1807;p36"/>
            <p:cNvSpPr txBox="1"/>
            <p:nvPr/>
          </p:nvSpPr>
          <p:spPr>
            <a:xfrm>
              <a:off x="1215711" y="3151835"/>
              <a:ext cx="16392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200"/>
                <a:buFont typeface="Arial"/>
                <a:buNone/>
              </a:pPr>
              <a:r>
                <a:rPr lang="en" sz="1200">
                  <a:solidFill>
                    <a:schemeClr val="accent2"/>
                  </a:solidFill>
                  <a:latin typeface="Barlow"/>
                  <a:ea typeface="Barlow"/>
                  <a:cs typeface="Barlow"/>
                  <a:sym typeface="Barlow"/>
                </a:rPr>
                <a:t>Analyze dataset via data visualizations and descriptive statistics</a:t>
              </a:r>
              <a:endParaRPr sz="1200">
                <a:solidFill>
                  <a:schemeClr val="accent2"/>
                </a:solidFill>
                <a:latin typeface="Barlow"/>
                <a:ea typeface="Barlow"/>
                <a:cs typeface="Barlow"/>
                <a:sym typeface="Barlow"/>
              </a:endParaRPr>
            </a:p>
            <a:p>
              <a:pPr marL="0" lvl="0" indent="0" algn="l" rtl="0">
                <a:lnSpc>
                  <a:spcPct val="115000"/>
                </a:lnSpc>
                <a:spcBef>
                  <a:spcPts val="1600"/>
                </a:spcBef>
                <a:spcAft>
                  <a:spcPts val="0"/>
                </a:spcAft>
                <a:buClr>
                  <a:schemeClr val="dk1"/>
                </a:buClr>
                <a:buSzPts val="1200"/>
                <a:buFont typeface="Arial"/>
                <a:buNone/>
              </a:pPr>
              <a:endParaRPr sz="1200">
                <a:solidFill>
                  <a:schemeClr val="accent2"/>
                </a:solidFill>
                <a:latin typeface="Barlow"/>
                <a:ea typeface="Barlow"/>
                <a:cs typeface="Barlow"/>
                <a:sym typeface="Barlow"/>
              </a:endParaRPr>
            </a:p>
            <a:p>
              <a:pPr marL="0" lvl="0" indent="0" algn="l" rtl="0">
                <a:lnSpc>
                  <a:spcPct val="115000"/>
                </a:lnSpc>
                <a:spcBef>
                  <a:spcPts val="1600"/>
                </a:spcBef>
                <a:spcAft>
                  <a:spcPts val="1600"/>
                </a:spcAft>
                <a:buClr>
                  <a:schemeClr val="dk1"/>
                </a:buClr>
                <a:buSzPts val="1200"/>
                <a:buFont typeface="Arial"/>
                <a:buNone/>
              </a:pPr>
              <a:endParaRPr sz="1200">
                <a:solidFill>
                  <a:schemeClr val="accent2"/>
                </a:solidFill>
                <a:latin typeface="Barlow"/>
                <a:ea typeface="Barlow"/>
                <a:cs typeface="Barlow"/>
                <a:sym typeface="Barlow"/>
              </a:endParaRPr>
            </a:p>
          </p:txBody>
        </p:sp>
        <p:cxnSp>
          <p:nvCxnSpPr>
            <p:cNvPr id="1808" name="Google Shape;1808;p36"/>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809" name="Google Shape;1809;p36"/>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10" name="Google Shape;1810;p36"/>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1" name="Google Shape;1811;p36"/>
          <p:cNvGrpSpPr/>
          <p:nvPr/>
        </p:nvGrpSpPr>
        <p:grpSpPr>
          <a:xfrm>
            <a:off x="4424766" y="1168314"/>
            <a:ext cx="2051418" cy="2588394"/>
            <a:chOff x="1083025" y="1574025"/>
            <a:chExt cx="1834900" cy="2315200"/>
          </a:xfrm>
        </p:grpSpPr>
        <p:sp>
          <p:nvSpPr>
            <p:cNvPr id="1812" name="Google Shape;1812;p36"/>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3</a:t>
              </a:r>
              <a:endParaRPr sz="800" b="0" i="0" u="none" strike="noStrike" cap="none">
                <a:solidFill>
                  <a:schemeClr val="accent2"/>
                </a:solidFill>
                <a:latin typeface="Barlow"/>
                <a:ea typeface="Barlow"/>
                <a:cs typeface="Barlow"/>
                <a:sym typeface="Barlow"/>
              </a:endParaRPr>
            </a:p>
          </p:txBody>
        </p:sp>
        <p:sp>
          <p:nvSpPr>
            <p:cNvPr id="1813" name="Google Shape;1813;p36"/>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Model Building</a:t>
              </a:r>
              <a:endParaRPr sz="1200" b="1" i="0" u="none" strike="noStrike" cap="none">
                <a:solidFill>
                  <a:schemeClr val="accent2"/>
                </a:solidFill>
                <a:latin typeface="Barlow"/>
                <a:ea typeface="Barlow"/>
                <a:cs typeface="Barlow"/>
                <a:sym typeface="Barlow"/>
              </a:endParaRPr>
            </a:p>
          </p:txBody>
        </p:sp>
        <p:sp>
          <p:nvSpPr>
            <p:cNvPr id="1814" name="Google Shape;1814;p36"/>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200">
                  <a:solidFill>
                    <a:schemeClr val="accent2"/>
                  </a:solidFill>
                  <a:latin typeface="Barlow"/>
                  <a:ea typeface="Barlow"/>
                  <a:cs typeface="Barlow"/>
                  <a:sym typeface="Barlow"/>
                </a:rPr>
                <a:t>Build different predictive models with findings from our initial analysis</a:t>
              </a:r>
              <a:endParaRPr sz="1200" b="0" i="0" u="none" strike="noStrike" cap="none">
                <a:solidFill>
                  <a:schemeClr val="accent2"/>
                </a:solidFill>
                <a:latin typeface="Barlow"/>
                <a:ea typeface="Barlow"/>
                <a:cs typeface="Barlow"/>
                <a:sym typeface="Barlow"/>
              </a:endParaRPr>
            </a:p>
          </p:txBody>
        </p:sp>
        <p:cxnSp>
          <p:nvCxnSpPr>
            <p:cNvPr id="1815" name="Google Shape;1815;p36"/>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816" name="Google Shape;1816;p36"/>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17" name="Google Shape;1817;p36"/>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8" name="Google Shape;1818;p36"/>
          <p:cNvGrpSpPr/>
          <p:nvPr/>
        </p:nvGrpSpPr>
        <p:grpSpPr>
          <a:xfrm>
            <a:off x="6340134" y="1168301"/>
            <a:ext cx="2051418" cy="2588394"/>
            <a:chOff x="1083025" y="1574025"/>
            <a:chExt cx="1834900" cy="2315200"/>
          </a:xfrm>
        </p:grpSpPr>
        <p:sp>
          <p:nvSpPr>
            <p:cNvPr id="1819" name="Google Shape;1819;p36"/>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dk2"/>
                  </a:solidFill>
                  <a:latin typeface="Barlow"/>
                  <a:ea typeface="Barlow"/>
                  <a:cs typeface="Barlow"/>
                  <a:sym typeface="Barlow"/>
                </a:rPr>
                <a:t>Step 4</a:t>
              </a:r>
              <a:endParaRPr sz="800" b="0" i="0" u="none" strike="noStrike" cap="none">
                <a:solidFill>
                  <a:schemeClr val="dk2"/>
                </a:solidFill>
                <a:latin typeface="Barlow"/>
                <a:ea typeface="Barlow"/>
                <a:cs typeface="Barlow"/>
                <a:sym typeface="Barlow"/>
              </a:endParaRPr>
            </a:p>
          </p:txBody>
        </p:sp>
        <p:sp>
          <p:nvSpPr>
            <p:cNvPr id="1820" name="Google Shape;1820;p36"/>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dk2"/>
                  </a:solidFill>
                  <a:latin typeface="Barlow"/>
                  <a:ea typeface="Barlow"/>
                  <a:cs typeface="Barlow"/>
                  <a:sym typeface="Barlow"/>
                </a:rPr>
                <a:t>Verify Results</a:t>
              </a:r>
              <a:endParaRPr sz="1200" b="1" i="0" u="none" strike="noStrike" cap="none">
                <a:solidFill>
                  <a:schemeClr val="dk2"/>
                </a:solidFill>
                <a:latin typeface="Barlow"/>
                <a:ea typeface="Barlow"/>
                <a:cs typeface="Barlow"/>
                <a:sym typeface="Barlow"/>
              </a:endParaRPr>
            </a:p>
          </p:txBody>
        </p:sp>
        <p:sp>
          <p:nvSpPr>
            <p:cNvPr id="1821" name="Google Shape;1821;p36"/>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200">
                  <a:solidFill>
                    <a:schemeClr val="dk2"/>
                  </a:solidFill>
                  <a:latin typeface="Barlow"/>
                  <a:ea typeface="Barlow"/>
                  <a:cs typeface="Barlow"/>
                  <a:sym typeface="Barlow"/>
                </a:rPr>
                <a:t>Run models on different test sets to get error metrics and measure accuracy</a:t>
              </a:r>
              <a:endParaRPr sz="1200" b="0" i="0" u="none" strike="noStrike" cap="none">
                <a:solidFill>
                  <a:schemeClr val="dk2"/>
                </a:solidFill>
                <a:latin typeface="Barlow"/>
                <a:ea typeface="Barlow"/>
                <a:cs typeface="Barlow"/>
                <a:sym typeface="Barlow"/>
              </a:endParaRPr>
            </a:p>
          </p:txBody>
        </p:sp>
        <p:cxnSp>
          <p:nvCxnSpPr>
            <p:cNvPr id="1822" name="Google Shape;1822;p36"/>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823" name="Google Shape;1823;p36"/>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24" name="Google Shape;1824;p36"/>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3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26</a:t>
            </a:fld>
            <a:endParaRPr/>
          </a:p>
        </p:txBody>
      </p:sp>
      <p:sp>
        <p:nvSpPr>
          <p:cNvPr id="1830" name="Google Shape;1830;p37"/>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Feature Analysis:</a:t>
            </a:r>
            <a:r>
              <a:rPr lang="en" sz="3000">
                <a:solidFill>
                  <a:schemeClr val="lt1"/>
                </a:solidFill>
              </a:rPr>
              <a:t> Popular Trait Differences</a:t>
            </a:r>
            <a:endParaRPr sz="3000">
              <a:solidFill>
                <a:schemeClr val="lt1"/>
              </a:solidFill>
            </a:endParaRPr>
          </a:p>
        </p:txBody>
      </p:sp>
      <p:pic>
        <p:nvPicPr>
          <p:cNvPr id="1831" name="Google Shape;1831;p37"/>
          <p:cNvPicPr preferRelativeResize="0"/>
          <p:nvPr/>
        </p:nvPicPr>
        <p:blipFill>
          <a:blip r:embed="rId3">
            <a:alphaModFix/>
          </a:blip>
          <a:stretch>
            <a:fillRect/>
          </a:stretch>
        </p:blipFill>
        <p:spPr>
          <a:xfrm>
            <a:off x="152400" y="768925"/>
            <a:ext cx="3836999" cy="2367989"/>
          </a:xfrm>
          <a:prstGeom prst="rect">
            <a:avLst/>
          </a:prstGeom>
          <a:noFill/>
          <a:ln>
            <a:noFill/>
          </a:ln>
        </p:spPr>
      </p:pic>
      <p:pic>
        <p:nvPicPr>
          <p:cNvPr id="1832" name="Google Shape;1832;p37"/>
          <p:cNvPicPr preferRelativeResize="0"/>
          <p:nvPr/>
        </p:nvPicPr>
        <p:blipFill>
          <a:blip r:embed="rId4">
            <a:alphaModFix/>
          </a:blip>
          <a:stretch>
            <a:fillRect/>
          </a:stretch>
        </p:blipFill>
        <p:spPr>
          <a:xfrm>
            <a:off x="5256300" y="828724"/>
            <a:ext cx="3340524" cy="2061575"/>
          </a:xfrm>
          <a:prstGeom prst="rect">
            <a:avLst/>
          </a:prstGeom>
          <a:noFill/>
          <a:ln>
            <a:noFill/>
          </a:ln>
        </p:spPr>
      </p:pic>
      <p:pic>
        <p:nvPicPr>
          <p:cNvPr id="1833" name="Google Shape;1833;p37"/>
          <p:cNvPicPr preferRelativeResize="0"/>
          <p:nvPr/>
        </p:nvPicPr>
        <p:blipFill>
          <a:blip r:embed="rId5">
            <a:alphaModFix/>
          </a:blip>
          <a:stretch>
            <a:fillRect/>
          </a:stretch>
        </p:blipFill>
        <p:spPr>
          <a:xfrm>
            <a:off x="4141525" y="2966525"/>
            <a:ext cx="3465700" cy="2138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37"/>
        <p:cNvGrpSpPr/>
        <p:nvPr/>
      </p:nvGrpSpPr>
      <p:grpSpPr>
        <a:xfrm>
          <a:off x="0" y="0"/>
          <a:ext cx="0" cy="0"/>
          <a:chOff x="0" y="0"/>
          <a:chExt cx="0" cy="0"/>
        </a:xfrm>
      </p:grpSpPr>
      <p:sp>
        <p:nvSpPr>
          <p:cNvPr id="1838" name="Google Shape;1838;p3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27</a:t>
            </a:fld>
            <a:endParaRPr/>
          </a:p>
        </p:txBody>
      </p:sp>
      <p:sp>
        <p:nvSpPr>
          <p:cNvPr id="1839" name="Google Shape;1839;p38"/>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Categorizing Songs:</a:t>
            </a:r>
            <a:r>
              <a:rPr lang="en" sz="3000">
                <a:solidFill>
                  <a:schemeClr val="lt1"/>
                </a:solidFill>
              </a:rPr>
              <a:t> K-means Clustering</a:t>
            </a:r>
            <a:endParaRPr sz="3000">
              <a:solidFill>
                <a:schemeClr val="lt1"/>
              </a:solidFill>
            </a:endParaRPr>
          </a:p>
        </p:txBody>
      </p:sp>
      <p:pic>
        <p:nvPicPr>
          <p:cNvPr id="1840" name="Google Shape;1840;p38"/>
          <p:cNvPicPr preferRelativeResize="0"/>
          <p:nvPr/>
        </p:nvPicPr>
        <p:blipFill>
          <a:blip r:embed="rId3">
            <a:alphaModFix/>
          </a:blip>
          <a:stretch>
            <a:fillRect/>
          </a:stretch>
        </p:blipFill>
        <p:spPr>
          <a:xfrm>
            <a:off x="169900" y="1235302"/>
            <a:ext cx="5110225" cy="3070325"/>
          </a:xfrm>
          <a:prstGeom prst="rect">
            <a:avLst/>
          </a:prstGeom>
          <a:noFill/>
          <a:ln>
            <a:noFill/>
          </a:ln>
        </p:spPr>
      </p:pic>
      <p:pic>
        <p:nvPicPr>
          <p:cNvPr id="1841" name="Google Shape;1841;p38"/>
          <p:cNvPicPr preferRelativeResize="0"/>
          <p:nvPr/>
        </p:nvPicPr>
        <p:blipFill>
          <a:blip r:embed="rId4">
            <a:alphaModFix/>
          </a:blip>
          <a:stretch>
            <a:fillRect/>
          </a:stretch>
        </p:blipFill>
        <p:spPr>
          <a:xfrm>
            <a:off x="5425525" y="870932"/>
            <a:ext cx="3548574" cy="2085986"/>
          </a:xfrm>
          <a:prstGeom prst="rect">
            <a:avLst/>
          </a:prstGeom>
          <a:noFill/>
          <a:ln>
            <a:noFill/>
          </a:ln>
        </p:spPr>
      </p:pic>
      <p:pic>
        <p:nvPicPr>
          <p:cNvPr id="1842" name="Google Shape;1842;p38"/>
          <p:cNvPicPr preferRelativeResize="0"/>
          <p:nvPr/>
        </p:nvPicPr>
        <p:blipFill>
          <a:blip r:embed="rId5">
            <a:alphaModFix/>
          </a:blip>
          <a:stretch>
            <a:fillRect/>
          </a:stretch>
        </p:blipFill>
        <p:spPr>
          <a:xfrm>
            <a:off x="6210375" y="3036249"/>
            <a:ext cx="1899552" cy="1985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p3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28</a:t>
            </a:fld>
            <a:endParaRPr/>
          </a:p>
        </p:txBody>
      </p:sp>
      <p:sp>
        <p:nvSpPr>
          <p:cNvPr id="1848" name="Google Shape;1848;p39"/>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Predicting Popularity:</a:t>
            </a:r>
            <a:r>
              <a:rPr lang="en" sz="3000">
                <a:solidFill>
                  <a:schemeClr val="lt1"/>
                </a:solidFill>
              </a:rPr>
              <a:t> Multiple Linear Regression</a:t>
            </a:r>
            <a:endParaRPr sz="3000">
              <a:solidFill>
                <a:schemeClr val="lt1"/>
              </a:solidFill>
            </a:endParaRPr>
          </a:p>
        </p:txBody>
      </p:sp>
      <p:pic>
        <p:nvPicPr>
          <p:cNvPr id="1849" name="Google Shape;1849;p39"/>
          <p:cNvPicPr preferRelativeResize="0"/>
          <p:nvPr/>
        </p:nvPicPr>
        <p:blipFill>
          <a:blip r:embed="rId3">
            <a:alphaModFix/>
          </a:blip>
          <a:stretch>
            <a:fillRect/>
          </a:stretch>
        </p:blipFill>
        <p:spPr>
          <a:xfrm>
            <a:off x="1030985" y="782957"/>
            <a:ext cx="3625155" cy="4222167"/>
          </a:xfrm>
          <a:prstGeom prst="rect">
            <a:avLst/>
          </a:prstGeom>
          <a:noFill/>
          <a:ln>
            <a:noFill/>
          </a:ln>
        </p:spPr>
      </p:pic>
      <p:pic>
        <p:nvPicPr>
          <p:cNvPr id="1850" name="Google Shape;1850;p39"/>
          <p:cNvPicPr preferRelativeResize="0"/>
          <p:nvPr/>
        </p:nvPicPr>
        <p:blipFill>
          <a:blip r:embed="rId4">
            <a:alphaModFix/>
          </a:blip>
          <a:stretch>
            <a:fillRect/>
          </a:stretch>
        </p:blipFill>
        <p:spPr>
          <a:xfrm>
            <a:off x="5579365" y="3032332"/>
            <a:ext cx="2533650" cy="571500"/>
          </a:xfrm>
          <a:prstGeom prst="rect">
            <a:avLst/>
          </a:prstGeom>
          <a:noFill/>
          <a:ln>
            <a:noFill/>
          </a:ln>
        </p:spPr>
      </p:pic>
      <p:sp>
        <p:nvSpPr>
          <p:cNvPr id="1851" name="Google Shape;1851;p39"/>
          <p:cNvSpPr txBox="1"/>
          <p:nvPr/>
        </p:nvSpPr>
        <p:spPr>
          <a:xfrm>
            <a:off x="5682940" y="2534925"/>
            <a:ext cx="2326500" cy="4974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600"/>
              </a:spcBef>
              <a:spcAft>
                <a:spcPts val="0"/>
              </a:spcAft>
              <a:buNone/>
            </a:pPr>
            <a:r>
              <a:rPr lang="en" sz="1800" b="1">
                <a:solidFill>
                  <a:schemeClr val="lt1"/>
                </a:solidFill>
                <a:latin typeface="Barlow Light"/>
                <a:ea typeface="Barlow Light"/>
                <a:cs typeface="Barlow Light"/>
                <a:sym typeface="Barlow Light"/>
              </a:rPr>
              <a:t>Error Metrics</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4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29</a:t>
            </a:fld>
            <a:endParaRPr/>
          </a:p>
        </p:txBody>
      </p:sp>
      <p:sp>
        <p:nvSpPr>
          <p:cNvPr id="1857" name="Google Shape;1857;p40"/>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Predicting Popularity:</a:t>
            </a:r>
            <a:r>
              <a:rPr lang="en" sz="3000">
                <a:solidFill>
                  <a:schemeClr val="lt1"/>
                </a:solidFill>
              </a:rPr>
              <a:t> Random Forests</a:t>
            </a:r>
            <a:endParaRPr sz="3000">
              <a:solidFill>
                <a:schemeClr val="lt1"/>
              </a:solidFill>
            </a:endParaRPr>
          </a:p>
        </p:txBody>
      </p:sp>
      <p:pic>
        <p:nvPicPr>
          <p:cNvPr id="1858" name="Google Shape;1858;p40"/>
          <p:cNvPicPr preferRelativeResize="0"/>
          <p:nvPr/>
        </p:nvPicPr>
        <p:blipFill>
          <a:blip r:embed="rId3">
            <a:alphaModFix/>
          </a:blip>
          <a:stretch>
            <a:fillRect/>
          </a:stretch>
        </p:blipFill>
        <p:spPr>
          <a:xfrm>
            <a:off x="1331400" y="915699"/>
            <a:ext cx="6103549" cy="1503225"/>
          </a:xfrm>
          <a:prstGeom prst="rect">
            <a:avLst/>
          </a:prstGeom>
          <a:noFill/>
          <a:ln>
            <a:noFill/>
          </a:ln>
        </p:spPr>
      </p:pic>
      <p:pic>
        <p:nvPicPr>
          <p:cNvPr id="1859" name="Google Shape;1859;p40"/>
          <p:cNvPicPr preferRelativeResize="0"/>
          <p:nvPr/>
        </p:nvPicPr>
        <p:blipFill>
          <a:blip r:embed="rId4">
            <a:alphaModFix/>
          </a:blip>
          <a:stretch>
            <a:fillRect/>
          </a:stretch>
        </p:blipFill>
        <p:spPr>
          <a:xfrm>
            <a:off x="5372950" y="3413401"/>
            <a:ext cx="2581275" cy="704850"/>
          </a:xfrm>
          <a:prstGeom prst="rect">
            <a:avLst/>
          </a:prstGeom>
          <a:noFill/>
          <a:ln>
            <a:noFill/>
          </a:ln>
        </p:spPr>
      </p:pic>
      <p:pic>
        <p:nvPicPr>
          <p:cNvPr id="1860" name="Google Shape;1860;p40"/>
          <p:cNvPicPr preferRelativeResize="0"/>
          <p:nvPr/>
        </p:nvPicPr>
        <p:blipFill>
          <a:blip r:embed="rId5">
            <a:alphaModFix/>
          </a:blip>
          <a:stretch>
            <a:fillRect/>
          </a:stretch>
        </p:blipFill>
        <p:spPr>
          <a:xfrm>
            <a:off x="313525" y="2515725"/>
            <a:ext cx="4079199" cy="2517450"/>
          </a:xfrm>
          <a:prstGeom prst="rect">
            <a:avLst/>
          </a:prstGeom>
          <a:noFill/>
          <a:ln>
            <a:noFill/>
          </a:ln>
        </p:spPr>
      </p:pic>
      <p:sp>
        <p:nvSpPr>
          <p:cNvPr id="1861" name="Google Shape;1861;p40"/>
          <p:cNvSpPr txBox="1"/>
          <p:nvPr/>
        </p:nvSpPr>
        <p:spPr>
          <a:xfrm>
            <a:off x="5500338" y="2916000"/>
            <a:ext cx="2326500" cy="4974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600"/>
              </a:spcBef>
              <a:spcAft>
                <a:spcPts val="0"/>
              </a:spcAft>
              <a:buNone/>
            </a:pPr>
            <a:r>
              <a:rPr lang="en" sz="1800" b="1">
                <a:solidFill>
                  <a:schemeClr val="lt1"/>
                </a:solidFill>
                <a:latin typeface="Barlow Light"/>
                <a:ea typeface="Barlow Light"/>
                <a:cs typeface="Barlow Light"/>
                <a:sym typeface="Barlow Light"/>
              </a:rPr>
              <a:t>Error Metrics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4"/>
          <p:cNvSpPr txBox="1">
            <a:spLocks noGrp="1"/>
          </p:cNvSpPr>
          <p:nvPr>
            <p:ph type="ctrTitle"/>
          </p:nvPr>
        </p:nvSpPr>
        <p:spPr>
          <a:xfrm>
            <a:off x="1085850" y="2031025"/>
            <a:ext cx="4676700" cy="11598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en">
                <a:solidFill>
                  <a:srgbClr val="1ED760"/>
                </a:solidFill>
              </a:rPr>
              <a:t>Data Consideration</a:t>
            </a:r>
            <a:endParaRPr>
              <a:solidFill>
                <a:srgbClr val="1ED760"/>
              </a:solidFill>
            </a:endParaRPr>
          </a:p>
        </p:txBody>
      </p:sp>
      <p:sp>
        <p:nvSpPr>
          <p:cNvPr id="422" name="Google Shape;422;p14"/>
          <p:cNvSpPr txBox="1">
            <a:spLocks noGrp="1"/>
          </p:cNvSpPr>
          <p:nvPr>
            <p:ph type="subTitle" idx="1"/>
          </p:nvPr>
        </p:nvSpPr>
        <p:spPr>
          <a:xfrm>
            <a:off x="1085850" y="3287725"/>
            <a:ext cx="39861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r>
              <a:rPr lang="en"/>
              <a:t>The data that you are considering in the project</a:t>
            </a:r>
            <a:endParaRPr/>
          </a:p>
        </p:txBody>
      </p:sp>
      <p:sp>
        <p:nvSpPr>
          <p:cNvPr id="423" name="Google Shape;423;p14"/>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chemeClr val="lt1"/>
                </a:solidFill>
                <a:latin typeface="Barlow"/>
                <a:ea typeface="Barlow"/>
                <a:cs typeface="Barlow"/>
                <a:sym typeface="Barlow"/>
              </a:rPr>
              <a:t>1</a:t>
            </a:r>
            <a:endParaRPr sz="3600" b="1" i="0" u="none" strike="noStrike" cap="none">
              <a:solidFill>
                <a:schemeClr val="lt1"/>
              </a:solidFill>
              <a:latin typeface="Barlow"/>
              <a:ea typeface="Barlow"/>
              <a:cs typeface="Barlow"/>
              <a:sym typeface="Barlow"/>
            </a:endParaRPr>
          </a:p>
        </p:txBody>
      </p:sp>
      <p:grpSp>
        <p:nvGrpSpPr>
          <p:cNvPr id="424" name="Google Shape;424;p14"/>
          <p:cNvGrpSpPr/>
          <p:nvPr/>
        </p:nvGrpSpPr>
        <p:grpSpPr>
          <a:xfrm>
            <a:off x="5551137" y="1093077"/>
            <a:ext cx="2984542" cy="3310360"/>
            <a:chOff x="2152750" y="190500"/>
            <a:chExt cx="4293756" cy="4762499"/>
          </a:xfrm>
        </p:grpSpPr>
        <p:sp>
          <p:nvSpPr>
            <p:cNvPr id="425" name="Google Shape;425;p14"/>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6" name="Google Shape;426;p14"/>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7" name="Google Shape;427;p14"/>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8" name="Google Shape;428;p14"/>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9" name="Google Shape;429;p14"/>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0" name="Google Shape;430;p14"/>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1" name="Google Shape;431;p14"/>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2" name="Google Shape;432;p14"/>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3" name="Google Shape;433;p14"/>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4" name="Google Shape;434;p14"/>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5" name="Google Shape;435;p14"/>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6" name="Google Shape;436;p14"/>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7" name="Google Shape;437;p14"/>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8" name="Google Shape;438;p14"/>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9" name="Google Shape;439;p14"/>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0" name="Google Shape;440;p14"/>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1" name="Google Shape;441;p14"/>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2" name="Google Shape;442;p14"/>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3" name="Google Shape;443;p14"/>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4" name="Google Shape;444;p14"/>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5" name="Google Shape;445;p14"/>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6" name="Google Shape;446;p14"/>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7" name="Google Shape;447;p14"/>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8" name="Google Shape;448;p14"/>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9" name="Google Shape;449;p14"/>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0" name="Google Shape;450;p14"/>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1" name="Google Shape;451;p14"/>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2" name="Google Shape;452;p14"/>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3" name="Google Shape;453;p14"/>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4" name="Google Shape;454;p14"/>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5" name="Google Shape;455;p14"/>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6" name="Google Shape;456;p14"/>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7" name="Google Shape;457;p14"/>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8" name="Google Shape;458;p14"/>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9" name="Google Shape;459;p14"/>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0" name="Google Shape;460;p14"/>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1" name="Google Shape;461;p14"/>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2" name="Google Shape;462;p14"/>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3" name="Google Shape;463;p14"/>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4" name="Google Shape;464;p14"/>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5" name="Google Shape;465;p14"/>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6" name="Google Shape;466;p14"/>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7" name="Google Shape;467;p14"/>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8" name="Google Shape;468;p14"/>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p14"/>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p14"/>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1" name="Google Shape;471;p14"/>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2" name="Google Shape;472;p14"/>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3" name="Google Shape;473;p14"/>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4" name="Google Shape;474;p14"/>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5" name="Google Shape;475;p14"/>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6" name="Google Shape;476;p14"/>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7" name="Google Shape;477;p14"/>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8" name="Google Shape;478;p14"/>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9" name="Google Shape;479;p14"/>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p14"/>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p14"/>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2" name="Google Shape;482;p14"/>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3" name="Google Shape;483;p14"/>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4" name="Google Shape;484;p14"/>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5" name="Google Shape;485;p14"/>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6" name="Google Shape;486;p14"/>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7" name="Google Shape;487;p14"/>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8" name="Google Shape;488;p14"/>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9" name="Google Shape;489;p14"/>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0" name="Google Shape;490;p14"/>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1" name="Google Shape;491;p14"/>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2" name="Google Shape;492;p14"/>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3" name="Google Shape;493;p14"/>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4" name="Google Shape;494;p14"/>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5" name="Google Shape;495;p14"/>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6" name="Google Shape;496;p14"/>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7" name="Google Shape;497;p14"/>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8" name="Google Shape;498;p14"/>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99" name="Google Shape;499;p14"/>
            <p:cNvGrpSpPr/>
            <p:nvPr/>
          </p:nvGrpSpPr>
          <p:grpSpPr>
            <a:xfrm>
              <a:off x="3923682" y="3244965"/>
              <a:ext cx="195764" cy="131404"/>
              <a:chOff x="5733332" y="4102215"/>
              <a:chExt cx="195764" cy="131404"/>
            </a:xfrm>
          </p:grpSpPr>
          <p:sp>
            <p:nvSpPr>
              <p:cNvPr id="500" name="Google Shape;500;p14"/>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1" name="Google Shape;501;p14"/>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2" name="Google Shape;502;p14"/>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3" name="Google Shape;503;p14"/>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4" name="Google Shape;504;p14"/>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5" name="Google Shape;505;p14"/>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6" name="Google Shape;506;p14"/>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7" name="Google Shape;507;p14"/>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8" name="Google Shape;508;p14"/>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09" name="Google Shape;509;p14"/>
            <p:cNvGrpSpPr/>
            <p:nvPr/>
          </p:nvGrpSpPr>
          <p:grpSpPr>
            <a:xfrm flipH="1">
              <a:off x="3829269" y="2465054"/>
              <a:ext cx="683693" cy="518573"/>
              <a:chOff x="6621095" y="1452181"/>
              <a:chExt cx="330893" cy="250785"/>
            </a:xfrm>
          </p:grpSpPr>
          <p:sp>
            <p:nvSpPr>
              <p:cNvPr id="510" name="Google Shape;510;p14"/>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1" name="Google Shape;511;p14"/>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 name="Google Shape;512;p14"/>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 name="Google Shape;513;p14"/>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4" name="Google Shape;514;p14"/>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15" name="Google Shape;515;p14"/>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6" name="Google Shape;516;p14"/>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7" name="Google Shape;517;p14"/>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8" name="Google Shape;518;p14"/>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9" name="Google Shape;519;p14"/>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0" name="Google Shape;520;p14"/>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1" name="Google Shape;521;p14"/>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2" name="Google Shape;522;p14"/>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3" name="Google Shape;523;p14"/>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4" name="Google Shape;524;p14"/>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5" name="Google Shape;525;p14"/>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6" name="Google Shape;526;p14"/>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7" name="Google Shape;527;p14"/>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8" name="Google Shape;528;p14"/>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9" name="Google Shape;529;p14"/>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0" name="Google Shape;530;p14"/>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1" name="Google Shape;531;p14"/>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2" name="Google Shape;532;p14"/>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4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30</a:t>
            </a:fld>
            <a:endParaRPr/>
          </a:p>
        </p:txBody>
      </p:sp>
      <p:sp>
        <p:nvSpPr>
          <p:cNvPr id="1867" name="Google Shape;1867;p41"/>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Predicting Popularity:</a:t>
            </a:r>
            <a:r>
              <a:rPr lang="en" sz="3000">
                <a:solidFill>
                  <a:schemeClr val="lt1"/>
                </a:solidFill>
              </a:rPr>
              <a:t> Gradient Boosting</a:t>
            </a:r>
            <a:endParaRPr sz="3000">
              <a:solidFill>
                <a:schemeClr val="lt1"/>
              </a:solidFill>
            </a:endParaRPr>
          </a:p>
        </p:txBody>
      </p:sp>
      <p:sp>
        <p:nvSpPr>
          <p:cNvPr id="1868" name="Google Shape;1868;p41"/>
          <p:cNvSpPr txBox="1"/>
          <p:nvPr/>
        </p:nvSpPr>
        <p:spPr>
          <a:xfrm>
            <a:off x="5708950" y="3309950"/>
            <a:ext cx="2326500" cy="4974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600"/>
              </a:spcBef>
              <a:spcAft>
                <a:spcPts val="0"/>
              </a:spcAft>
              <a:buNone/>
            </a:pPr>
            <a:r>
              <a:rPr lang="en" sz="1800" b="1">
                <a:solidFill>
                  <a:schemeClr val="lt1"/>
                </a:solidFill>
                <a:latin typeface="Barlow Light"/>
                <a:ea typeface="Barlow Light"/>
                <a:cs typeface="Barlow Light"/>
                <a:sym typeface="Barlow Light"/>
              </a:rPr>
              <a:t>Error Metrics</a:t>
            </a:r>
            <a:endParaRPr>
              <a:solidFill>
                <a:schemeClr val="lt1"/>
              </a:solidFill>
            </a:endParaRPr>
          </a:p>
        </p:txBody>
      </p:sp>
      <p:pic>
        <p:nvPicPr>
          <p:cNvPr id="1869" name="Google Shape;1869;p41"/>
          <p:cNvPicPr preferRelativeResize="0"/>
          <p:nvPr/>
        </p:nvPicPr>
        <p:blipFill>
          <a:blip r:embed="rId3">
            <a:alphaModFix/>
          </a:blip>
          <a:stretch>
            <a:fillRect/>
          </a:stretch>
        </p:blipFill>
        <p:spPr>
          <a:xfrm>
            <a:off x="566350" y="841300"/>
            <a:ext cx="3842975" cy="2036166"/>
          </a:xfrm>
          <a:prstGeom prst="rect">
            <a:avLst/>
          </a:prstGeom>
          <a:noFill/>
          <a:ln>
            <a:noFill/>
          </a:ln>
        </p:spPr>
      </p:pic>
      <p:pic>
        <p:nvPicPr>
          <p:cNvPr id="1870" name="Google Shape;1870;p41"/>
          <p:cNvPicPr preferRelativeResize="0"/>
          <p:nvPr/>
        </p:nvPicPr>
        <p:blipFill>
          <a:blip r:embed="rId4">
            <a:alphaModFix/>
          </a:blip>
          <a:stretch>
            <a:fillRect/>
          </a:stretch>
        </p:blipFill>
        <p:spPr>
          <a:xfrm>
            <a:off x="5614913" y="4017625"/>
            <a:ext cx="2514600" cy="619125"/>
          </a:xfrm>
          <a:prstGeom prst="rect">
            <a:avLst/>
          </a:prstGeom>
          <a:noFill/>
          <a:ln>
            <a:noFill/>
          </a:ln>
        </p:spPr>
      </p:pic>
      <p:pic>
        <p:nvPicPr>
          <p:cNvPr id="1871" name="Google Shape;1871;p41"/>
          <p:cNvPicPr preferRelativeResize="0"/>
          <p:nvPr/>
        </p:nvPicPr>
        <p:blipFill>
          <a:blip r:embed="rId5">
            <a:alphaModFix/>
          </a:blip>
          <a:stretch>
            <a:fillRect/>
          </a:stretch>
        </p:blipFill>
        <p:spPr>
          <a:xfrm>
            <a:off x="4950725" y="913620"/>
            <a:ext cx="3842987" cy="1994668"/>
          </a:xfrm>
          <a:prstGeom prst="rect">
            <a:avLst/>
          </a:prstGeom>
          <a:noFill/>
          <a:ln>
            <a:noFill/>
          </a:ln>
        </p:spPr>
      </p:pic>
      <p:pic>
        <p:nvPicPr>
          <p:cNvPr id="1872" name="Google Shape;1872;p41"/>
          <p:cNvPicPr preferRelativeResize="0"/>
          <p:nvPr/>
        </p:nvPicPr>
        <p:blipFill>
          <a:blip r:embed="rId6">
            <a:alphaModFix/>
          </a:blip>
          <a:stretch>
            <a:fillRect/>
          </a:stretch>
        </p:blipFill>
        <p:spPr>
          <a:xfrm>
            <a:off x="718463" y="2975225"/>
            <a:ext cx="3538761" cy="1994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1877" name="Google Shape;1877;p42"/>
          <p:cNvSpPr txBox="1">
            <a:spLocks noGrp="1"/>
          </p:cNvSpPr>
          <p:nvPr>
            <p:ph type="sldNum" idx="12"/>
          </p:nvPr>
        </p:nvSpPr>
        <p:spPr>
          <a:xfrm>
            <a:off x="8628000" y="46158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1878" name="Google Shape;1878;p42"/>
          <p:cNvGrpSpPr/>
          <p:nvPr/>
        </p:nvGrpSpPr>
        <p:grpSpPr>
          <a:xfrm>
            <a:off x="600438" y="1169109"/>
            <a:ext cx="2051418" cy="2588394"/>
            <a:chOff x="1083025" y="1574025"/>
            <a:chExt cx="1834900" cy="2315200"/>
          </a:xfrm>
        </p:grpSpPr>
        <p:sp>
          <p:nvSpPr>
            <p:cNvPr id="1879" name="Google Shape;1879;p42"/>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1 </a:t>
              </a:r>
              <a:endParaRPr sz="800" b="0" i="0" u="none" strike="noStrike" cap="none">
                <a:solidFill>
                  <a:schemeClr val="accent2"/>
                </a:solidFill>
                <a:latin typeface="Barlow"/>
                <a:ea typeface="Barlow"/>
                <a:cs typeface="Barlow"/>
                <a:sym typeface="Barlow"/>
              </a:endParaRPr>
            </a:p>
          </p:txBody>
        </p:sp>
        <p:sp>
          <p:nvSpPr>
            <p:cNvPr id="1880" name="Google Shape;1880;p42"/>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Identify Problem</a:t>
              </a:r>
              <a:endParaRPr sz="1200" b="1" i="0" u="none" strike="noStrike" cap="none">
                <a:solidFill>
                  <a:schemeClr val="accent2"/>
                </a:solidFill>
                <a:latin typeface="Barlow"/>
                <a:ea typeface="Barlow"/>
                <a:cs typeface="Barlow"/>
                <a:sym typeface="Barlow"/>
              </a:endParaRPr>
            </a:p>
          </p:txBody>
        </p:sp>
        <p:sp>
          <p:nvSpPr>
            <p:cNvPr id="1881" name="Google Shape;1881;p42"/>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200"/>
                <a:buFont typeface="Arial"/>
                <a:buNone/>
              </a:pPr>
              <a:r>
                <a:rPr lang="en" sz="1200">
                  <a:solidFill>
                    <a:schemeClr val="accent2"/>
                  </a:solidFill>
                  <a:latin typeface="Barlow"/>
                  <a:ea typeface="Barlow"/>
                  <a:cs typeface="Barlow"/>
                  <a:sym typeface="Barlow"/>
                </a:rPr>
                <a:t>Explore and clean the dataset </a:t>
              </a:r>
              <a:endParaRPr sz="1200">
                <a:solidFill>
                  <a:schemeClr val="accent2"/>
                </a:solidFill>
                <a:latin typeface="Barlow"/>
                <a:ea typeface="Barlow"/>
                <a:cs typeface="Barlow"/>
                <a:sym typeface="Barlow"/>
              </a:endParaRPr>
            </a:p>
            <a:p>
              <a:pPr marL="0" marR="0" lvl="0" indent="0" algn="l" rtl="0">
                <a:lnSpc>
                  <a:spcPct val="115000"/>
                </a:lnSpc>
                <a:spcBef>
                  <a:spcPts val="1600"/>
                </a:spcBef>
                <a:spcAft>
                  <a:spcPts val="1600"/>
                </a:spcAft>
                <a:buClr>
                  <a:srgbClr val="000000"/>
                </a:buClr>
                <a:buSzPts val="1200"/>
                <a:buFont typeface="Arial"/>
                <a:buNone/>
              </a:pPr>
              <a:endParaRPr sz="1200">
                <a:solidFill>
                  <a:schemeClr val="accent2"/>
                </a:solidFill>
                <a:latin typeface="Barlow"/>
                <a:ea typeface="Barlow"/>
                <a:cs typeface="Barlow"/>
                <a:sym typeface="Barlow"/>
              </a:endParaRPr>
            </a:p>
          </p:txBody>
        </p:sp>
        <p:cxnSp>
          <p:nvCxnSpPr>
            <p:cNvPr id="1882" name="Google Shape;1882;p42"/>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883" name="Google Shape;1883;p42"/>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84" name="Google Shape;1884;p42"/>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5" name="Google Shape;1885;p42"/>
          <p:cNvGrpSpPr/>
          <p:nvPr/>
        </p:nvGrpSpPr>
        <p:grpSpPr>
          <a:xfrm>
            <a:off x="2510983" y="1169109"/>
            <a:ext cx="2051418" cy="2588404"/>
            <a:chOff x="1083025" y="1574025"/>
            <a:chExt cx="1834900" cy="2315210"/>
          </a:xfrm>
        </p:grpSpPr>
        <p:sp>
          <p:nvSpPr>
            <p:cNvPr id="1886" name="Google Shape;1886;p42"/>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2</a:t>
              </a:r>
              <a:endParaRPr sz="800" b="0" i="0" u="none" strike="noStrike" cap="none">
                <a:solidFill>
                  <a:schemeClr val="accent2"/>
                </a:solidFill>
                <a:latin typeface="Barlow"/>
                <a:ea typeface="Barlow"/>
                <a:cs typeface="Barlow"/>
                <a:sym typeface="Barlow"/>
              </a:endParaRPr>
            </a:p>
          </p:txBody>
        </p:sp>
        <p:sp>
          <p:nvSpPr>
            <p:cNvPr id="1887" name="Google Shape;1887;p42"/>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Initial Analysis</a:t>
              </a:r>
              <a:endParaRPr sz="1200" b="1" i="0" u="none" strike="noStrike" cap="none">
                <a:solidFill>
                  <a:schemeClr val="accent2"/>
                </a:solidFill>
                <a:latin typeface="Barlow"/>
                <a:ea typeface="Barlow"/>
                <a:cs typeface="Barlow"/>
                <a:sym typeface="Barlow"/>
              </a:endParaRPr>
            </a:p>
          </p:txBody>
        </p:sp>
        <p:sp>
          <p:nvSpPr>
            <p:cNvPr id="1888" name="Google Shape;1888;p42"/>
            <p:cNvSpPr txBox="1"/>
            <p:nvPr/>
          </p:nvSpPr>
          <p:spPr>
            <a:xfrm>
              <a:off x="1215711" y="3151835"/>
              <a:ext cx="16392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200"/>
                <a:buFont typeface="Arial"/>
                <a:buNone/>
              </a:pPr>
              <a:r>
                <a:rPr lang="en" sz="1200">
                  <a:solidFill>
                    <a:schemeClr val="accent2"/>
                  </a:solidFill>
                  <a:latin typeface="Barlow"/>
                  <a:ea typeface="Barlow"/>
                  <a:cs typeface="Barlow"/>
                  <a:sym typeface="Barlow"/>
                </a:rPr>
                <a:t>Analyze dataset via data visualizations and descriptive statistics</a:t>
              </a:r>
              <a:endParaRPr sz="1200">
                <a:solidFill>
                  <a:schemeClr val="accent2"/>
                </a:solidFill>
                <a:latin typeface="Barlow"/>
                <a:ea typeface="Barlow"/>
                <a:cs typeface="Barlow"/>
                <a:sym typeface="Barlow"/>
              </a:endParaRPr>
            </a:p>
            <a:p>
              <a:pPr marL="0" lvl="0" indent="0" algn="l" rtl="0">
                <a:lnSpc>
                  <a:spcPct val="115000"/>
                </a:lnSpc>
                <a:spcBef>
                  <a:spcPts val="1600"/>
                </a:spcBef>
                <a:spcAft>
                  <a:spcPts val="0"/>
                </a:spcAft>
                <a:buClr>
                  <a:schemeClr val="dk1"/>
                </a:buClr>
                <a:buSzPts val="1200"/>
                <a:buFont typeface="Arial"/>
                <a:buNone/>
              </a:pPr>
              <a:endParaRPr sz="1200">
                <a:solidFill>
                  <a:schemeClr val="accent2"/>
                </a:solidFill>
                <a:latin typeface="Barlow"/>
                <a:ea typeface="Barlow"/>
                <a:cs typeface="Barlow"/>
                <a:sym typeface="Barlow"/>
              </a:endParaRPr>
            </a:p>
            <a:p>
              <a:pPr marL="0" marR="0" lvl="0" indent="0" algn="l" rtl="0">
                <a:lnSpc>
                  <a:spcPct val="115000"/>
                </a:lnSpc>
                <a:spcBef>
                  <a:spcPts val="1600"/>
                </a:spcBef>
                <a:spcAft>
                  <a:spcPts val="1600"/>
                </a:spcAft>
                <a:buClr>
                  <a:srgbClr val="000000"/>
                </a:buClr>
                <a:buSzPts val="1200"/>
                <a:buFont typeface="Arial"/>
                <a:buNone/>
              </a:pPr>
              <a:endParaRPr sz="1200">
                <a:solidFill>
                  <a:schemeClr val="accent2"/>
                </a:solidFill>
                <a:latin typeface="Barlow"/>
                <a:ea typeface="Barlow"/>
                <a:cs typeface="Barlow"/>
                <a:sym typeface="Barlow"/>
              </a:endParaRPr>
            </a:p>
          </p:txBody>
        </p:sp>
        <p:cxnSp>
          <p:nvCxnSpPr>
            <p:cNvPr id="1889" name="Google Shape;1889;p42"/>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890" name="Google Shape;1890;p42"/>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91" name="Google Shape;1891;p42"/>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2" name="Google Shape;1892;p42"/>
          <p:cNvGrpSpPr/>
          <p:nvPr/>
        </p:nvGrpSpPr>
        <p:grpSpPr>
          <a:xfrm>
            <a:off x="4424766" y="1168314"/>
            <a:ext cx="2051418" cy="2588394"/>
            <a:chOff x="1083025" y="1574025"/>
            <a:chExt cx="1834900" cy="2315200"/>
          </a:xfrm>
        </p:grpSpPr>
        <p:sp>
          <p:nvSpPr>
            <p:cNvPr id="1893" name="Google Shape;1893;p42"/>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3</a:t>
              </a:r>
              <a:endParaRPr sz="800" b="0" i="0" u="none" strike="noStrike" cap="none">
                <a:solidFill>
                  <a:schemeClr val="accent2"/>
                </a:solidFill>
                <a:latin typeface="Barlow"/>
                <a:ea typeface="Barlow"/>
                <a:cs typeface="Barlow"/>
                <a:sym typeface="Barlow"/>
              </a:endParaRPr>
            </a:p>
          </p:txBody>
        </p:sp>
        <p:sp>
          <p:nvSpPr>
            <p:cNvPr id="1894" name="Google Shape;1894;p42"/>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Model Building</a:t>
              </a:r>
              <a:endParaRPr sz="1200" b="1" i="0" u="none" strike="noStrike" cap="none">
                <a:solidFill>
                  <a:schemeClr val="accent2"/>
                </a:solidFill>
                <a:latin typeface="Barlow"/>
                <a:ea typeface="Barlow"/>
                <a:cs typeface="Barlow"/>
                <a:sym typeface="Barlow"/>
              </a:endParaRPr>
            </a:p>
          </p:txBody>
        </p:sp>
        <p:sp>
          <p:nvSpPr>
            <p:cNvPr id="1895" name="Google Shape;1895;p42"/>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200">
                  <a:solidFill>
                    <a:schemeClr val="accent2"/>
                  </a:solidFill>
                  <a:latin typeface="Barlow"/>
                  <a:ea typeface="Barlow"/>
                  <a:cs typeface="Barlow"/>
                  <a:sym typeface="Barlow"/>
                </a:rPr>
                <a:t>Build different predictive models with findings from our initial analysis</a:t>
              </a:r>
              <a:endParaRPr sz="1200" b="0" i="0" u="none" strike="noStrike" cap="none">
                <a:solidFill>
                  <a:schemeClr val="accent2"/>
                </a:solidFill>
                <a:latin typeface="Barlow"/>
                <a:ea typeface="Barlow"/>
                <a:cs typeface="Barlow"/>
                <a:sym typeface="Barlow"/>
              </a:endParaRPr>
            </a:p>
          </p:txBody>
        </p:sp>
        <p:cxnSp>
          <p:nvCxnSpPr>
            <p:cNvPr id="1896" name="Google Shape;1896;p42"/>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897" name="Google Shape;1897;p42"/>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98" name="Google Shape;1898;p42"/>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9" name="Google Shape;1899;p42"/>
          <p:cNvGrpSpPr/>
          <p:nvPr/>
        </p:nvGrpSpPr>
        <p:grpSpPr>
          <a:xfrm>
            <a:off x="6340134" y="1168301"/>
            <a:ext cx="2051418" cy="2588394"/>
            <a:chOff x="1083025" y="1574025"/>
            <a:chExt cx="1834900" cy="2315200"/>
          </a:xfrm>
        </p:grpSpPr>
        <p:sp>
          <p:nvSpPr>
            <p:cNvPr id="1900" name="Google Shape;1900;p42"/>
            <p:cNvSpPr txBox="1"/>
            <p:nvPr/>
          </p:nvSpPr>
          <p:spPr>
            <a:xfrm>
              <a:off x="1604274" y="1574025"/>
              <a:ext cx="624300" cy="2412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1600"/>
                </a:spcAft>
                <a:buClr>
                  <a:srgbClr val="000000"/>
                </a:buClr>
                <a:buSzPts val="800"/>
                <a:buFont typeface="Arial"/>
                <a:buNone/>
              </a:pPr>
              <a:r>
                <a:rPr lang="en" sz="800">
                  <a:solidFill>
                    <a:schemeClr val="accent2"/>
                  </a:solidFill>
                  <a:latin typeface="Barlow"/>
                  <a:ea typeface="Barlow"/>
                  <a:cs typeface="Barlow"/>
                  <a:sym typeface="Barlow"/>
                </a:rPr>
                <a:t>Step 4</a:t>
              </a:r>
              <a:endParaRPr sz="800" b="0" i="0" u="none" strike="noStrike" cap="none">
                <a:solidFill>
                  <a:schemeClr val="accent2"/>
                </a:solidFill>
                <a:latin typeface="Barlow"/>
                <a:ea typeface="Barlow"/>
                <a:cs typeface="Barlow"/>
                <a:sym typeface="Barlow"/>
              </a:endParaRPr>
            </a:p>
          </p:txBody>
        </p:sp>
        <p:sp>
          <p:nvSpPr>
            <p:cNvPr id="1901" name="Google Shape;1901;p42"/>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1">
                  <a:solidFill>
                    <a:schemeClr val="accent2"/>
                  </a:solidFill>
                  <a:latin typeface="Barlow"/>
                  <a:ea typeface="Barlow"/>
                  <a:cs typeface="Barlow"/>
                  <a:sym typeface="Barlow"/>
                </a:rPr>
                <a:t>Verify Results</a:t>
              </a:r>
              <a:endParaRPr sz="1200" b="1" i="0" u="none" strike="noStrike" cap="none">
                <a:solidFill>
                  <a:schemeClr val="accent2"/>
                </a:solidFill>
                <a:latin typeface="Barlow"/>
                <a:ea typeface="Barlow"/>
                <a:cs typeface="Barlow"/>
                <a:sym typeface="Barlow"/>
              </a:endParaRPr>
            </a:p>
          </p:txBody>
        </p:sp>
        <p:sp>
          <p:nvSpPr>
            <p:cNvPr id="1902" name="Google Shape;1902;p42"/>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200">
                  <a:solidFill>
                    <a:schemeClr val="accent2"/>
                  </a:solidFill>
                  <a:latin typeface="Barlow"/>
                  <a:ea typeface="Barlow"/>
                  <a:cs typeface="Barlow"/>
                  <a:sym typeface="Barlow"/>
                </a:rPr>
                <a:t>Run models on different test sets to get error metrics and measure accuracy</a:t>
              </a:r>
              <a:endParaRPr sz="1200" b="0" i="0" u="none" strike="noStrike" cap="none">
                <a:solidFill>
                  <a:schemeClr val="accent2"/>
                </a:solidFill>
                <a:latin typeface="Barlow"/>
                <a:ea typeface="Barlow"/>
                <a:cs typeface="Barlow"/>
                <a:sym typeface="Barlow"/>
              </a:endParaRPr>
            </a:p>
          </p:txBody>
        </p:sp>
        <p:cxnSp>
          <p:nvCxnSpPr>
            <p:cNvPr id="1903" name="Google Shape;1903;p42"/>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904" name="Google Shape;1904;p42"/>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905" name="Google Shape;1905;p42"/>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sp>
        <p:nvSpPr>
          <p:cNvPr id="1910" name="Google Shape;1910;p4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32</a:t>
            </a:fld>
            <a:endParaRPr/>
          </a:p>
        </p:txBody>
      </p:sp>
      <p:sp>
        <p:nvSpPr>
          <p:cNvPr id="1911" name="Google Shape;1911;p43"/>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Predicting Popularity:</a:t>
            </a:r>
            <a:r>
              <a:rPr lang="en" sz="3000">
                <a:solidFill>
                  <a:schemeClr val="lt1"/>
                </a:solidFill>
              </a:rPr>
              <a:t> Model Comparisons</a:t>
            </a:r>
            <a:endParaRPr sz="3000">
              <a:solidFill>
                <a:schemeClr val="lt1"/>
              </a:solidFill>
            </a:endParaRPr>
          </a:p>
        </p:txBody>
      </p:sp>
      <p:graphicFrame>
        <p:nvGraphicFramePr>
          <p:cNvPr id="1912" name="Google Shape;1912;p43"/>
          <p:cNvGraphicFramePr/>
          <p:nvPr/>
        </p:nvGraphicFramePr>
        <p:xfrm>
          <a:off x="952500" y="1676460"/>
          <a:ext cx="7239000" cy="1798200"/>
        </p:xfrm>
        <a:graphic>
          <a:graphicData uri="http://schemas.openxmlformats.org/drawingml/2006/table">
            <a:tbl>
              <a:tblPr>
                <a:noFill/>
                <a:tableStyleId>{99151BC0-9DE7-4657-951B-767FAA5DBA4A}</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latin typeface="Raleway"/>
                          <a:ea typeface="Raleway"/>
                          <a:cs typeface="Raleway"/>
                          <a:sym typeface="Raleway"/>
                        </a:rPr>
                        <a:t>Multiple Linear Regression</a:t>
                      </a:r>
                      <a:endParaRPr b="1">
                        <a:solidFill>
                          <a:schemeClr val="lt1"/>
                        </a:solidFill>
                        <a:latin typeface="Raleway"/>
                        <a:ea typeface="Raleway"/>
                        <a:cs typeface="Raleway"/>
                        <a:sym typeface="Raleway"/>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latin typeface="Raleway"/>
                          <a:ea typeface="Raleway"/>
                          <a:cs typeface="Raleway"/>
                          <a:sym typeface="Raleway"/>
                        </a:rPr>
                        <a:t>Random Forests</a:t>
                      </a:r>
                      <a:endParaRPr b="1">
                        <a:solidFill>
                          <a:schemeClr val="lt1"/>
                        </a:solidFill>
                        <a:latin typeface="Raleway"/>
                        <a:ea typeface="Raleway"/>
                        <a:cs typeface="Raleway"/>
                        <a:sym typeface="Raleway"/>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latin typeface="Raleway"/>
                          <a:ea typeface="Raleway"/>
                          <a:cs typeface="Raleway"/>
                          <a:sym typeface="Raleway"/>
                        </a:rPr>
                        <a:t>Gradient Boosting</a:t>
                      </a:r>
                      <a:endParaRPr b="1">
                        <a:solidFill>
                          <a:schemeClr val="lt1"/>
                        </a:solidFill>
                        <a:latin typeface="Raleway"/>
                        <a:ea typeface="Raleway"/>
                        <a:cs typeface="Raleway"/>
                        <a:sym typeface="Raleway"/>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latin typeface="Raleway"/>
                          <a:ea typeface="Raleway"/>
                          <a:cs typeface="Raleway"/>
                          <a:sym typeface="Raleway"/>
                        </a:rPr>
                        <a:t>RMSE</a:t>
                      </a:r>
                      <a:endParaRPr b="1">
                        <a:solidFill>
                          <a:schemeClr val="lt1"/>
                        </a:solidFill>
                        <a:latin typeface="Raleway"/>
                        <a:ea typeface="Raleway"/>
                        <a:cs typeface="Raleway"/>
                        <a:sym typeface="Raleway"/>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Raleway Thin"/>
                          <a:ea typeface="Raleway Thin"/>
                          <a:cs typeface="Raleway Thin"/>
                          <a:sym typeface="Raleway Thin"/>
                        </a:rPr>
                        <a:t>8.9850</a:t>
                      </a: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Raleway Thin"/>
                          <a:ea typeface="Raleway Thin"/>
                          <a:cs typeface="Raleway Thin"/>
                          <a:sym typeface="Raleway Thin"/>
                        </a:rPr>
                        <a:t>8.45407</a:t>
                      </a: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Raleway Thin"/>
                          <a:ea typeface="Raleway Thin"/>
                          <a:cs typeface="Raleway Thin"/>
                          <a:sym typeface="Raleway Thin"/>
                        </a:rPr>
                        <a:t>8.5456</a:t>
                      </a: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latin typeface="Raleway"/>
                          <a:ea typeface="Raleway"/>
                          <a:cs typeface="Raleway"/>
                          <a:sym typeface="Raleway"/>
                        </a:rPr>
                        <a:t>MAE</a:t>
                      </a:r>
                      <a:endParaRPr b="1">
                        <a:solidFill>
                          <a:schemeClr val="lt1"/>
                        </a:solidFill>
                        <a:latin typeface="Raleway"/>
                        <a:ea typeface="Raleway"/>
                        <a:cs typeface="Raleway"/>
                        <a:sym typeface="Raleway"/>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Raleway Thin"/>
                          <a:ea typeface="Raleway Thin"/>
                          <a:cs typeface="Raleway Thin"/>
                          <a:sym typeface="Raleway Thin"/>
                        </a:rPr>
                        <a:t>6.9819</a:t>
                      </a: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Raleway Thin"/>
                          <a:ea typeface="Raleway Thin"/>
                          <a:cs typeface="Raleway Thin"/>
                          <a:sym typeface="Raleway Thin"/>
                        </a:rPr>
                        <a:t>6.5832</a:t>
                      </a: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Raleway Thin"/>
                          <a:ea typeface="Raleway Thin"/>
                          <a:cs typeface="Raleway Thin"/>
                          <a:sym typeface="Raleway Thin"/>
                        </a:rPr>
                        <a:t>6.6096</a:t>
                      </a: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latin typeface="Raleway"/>
                          <a:ea typeface="Raleway"/>
                          <a:cs typeface="Raleway"/>
                          <a:sym typeface="Raleway"/>
                        </a:rPr>
                        <a:t>MASE</a:t>
                      </a:r>
                      <a:endParaRPr b="1">
                        <a:solidFill>
                          <a:schemeClr val="lt1"/>
                        </a:solidFill>
                        <a:latin typeface="Raleway"/>
                        <a:ea typeface="Raleway"/>
                        <a:cs typeface="Raleway"/>
                        <a:sym typeface="Raleway"/>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Raleway Thin"/>
                          <a:ea typeface="Raleway Thin"/>
                          <a:cs typeface="Raleway Thin"/>
                          <a:sym typeface="Raleway Thin"/>
                        </a:rPr>
                        <a:t>1.3706</a:t>
                      </a: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Raleway Thin"/>
                          <a:ea typeface="Raleway Thin"/>
                          <a:cs typeface="Raleway Thin"/>
                          <a:sym typeface="Raleway Thin"/>
                        </a:rPr>
                        <a:t>1.2923</a:t>
                      </a: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latin typeface="Raleway Thin"/>
                          <a:ea typeface="Raleway Thin"/>
                          <a:cs typeface="Raleway Thin"/>
                          <a:sym typeface="Raleway Thin"/>
                        </a:rPr>
                        <a:t>1.2975</a:t>
                      </a:r>
                      <a:endParaRPr>
                        <a:solidFill>
                          <a:schemeClr val="lt1"/>
                        </a:solidFill>
                        <a:latin typeface="Raleway Thin"/>
                        <a:ea typeface="Raleway Thin"/>
                        <a:cs typeface="Raleway Thin"/>
                        <a:sym typeface="Raleway Thin"/>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16"/>
        <p:cNvGrpSpPr/>
        <p:nvPr/>
      </p:nvGrpSpPr>
      <p:grpSpPr>
        <a:xfrm>
          <a:off x="0" y="0"/>
          <a:ext cx="0" cy="0"/>
          <a:chOff x="0" y="0"/>
          <a:chExt cx="0" cy="0"/>
        </a:xfrm>
      </p:grpSpPr>
      <p:sp>
        <p:nvSpPr>
          <p:cNvPr id="1917" name="Google Shape;1917;p4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33</a:t>
            </a:fld>
            <a:endParaRPr/>
          </a:p>
        </p:txBody>
      </p:sp>
      <p:sp>
        <p:nvSpPr>
          <p:cNvPr id="1918" name="Google Shape;1918;p44"/>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Predicting Popularity:</a:t>
            </a:r>
            <a:r>
              <a:rPr lang="en" sz="3000">
                <a:solidFill>
                  <a:schemeClr val="lt1"/>
                </a:solidFill>
              </a:rPr>
              <a:t> AutoML Model Search</a:t>
            </a:r>
            <a:endParaRPr sz="3000">
              <a:solidFill>
                <a:schemeClr val="lt1"/>
              </a:solidFill>
            </a:endParaRPr>
          </a:p>
        </p:txBody>
      </p:sp>
      <p:pic>
        <p:nvPicPr>
          <p:cNvPr id="1919" name="Google Shape;1919;p44"/>
          <p:cNvPicPr preferRelativeResize="0"/>
          <p:nvPr/>
        </p:nvPicPr>
        <p:blipFill>
          <a:blip r:embed="rId3">
            <a:alphaModFix/>
          </a:blip>
          <a:stretch>
            <a:fillRect/>
          </a:stretch>
        </p:blipFill>
        <p:spPr>
          <a:xfrm>
            <a:off x="2583100" y="6064357"/>
            <a:ext cx="3851260" cy="4222168"/>
          </a:xfrm>
          <a:prstGeom prst="rect">
            <a:avLst/>
          </a:prstGeom>
          <a:noFill/>
          <a:ln>
            <a:noFill/>
          </a:ln>
        </p:spPr>
      </p:pic>
      <p:pic>
        <p:nvPicPr>
          <p:cNvPr id="1920" name="Google Shape;1920;p44"/>
          <p:cNvPicPr preferRelativeResize="0"/>
          <p:nvPr/>
        </p:nvPicPr>
        <p:blipFill>
          <a:blip r:embed="rId4">
            <a:alphaModFix/>
          </a:blip>
          <a:stretch>
            <a:fillRect/>
          </a:stretch>
        </p:blipFill>
        <p:spPr>
          <a:xfrm>
            <a:off x="152401" y="3513875"/>
            <a:ext cx="8777250" cy="1186950"/>
          </a:xfrm>
          <a:prstGeom prst="rect">
            <a:avLst/>
          </a:prstGeom>
          <a:noFill/>
          <a:ln>
            <a:noFill/>
          </a:ln>
        </p:spPr>
      </p:pic>
      <p:pic>
        <p:nvPicPr>
          <p:cNvPr id="1921" name="Google Shape;1921;p44"/>
          <p:cNvPicPr preferRelativeResize="0"/>
          <p:nvPr/>
        </p:nvPicPr>
        <p:blipFill>
          <a:blip r:embed="rId5">
            <a:alphaModFix/>
          </a:blip>
          <a:stretch>
            <a:fillRect/>
          </a:stretch>
        </p:blipFill>
        <p:spPr>
          <a:xfrm>
            <a:off x="152401" y="1534575"/>
            <a:ext cx="8839198" cy="1182603"/>
          </a:xfrm>
          <a:prstGeom prst="rect">
            <a:avLst/>
          </a:prstGeom>
          <a:noFill/>
          <a:ln>
            <a:noFill/>
          </a:ln>
        </p:spPr>
      </p:pic>
      <p:sp>
        <p:nvSpPr>
          <p:cNvPr id="1922" name="Google Shape;1922;p44"/>
          <p:cNvSpPr txBox="1"/>
          <p:nvPr/>
        </p:nvSpPr>
        <p:spPr>
          <a:xfrm>
            <a:off x="3408750" y="913400"/>
            <a:ext cx="2326500" cy="4974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600"/>
              </a:spcBef>
              <a:spcAft>
                <a:spcPts val="0"/>
              </a:spcAft>
              <a:buNone/>
            </a:pPr>
            <a:r>
              <a:rPr lang="en" sz="1800" b="1">
                <a:solidFill>
                  <a:schemeClr val="lt1"/>
                </a:solidFill>
                <a:latin typeface="Barlow Light"/>
                <a:ea typeface="Barlow Light"/>
                <a:cs typeface="Barlow Light"/>
                <a:sym typeface="Barlow Light"/>
              </a:rPr>
              <a:t>Training Set Metrics</a:t>
            </a:r>
            <a:endParaRPr>
              <a:solidFill>
                <a:schemeClr val="lt1"/>
              </a:solidFill>
            </a:endParaRPr>
          </a:p>
        </p:txBody>
      </p:sp>
      <p:sp>
        <p:nvSpPr>
          <p:cNvPr id="1923" name="Google Shape;1923;p44"/>
          <p:cNvSpPr txBox="1"/>
          <p:nvPr/>
        </p:nvSpPr>
        <p:spPr>
          <a:xfrm>
            <a:off x="3408750" y="2840950"/>
            <a:ext cx="2326500" cy="4974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600"/>
              </a:spcBef>
              <a:spcAft>
                <a:spcPts val="0"/>
              </a:spcAft>
              <a:buNone/>
            </a:pPr>
            <a:r>
              <a:rPr lang="en" sz="1800" b="1">
                <a:solidFill>
                  <a:schemeClr val="lt1"/>
                </a:solidFill>
                <a:latin typeface="Barlow Light"/>
                <a:ea typeface="Barlow Light"/>
                <a:cs typeface="Barlow Light"/>
                <a:sym typeface="Barlow Light"/>
              </a:rPr>
              <a:t>Testing Set Metrics</a:t>
            </a:r>
            <a:endParaRPr>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7"/>
        <p:cNvGrpSpPr/>
        <p:nvPr/>
      </p:nvGrpSpPr>
      <p:grpSpPr>
        <a:xfrm>
          <a:off x="0" y="0"/>
          <a:ext cx="0" cy="0"/>
          <a:chOff x="0" y="0"/>
          <a:chExt cx="0" cy="0"/>
        </a:xfrm>
      </p:grpSpPr>
      <p:sp>
        <p:nvSpPr>
          <p:cNvPr id="1928" name="Google Shape;1928;p4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34</a:t>
            </a:fld>
            <a:endParaRPr/>
          </a:p>
        </p:txBody>
      </p:sp>
      <p:sp>
        <p:nvSpPr>
          <p:cNvPr id="1929" name="Google Shape;1929;p45"/>
          <p:cNvSpPr txBox="1">
            <a:spLocks noGrp="1"/>
          </p:cNvSpPr>
          <p:nvPr>
            <p:ph type="ctrTitle" idx="4294967295"/>
          </p:nvPr>
        </p:nvSpPr>
        <p:spPr>
          <a:xfrm>
            <a:off x="48450" y="119132"/>
            <a:ext cx="9047100" cy="497400"/>
          </a:xfrm>
          <a:prstGeom prst="rect">
            <a:avLst/>
          </a:prstGeom>
          <a:noFill/>
          <a:ln>
            <a:noFill/>
          </a:ln>
        </p:spPr>
        <p:txBody>
          <a:bodyPr spcFirstLastPara="1" wrap="square" lIns="0" tIns="0" rIns="0" bIns="0" anchor="b" anchorCtr="0">
            <a:noAutofit/>
          </a:bodyPr>
          <a:lstStyle/>
          <a:p>
            <a:pPr marL="0" lvl="0" indent="0" algn="ctr" rtl="0">
              <a:lnSpc>
                <a:spcPct val="80000"/>
              </a:lnSpc>
              <a:spcBef>
                <a:spcPts val="0"/>
              </a:spcBef>
              <a:spcAft>
                <a:spcPts val="0"/>
              </a:spcAft>
              <a:buSzPts val="4800"/>
              <a:buNone/>
            </a:pPr>
            <a:r>
              <a:rPr lang="en" sz="3000" b="1">
                <a:solidFill>
                  <a:schemeClr val="lt1"/>
                </a:solidFill>
                <a:latin typeface="Raleway"/>
                <a:ea typeface="Raleway"/>
                <a:cs typeface="Raleway"/>
                <a:sym typeface="Raleway"/>
              </a:rPr>
              <a:t>Predicting Popularity:</a:t>
            </a:r>
            <a:r>
              <a:rPr lang="en" sz="3000">
                <a:solidFill>
                  <a:schemeClr val="lt1"/>
                </a:solidFill>
              </a:rPr>
              <a:t> AutoML Model Search</a:t>
            </a:r>
            <a:endParaRPr sz="3000">
              <a:solidFill>
                <a:schemeClr val="lt1"/>
              </a:solidFill>
            </a:endParaRPr>
          </a:p>
        </p:txBody>
      </p:sp>
      <p:pic>
        <p:nvPicPr>
          <p:cNvPr id="1930" name="Google Shape;1930;p45"/>
          <p:cNvPicPr preferRelativeResize="0"/>
          <p:nvPr/>
        </p:nvPicPr>
        <p:blipFill>
          <a:blip r:embed="rId3">
            <a:alphaModFix/>
          </a:blip>
          <a:stretch>
            <a:fillRect/>
          </a:stretch>
        </p:blipFill>
        <p:spPr>
          <a:xfrm>
            <a:off x="2491975" y="843782"/>
            <a:ext cx="3851260" cy="422216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4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
              <a:t>35</a:t>
            </a:fld>
            <a:endParaRPr/>
          </a:p>
        </p:txBody>
      </p:sp>
      <p:sp>
        <p:nvSpPr>
          <p:cNvPr id="1936" name="Google Shape;1936;p46"/>
          <p:cNvSpPr txBox="1"/>
          <p:nvPr/>
        </p:nvSpPr>
        <p:spPr>
          <a:xfrm>
            <a:off x="1827900" y="464950"/>
            <a:ext cx="5488200" cy="37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a:solidFill>
                  <a:schemeClr val="lt1"/>
                </a:solidFill>
                <a:latin typeface="Barlow"/>
                <a:ea typeface="Barlow"/>
                <a:cs typeface="Barlow"/>
                <a:sym typeface="Barlow"/>
              </a:rPr>
              <a:t>Thank You!</a:t>
            </a:r>
            <a:endParaRPr sz="2700" b="1">
              <a:solidFill>
                <a:schemeClr val="lt1"/>
              </a:solidFill>
              <a:latin typeface="Barlow"/>
              <a:ea typeface="Barlow"/>
              <a:cs typeface="Barlow"/>
              <a:sym typeface="Barlow"/>
            </a:endParaRPr>
          </a:p>
          <a:p>
            <a:pPr marL="0" lvl="0" indent="0" algn="ctr" rtl="0">
              <a:spcBef>
                <a:spcPts val="0"/>
              </a:spcBef>
              <a:spcAft>
                <a:spcPts val="0"/>
              </a:spcAft>
              <a:buNone/>
            </a:pPr>
            <a:r>
              <a:rPr lang="en" sz="4600" i="1">
                <a:solidFill>
                  <a:schemeClr val="lt1"/>
                </a:solidFill>
                <a:latin typeface="Barlow Light"/>
                <a:ea typeface="Barlow Light"/>
                <a:cs typeface="Barlow Light"/>
                <a:sym typeface="Barlow Light"/>
              </a:rPr>
              <a:t>Q&amp;A</a:t>
            </a:r>
            <a:endParaRPr sz="4600" i="1">
              <a:solidFill>
                <a:schemeClr val="lt1"/>
              </a:solidFill>
              <a:latin typeface="Barlow Light"/>
              <a:ea typeface="Barlow Light"/>
              <a:cs typeface="Barlow Light"/>
              <a:sym typeface="Barlow Light"/>
            </a:endParaRPr>
          </a:p>
          <a:p>
            <a:pPr marL="0" lvl="0" indent="0" algn="ctr" rtl="0">
              <a:spcBef>
                <a:spcPts val="0"/>
              </a:spcBef>
              <a:spcAft>
                <a:spcPts val="0"/>
              </a:spcAft>
              <a:buNone/>
            </a:pPr>
            <a:endParaRPr sz="2700" b="1">
              <a:solidFill>
                <a:schemeClr val="lt1"/>
              </a:solidFill>
              <a:latin typeface="Barlow"/>
              <a:ea typeface="Barlow"/>
              <a:cs typeface="Barlow"/>
              <a:sym typeface="Barlow"/>
            </a:endParaRPr>
          </a:p>
          <a:p>
            <a:pPr marL="0" lvl="0" indent="0" algn="ctr" rtl="0">
              <a:spcBef>
                <a:spcPts val="0"/>
              </a:spcBef>
              <a:spcAft>
                <a:spcPts val="0"/>
              </a:spcAft>
              <a:buNone/>
            </a:pPr>
            <a:endParaRPr sz="2700" b="1">
              <a:solidFill>
                <a:schemeClr val="lt1"/>
              </a:solidFill>
              <a:latin typeface="Barlow"/>
              <a:ea typeface="Barlow"/>
              <a:cs typeface="Barlow"/>
              <a:sym typeface="Barlow"/>
            </a:endParaRPr>
          </a:p>
        </p:txBody>
      </p:sp>
      <p:grpSp>
        <p:nvGrpSpPr>
          <p:cNvPr id="1937" name="Google Shape;1937;p46"/>
          <p:cNvGrpSpPr/>
          <p:nvPr/>
        </p:nvGrpSpPr>
        <p:grpSpPr>
          <a:xfrm>
            <a:off x="4065223" y="2753137"/>
            <a:ext cx="1013554" cy="1656156"/>
            <a:chOff x="6492499" y="4126007"/>
            <a:chExt cx="272380" cy="422295"/>
          </a:xfrm>
        </p:grpSpPr>
        <p:sp>
          <p:nvSpPr>
            <p:cNvPr id="1938" name="Google Shape;1938;p46"/>
            <p:cNvSpPr/>
            <p:nvPr/>
          </p:nvSpPr>
          <p:spPr>
            <a:xfrm rot="10800000">
              <a:off x="6492499" y="4391998"/>
              <a:ext cx="272380" cy="156304"/>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9" name="Google Shape;1939;p46"/>
            <p:cNvSpPr/>
            <p:nvPr/>
          </p:nvSpPr>
          <p:spPr>
            <a:xfrm flipH="1">
              <a:off x="6563174" y="4299082"/>
              <a:ext cx="180704" cy="104592"/>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0" name="Google Shape;1940;p46"/>
            <p:cNvSpPr/>
            <p:nvPr/>
          </p:nvSpPr>
          <p:spPr>
            <a:xfrm flipH="1">
              <a:off x="6653527" y="4351284"/>
              <a:ext cx="90352" cy="156908"/>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1" name="Google Shape;1941;p46"/>
            <p:cNvSpPr/>
            <p:nvPr/>
          </p:nvSpPr>
          <p:spPr>
            <a:xfrm flipH="1">
              <a:off x="6563302" y="4351284"/>
              <a:ext cx="90352" cy="156908"/>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2" name="Google Shape;1942;p46"/>
            <p:cNvSpPr/>
            <p:nvPr/>
          </p:nvSpPr>
          <p:spPr>
            <a:xfrm>
              <a:off x="6631565" y="4127172"/>
              <a:ext cx="91738" cy="134124"/>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3" name="Google Shape;1943;p46"/>
            <p:cNvSpPr/>
            <p:nvPr/>
          </p:nvSpPr>
          <p:spPr>
            <a:xfrm>
              <a:off x="6638516" y="4126007"/>
              <a:ext cx="43942" cy="54150"/>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4" name="Google Shape;1944;p46"/>
            <p:cNvSpPr/>
            <p:nvPr/>
          </p:nvSpPr>
          <p:spPr>
            <a:xfrm>
              <a:off x="6647100" y="4184749"/>
              <a:ext cx="54203" cy="60663"/>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5" name="Google Shape;1945;p46"/>
            <p:cNvSpPr/>
            <p:nvPr/>
          </p:nvSpPr>
          <p:spPr>
            <a:xfrm>
              <a:off x="6554604" y="4208935"/>
              <a:ext cx="102289" cy="145613"/>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6" name="Google Shape;1946;p46"/>
            <p:cNvSpPr/>
            <p:nvPr/>
          </p:nvSpPr>
          <p:spPr>
            <a:xfrm>
              <a:off x="6631332" y="4204595"/>
              <a:ext cx="79014" cy="104225"/>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7" name="Google Shape;1947;p46"/>
            <p:cNvSpPr/>
            <p:nvPr/>
          </p:nvSpPr>
          <p:spPr>
            <a:xfrm>
              <a:off x="6645396" y="4130153"/>
              <a:ext cx="58127" cy="71607"/>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8" name="Google Shape;1948;p46"/>
            <p:cNvSpPr/>
            <p:nvPr/>
          </p:nvSpPr>
          <p:spPr>
            <a:xfrm>
              <a:off x="6647754" y="4129873"/>
              <a:ext cx="58357" cy="54923"/>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9" name="Google Shape;1949;p46"/>
            <p:cNvSpPr/>
            <p:nvPr/>
          </p:nvSpPr>
          <p:spPr>
            <a:xfrm>
              <a:off x="6577749" y="4490229"/>
              <a:ext cx="45891" cy="35005"/>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0" name="Google Shape;1950;p46"/>
            <p:cNvSpPr/>
            <p:nvPr/>
          </p:nvSpPr>
          <p:spPr>
            <a:xfrm>
              <a:off x="6577951" y="4501389"/>
              <a:ext cx="45683" cy="23850"/>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1" name="Google Shape;1951;p46"/>
            <p:cNvSpPr/>
            <p:nvPr/>
          </p:nvSpPr>
          <p:spPr>
            <a:xfrm>
              <a:off x="6554804" y="4475155"/>
              <a:ext cx="42007" cy="3254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2" name="Google Shape;1952;p46"/>
            <p:cNvSpPr/>
            <p:nvPr/>
          </p:nvSpPr>
          <p:spPr>
            <a:xfrm>
              <a:off x="6554997" y="4485886"/>
              <a:ext cx="41840" cy="2184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3" name="Google Shape;1953;p46"/>
            <p:cNvSpPr/>
            <p:nvPr/>
          </p:nvSpPr>
          <p:spPr>
            <a:xfrm>
              <a:off x="6570371" y="4307401"/>
              <a:ext cx="100028" cy="17252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4" name="Google Shape;1954;p46"/>
            <p:cNvSpPr/>
            <p:nvPr/>
          </p:nvSpPr>
          <p:spPr>
            <a:xfrm>
              <a:off x="6597627" y="4307742"/>
              <a:ext cx="99584" cy="18680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5" name="Google Shape;1955;p46"/>
            <p:cNvSpPr/>
            <p:nvPr/>
          </p:nvSpPr>
          <p:spPr>
            <a:xfrm>
              <a:off x="6560564" y="4295988"/>
              <a:ext cx="148920" cy="137079"/>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6" name="Google Shape;1956;p46"/>
            <p:cNvSpPr/>
            <p:nvPr/>
          </p:nvSpPr>
          <p:spPr>
            <a:xfrm>
              <a:off x="6680201" y="4215053"/>
              <a:ext cx="51754" cy="18144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7" name="Google Shape;1957;p46"/>
            <p:cNvSpPr/>
            <p:nvPr/>
          </p:nvSpPr>
          <p:spPr>
            <a:xfrm>
              <a:off x="6690335" y="4212768"/>
              <a:ext cx="31293" cy="39798"/>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8" name="Google Shape;1958;p46"/>
            <p:cNvSpPr/>
            <p:nvPr/>
          </p:nvSpPr>
          <p:spPr>
            <a:xfrm>
              <a:off x="6629015" y="4204538"/>
              <a:ext cx="26768" cy="28104"/>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59" name="Google Shape;1959;p46"/>
            <p:cNvGrpSpPr/>
            <p:nvPr/>
          </p:nvGrpSpPr>
          <p:grpSpPr>
            <a:xfrm>
              <a:off x="6551322" y="4270887"/>
              <a:ext cx="147942" cy="112126"/>
              <a:chOff x="6621095" y="1452181"/>
              <a:chExt cx="330893" cy="250785"/>
            </a:xfrm>
          </p:grpSpPr>
          <p:sp>
            <p:nvSpPr>
              <p:cNvPr id="1960" name="Google Shape;1960;p46"/>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1" name="Google Shape;1961;p46"/>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2" name="Google Shape;1962;p46"/>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3" name="Google Shape;1963;p46"/>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4" name="Google Shape;1964;p46"/>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4</a:t>
            </a:fld>
            <a:endParaRPr/>
          </a:p>
        </p:txBody>
      </p:sp>
      <p:sp>
        <p:nvSpPr>
          <p:cNvPr id="538" name="Google Shape;538;p15"/>
          <p:cNvSpPr txBox="1"/>
          <p:nvPr/>
        </p:nvSpPr>
        <p:spPr>
          <a:xfrm>
            <a:off x="1579600" y="2936900"/>
            <a:ext cx="16401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1"/>
                </a:solidFill>
                <a:latin typeface="Barlow"/>
                <a:ea typeface="Barlow"/>
                <a:cs typeface="Barlow"/>
                <a:sym typeface="Barlow"/>
              </a:rPr>
              <a:t>Numerical</a:t>
            </a:r>
            <a:endParaRPr b="1">
              <a:solidFill>
                <a:schemeClr val="accent1"/>
              </a:solidFill>
              <a:latin typeface="Barlow"/>
              <a:ea typeface="Barlow"/>
              <a:cs typeface="Barlow"/>
              <a:sym typeface="Barlow"/>
            </a:endParaRPr>
          </a:p>
        </p:txBody>
      </p:sp>
      <p:sp>
        <p:nvSpPr>
          <p:cNvPr id="539" name="Google Shape;539;p15"/>
          <p:cNvSpPr txBox="1"/>
          <p:nvPr/>
        </p:nvSpPr>
        <p:spPr>
          <a:xfrm>
            <a:off x="3751950" y="2936900"/>
            <a:ext cx="16401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1"/>
                </a:solidFill>
                <a:latin typeface="Barlow"/>
                <a:ea typeface="Barlow"/>
                <a:cs typeface="Barlow"/>
                <a:sym typeface="Barlow"/>
              </a:rPr>
              <a:t>Binary</a:t>
            </a:r>
            <a:endParaRPr b="1">
              <a:solidFill>
                <a:schemeClr val="accent1"/>
              </a:solidFill>
              <a:latin typeface="Barlow"/>
              <a:ea typeface="Barlow"/>
              <a:cs typeface="Barlow"/>
              <a:sym typeface="Barlow"/>
            </a:endParaRPr>
          </a:p>
        </p:txBody>
      </p:sp>
      <p:sp>
        <p:nvSpPr>
          <p:cNvPr id="540" name="Google Shape;540;p15"/>
          <p:cNvSpPr txBox="1"/>
          <p:nvPr/>
        </p:nvSpPr>
        <p:spPr>
          <a:xfrm>
            <a:off x="5924300" y="2936900"/>
            <a:ext cx="16401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1"/>
                </a:solidFill>
                <a:latin typeface="Barlow"/>
                <a:ea typeface="Barlow"/>
                <a:cs typeface="Barlow"/>
                <a:sym typeface="Barlow"/>
              </a:rPr>
              <a:t>Categorical</a:t>
            </a:r>
            <a:endParaRPr b="1">
              <a:solidFill>
                <a:schemeClr val="accent1"/>
              </a:solidFill>
              <a:latin typeface="Barlow"/>
              <a:ea typeface="Barlow"/>
              <a:cs typeface="Barlow"/>
              <a:sym typeface="Barlow"/>
            </a:endParaRPr>
          </a:p>
        </p:txBody>
      </p:sp>
      <p:pic>
        <p:nvPicPr>
          <p:cNvPr id="541" name="Google Shape;541;p15"/>
          <p:cNvPicPr preferRelativeResize="0"/>
          <p:nvPr/>
        </p:nvPicPr>
        <p:blipFill>
          <a:blip r:embed="rId3">
            <a:alphaModFix/>
          </a:blip>
          <a:stretch>
            <a:fillRect/>
          </a:stretch>
        </p:blipFill>
        <p:spPr>
          <a:xfrm>
            <a:off x="4252037" y="2032137"/>
            <a:ext cx="681940" cy="858999"/>
          </a:xfrm>
          <a:prstGeom prst="rect">
            <a:avLst/>
          </a:prstGeom>
          <a:noFill/>
          <a:ln>
            <a:noFill/>
          </a:ln>
        </p:spPr>
      </p:pic>
      <p:pic>
        <p:nvPicPr>
          <p:cNvPr id="542" name="Google Shape;542;p15"/>
          <p:cNvPicPr preferRelativeResize="0"/>
          <p:nvPr/>
        </p:nvPicPr>
        <p:blipFill>
          <a:blip r:embed="rId4">
            <a:alphaModFix/>
          </a:blip>
          <a:stretch>
            <a:fillRect/>
          </a:stretch>
        </p:blipFill>
        <p:spPr>
          <a:xfrm>
            <a:off x="6311090" y="2077889"/>
            <a:ext cx="866526" cy="767499"/>
          </a:xfrm>
          <a:prstGeom prst="rect">
            <a:avLst/>
          </a:prstGeom>
          <a:noFill/>
          <a:ln>
            <a:noFill/>
          </a:ln>
        </p:spPr>
      </p:pic>
      <p:pic>
        <p:nvPicPr>
          <p:cNvPr id="543" name="Google Shape;543;p15"/>
          <p:cNvPicPr preferRelativeResize="0"/>
          <p:nvPr/>
        </p:nvPicPr>
        <p:blipFill>
          <a:blip r:embed="rId5">
            <a:alphaModFix/>
          </a:blip>
          <a:stretch>
            <a:fillRect/>
          </a:stretch>
        </p:blipFill>
        <p:spPr>
          <a:xfrm>
            <a:off x="1924388" y="1986375"/>
            <a:ext cx="950525" cy="950525"/>
          </a:xfrm>
          <a:prstGeom prst="rect">
            <a:avLst/>
          </a:prstGeom>
          <a:noFill/>
          <a:ln>
            <a:noFill/>
          </a:ln>
        </p:spPr>
      </p:pic>
      <p:sp>
        <p:nvSpPr>
          <p:cNvPr id="544" name="Google Shape;544;p15"/>
          <p:cNvSpPr txBox="1"/>
          <p:nvPr/>
        </p:nvSpPr>
        <p:spPr>
          <a:xfrm>
            <a:off x="1488500" y="3382400"/>
            <a:ext cx="1822500" cy="111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Light"/>
                <a:ea typeface="Barlow Light"/>
                <a:cs typeface="Barlow Light"/>
                <a:sym typeface="Barlow Light"/>
              </a:rPr>
              <a:t>Danceability (0 to 1)</a:t>
            </a:r>
            <a:endParaRPr>
              <a:latin typeface="Barlow Light"/>
              <a:ea typeface="Barlow Light"/>
              <a:cs typeface="Barlow Light"/>
              <a:sym typeface="Barlow Light"/>
            </a:endParaRPr>
          </a:p>
          <a:p>
            <a:pPr marL="0" lvl="0" indent="0" algn="ctr" rtl="0">
              <a:spcBef>
                <a:spcPts val="0"/>
              </a:spcBef>
              <a:spcAft>
                <a:spcPts val="0"/>
              </a:spcAft>
              <a:buNone/>
            </a:pPr>
            <a:r>
              <a:rPr lang="en">
                <a:latin typeface="Barlow Light"/>
                <a:ea typeface="Barlow Light"/>
                <a:cs typeface="Barlow Light"/>
                <a:sym typeface="Barlow Light"/>
              </a:rPr>
              <a:t>Popularity (0 to 1)</a:t>
            </a:r>
            <a:endParaRPr>
              <a:latin typeface="Barlow Light"/>
              <a:ea typeface="Barlow Light"/>
              <a:cs typeface="Barlow Light"/>
              <a:sym typeface="Barlow Light"/>
            </a:endParaRPr>
          </a:p>
          <a:p>
            <a:pPr marL="0" lvl="0" indent="0" algn="ctr" rtl="0">
              <a:spcBef>
                <a:spcPts val="0"/>
              </a:spcBef>
              <a:spcAft>
                <a:spcPts val="0"/>
              </a:spcAft>
              <a:buNone/>
            </a:pPr>
            <a:r>
              <a:rPr lang="en">
                <a:latin typeface="Barlow Light"/>
                <a:ea typeface="Barlow Light"/>
                <a:cs typeface="Barlow Light"/>
                <a:sym typeface="Barlow Light"/>
              </a:rPr>
              <a:t>Loudness (-60 to 0)</a:t>
            </a:r>
            <a:endParaRPr>
              <a:latin typeface="Barlow Light"/>
              <a:ea typeface="Barlow Light"/>
              <a:cs typeface="Barlow Light"/>
              <a:sym typeface="Barlow Light"/>
            </a:endParaRPr>
          </a:p>
        </p:txBody>
      </p:sp>
      <p:sp>
        <p:nvSpPr>
          <p:cNvPr id="545" name="Google Shape;545;p15"/>
          <p:cNvSpPr txBox="1"/>
          <p:nvPr/>
        </p:nvSpPr>
        <p:spPr>
          <a:xfrm>
            <a:off x="3660750" y="3377475"/>
            <a:ext cx="1822500" cy="111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Light"/>
                <a:ea typeface="Barlow Light"/>
                <a:cs typeface="Barlow Light"/>
                <a:sym typeface="Barlow Light"/>
              </a:rPr>
              <a:t>Mode (Major or Minor)</a:t>
            </a:r>
            <a:endParaRPr>
              <a:latin typeface="Barlow Light"/>
              <a:ea typeface="Barlow Light"/>
              <a:cs typeface="Barlow Light"/>
              <a:sym typeface="Barlow Light"/>
            </a:endParaRPr>
          </a:p>
          <a:p>
            <a:pPr marL="0" lvl="0" indent="0" algn="ctr" rtl="0">
              <a:spcBef>
                <a:spcPts val="0"/>
              </a:spcBef>
              <a:spcAft>
                <a:spcPts val="0"/>
              </a:spcAft>
              <a:buNone/>
            </a:pPr>
            <a:r>
              <a:rPr lang="en">
                <a:latin typeface="Barlow Light"/>
                <a:ea typeface="Barlow Light"/>
                <a:cs typeface="Barlow Light"/>
                <a:sym typeface="Barlow Light"/>
              </a:rPr>
              <a:t>Explicit (Yes or No)</a:t>
            </a:r>
            <a:endParaRPr>
              <a:latin typeface="Barlow Light"/>
              <a:ea typeface="Barlow Light"/>
              <a:cs typeface="Barlow Light"/>
              <a:sym typeface="Barlow Light"/>
            </a:endParaRPr>
          </a:p>
        </p:txBody>
      </p:sp>
      <p:sp>
        <p:nvSpPr>
          <p:cNvPr id="546" name="Google Shape;546;p15"/>
          <p:cNvSpPr txBox="1"/>
          <p:nvPr/>
        </p:nvSpPr>
        <p:spPr>
          <a:xfrm>
            <a:off x="5833000" y="3377475"/>
            <a:ext cx="1822500" cy="111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Light"/>
                <a:ea typeface="Barlow Light"/>
                <a:cs typeface="Barlow Light"/>
                <a:sym typeface="Barlow Light"/>
              </a:rPr>
              <a:t>Key (C, C#, etc)</a:t>
            </a:r>
            <a:endParaRPr>
              <a:latin typeface="Barlow Light"/>
              <a:ea typeface="Barlow Light"/>
              <a:cs typeface="Barlow Light"/>
              <a:sym typeface="Barlow Light"/>
            </a:endParaRPr>
          </a:p>
          <a:p>
            <a:pPr marL="0" lvl="0" indent="0" algn="ctr" rtl="0">
              <a:spcBef>
                <a:spcPts val="0"/>
              </a:spcBef>
              <a:spcAft>
                <a:spcPts val="0"/>
              </a:spcAft>
              <a:buNone/>
            </a:pPr>
            <a:r>
              <a:rPr lang="en">
                <a:latin typeface="Barlow Light"/>
                <a:ea typeface="Barlow Light"/>
                <a:cs typeface="Barlow Light"/>
                <a:sym typeface="Barlow Light"/>
              </a:rPr>
              <a:t>Artists</a:t>
            </a:r>
            <a:endParaRPr>
              <a:latin typeface="Barlow Light"/>
              <a:ea typeface="Barlow Light"/>
              <a:cs typeface="Barlow Light"/>
              <a:sym typeface="Barlow Light"/>
            </a:endParaRPr>
          </a:p>
          <a:p>
            <a:pPr marL="0" lvl="0" indent="0" algn="ctr" rtl="0">
              <a:spcBef>
                <a:spcPts val="0"/>
              </a:spcBef>
              <a:spcAft>
                <a:spcPts val="0"/>
              </a:spcAft>
              <a:buNone/>
            </a:pPr>
            <a:r>
              <a:rPr lang="en">
                <a:latin typeface="Barlow Light"/>
                <a:ea typeface="Barlow Light"/>
                <a:cs typeface="Barlow Light"/>
                <a:sym typeface="Barlow Light"/>
              </a:rPr>
              <a:t>Track Name</a:t>
            </a:r>
            <a:endParaRPr>
              <a:latin typeface="Barlow Light"/>
              <a:ea typeface="Barlow Light"/>
              <a:cs typeface="Barlow Light"/>
              <a:sym typeface="Barlow Light"/>
            </a:endParaRPr>
          </a:p>
        </p:txBody>
      </p:sp>
      <p:sp>
        <p:nvSpPr>
          <p:cNvPr id="547" name="Google Shape;547;p15"/>
          <p:cNvSpPr txBox="1"/>
          <p:nvPr/>
        </p:nvSpPr>
        <p:spPr>
          <a:xfrm>
            <a:off x="1383750" y="841025"/>
            <a:ext cx="6418500" cy="101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i="1">
                <a:solidFill>
                  <a:schemeClr val="dk1"/>
                </a:solidFill>
                <a:latin typeface="Barlow"/>
                <a:ea typeface="Barlow"/>
                <a:cs typeface="Barlow"/>
                <a:sym typeface="Barlow"/>
              </a:rPr>
              <a:t>We are using the Spotify Dataset from 1921 to 2020 that consists of over 160,000 different tracks. These data points are sourced through Spotify’s public API.</a:t>
            </a:r>
            <a:endParaRPr i="1">
              <a:solidFill>
                <a:schemeClr val="dk1"/>
              </a:solidFill>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16"/>
          <p:cNvSpPr txBox="1">
            <a:spLocks noGrp="1"/>
          </p:cNvSpPr>
          <p:nvPr>
            <p:ph type="ctrTitle"/>
          </p:nvPr>
        </p:nvSpPr>
        <p:spPr>
          <a:xfrm>
            <a:off x="1074992" y="1792035"/>
            <a:ext cx="4676700" cy="11598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en">
                <a:solidFill>
                  <a:srgbClr val="1ED760"/>
                </a:solidFill>
              </a:rPr>
              <a:t>Value &amp; Impact</a:t>
            </a:r>
            <a:endParaRPr>
              <a:solidFill>
                <a:srgbClr val="1ED760"/>
              </a:solidFill>
            </a:endParaRPr>
          </a:p>
        </p:txBody>
      </p:sp>
      <p:sp>
        <p:nvSpPr>
          <p:cNvPr id="553" name="Google Shape;553;p16"/>
          <p:cNvSpPr txBox="1">
            <a:spLocks noGrp="1"/>
          </p:cNvSpPr>
          <p:nvPr>
            <p:ph type="subTitle" idx="1"/>
          </p:nvPr>
        </p:nvSpPr>
        <p:spPr>
          <a:xfrm>
            <a:off x="1105901" y="2972825"/>
            <a:ext cx="42495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r>
              <a:rPr lang="en"/>
              <a:t>What is the value of analyzing this data and the impact that it can make in a particular business</a:t>
            </a:r>
            <a:endParaRPr/>
          </a:p>
        </p:txBody>
      </p:sp>
      <p:sp>
        <p:nvSpPr>
          <p:cNvPr id="554" name="Google Shape;554;p16"/>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chemeClr val="lt1"/>
                </a:solidFill>
                <a:latin typeface="Barlow"/>
                <a:ea typeface="Barlow"/>
                <a:cs typeface="Barlow"/>
                <a:sym typeface="Barlow"/>
              </a:rPr>
              <a:t>2</a:t>
            </a:r>
            <a:endParaRPr sz="3600" b="1" i="0" u="none" strike="noStrike" cap="none">
              <a:solidFill>
                <a:schemeClr val="lt1"/>
              </a:solidFill>
              <a:latin typeface="Barlow"/>
              <a:ea typeface="Barlow"/>
              <a:cs typeface="Barlow"/>
              <a:sym typeface="Barlow"/>
            </a:endParaRPr>
          </a:p>
        </p:txBody>
      </p:sp>
      <p:grpSp>
        <p:nvGrpSpPr>
          <p:cNvPr id="555" name="Google Shape;555;p16"/>
          <p:cNvGrpSpPr/>
          <p:nvPr/>
        </p:nvGrpSpPr>
        <p:grpSpPr>
          <a:xfrm>
            <a:off x="5791871" y="1007017"/>
            <a:ext cx="2895343" cy="2965894"/>
            <a:chOff x="2270525" y="117216"/>
            <a:chExt cx="4650765" cy="4762722"/>
          </a:xfrm>
        </p:grpSpPr>
        <p:sp>
          <p:nvSpPr>
            <p:cNvPr id="556" name="Google Shape;556;p16"/>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7" name="Google Shape;557;p16"/>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8" name="Google Shape;558;p16"/>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9" name="Google Shape;559;p16"/>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0" name="Google Shape;560;p16"/>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1" name="Google Shape;561;p16"/>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2" name="Google Shape;562;p16"/>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3" name="Google Shape;563;p16"/>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4" name="Google Shape;564;p16"/>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5" name="Google Shape;565;p16"/>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6" name="Google Shape;566;p16"/>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7" name="Google Shape;567;p16"/>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8" name="Google Shape;568;p16"/>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9" name="Google Shape;569;p16"/>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0" name="Google Shape;570;p16"/>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1" name="Google Shape;571;p16"/>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2" name="Google Shape;572;p16"/>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3" name="Google Shape;573;p16"/>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4" name="Google Shape;574;p16"/>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5" name="Google Shape;575;p16"/>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6" name="Google Shape;576;p16"/>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77" name="Google Shape;577;p16"/>
            <p:cNvGrpSpPr/>
            <p:nvPr/>
          </p:nvGrpSpPr>
          <p:grpSpPr>
            <a:xfrm>
              <a:off x="4031993" y="117216"/>
              <a:ext cx="2889297" cy="3901793"/>
              <a:chOff x="5533368" y="1047716"/>
              <a:chExt cx="2889297" cy="3901793"/>
            </a:xfrm>
          </p:grpSpPr>
          <p:sp>
            <p:nvSpPr>
              <p:cNvPr id="578" name="Google Shape;578;p16"/>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9" name="Google Shape;579;p16"/>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0" name="Google Shape;580;p16"/>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1" name="Google Shape;581;p16"/>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2" name="Google Shape;582;p16"/>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3" name="Google Shape;583;p16"/>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4" name="Google Shape;584;p16"/>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5" name="Google Shape;585;p16"/>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6" name="Google Shape;586;p16"/>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7" name="Google Shape;587;p16"/>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8" name="Google Shape;588;p16"/>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9" name="Google Shape;589;p16"/>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0" name="Google Shape;590;p16"/>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1" name="Google Shape;591;p16"/>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2" name="Google Shape;592;p16"/>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3" name="Google Shape;593;p16"/>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4" name="Google Shape;594;p16"/>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5" name="Google Shape;595;p16"/>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6" name="Google Shape;596;p16"/>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7" name="Google Shape;597;p16"/>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8" name="Google Shape;598;p16"/>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9" name="Google Shape;599;p16"/>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0" name="Google Shape;600;p16"/>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1" name="Google Shape;601;p16"/>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2" name="Google Shape;602;p16"/>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3" name="Google Shape;603;p16"/>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4" name="Google Shape;604;p16"/>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5" name="Google Shape;605;p16"/>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6" name="Google Shape;606;p16"/>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7" name="Google Shape;607;p16"/>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8" name="Google Shape;608;p16"/>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9" name="Google Shape;609;p16"/>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0" name="Google Shape;610;p16"/>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1" name="Google Shape;611;p16"/>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2" name="Google Shape;612;p16"/>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3" name="Google Shape;613;p16"/>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4" name="Google Shape;614;p16"/>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5" name="Google Shape;615;p16"/>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6" name="Google Shape;616;p16"/>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7" name="Google Shape;617;p16"/>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18" name="Google Shape;618;p16"/>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9" name="Google Shape;619;p16"/>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0" name="Google Shape;620;p16"/>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1" name="Google Shape;621;p16"/>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2" name="Google Shape;622;p16"/>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3" name="Google Shape;623;p16"/>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4" name="Google Shape;624;p16"/>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5" name="Google Shape;625;p16"/>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6" name="Google Shape;626;p16"/>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7" name="Google Shape;627;p16"/>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8" name="Google Shape;628;p16"/>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9" name="Google Shape;629;p16"/>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0" name="Google Shape;630;p16"/>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1" name="Google Shape;631;p16"/>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2" name="Google Shape;632;p16"/>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3" name="Google Shape;633;p16"/>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4" name="Google Shape;634;p16"/>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5" name="Google Shape;635;p16"/>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6" name="Google Shape;636;p16"/>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7" name="Google Shape;637;p16"/>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8" name="Google Shape;638;p16"/>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9" name="Google Shape;639;p16"/>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0" name="Google Shape;640;p16"/>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1" name="Google Shape;641;p16"/>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2" name="Google Shape;642;p16"/>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3" name="Google Shape;643;p16"/>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4" name="Google Shape;644;p16"/>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5" name="Google Shape;645;p16"/>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6" name="Google Shape;646;p16"/>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647" name="Google Shape;647;p16"/>
            <p:cNvGrpSpPr/>
            <p:nvPr/>
          </p:nvGrpSpPr>
          <p:grpSpPr>
            <a:xfrm flipH="1">
              <a:off x="2865273" y="3434801"/>
              <a:ext cx="598186" cy="1340314"/>
              <a:chOff x="4210728" y="4525714"/>
              <a:chExt cx="546438" cy="1224366"/>
            </a:xfrm>
          </p:grpSpPr>
          <p:sp>
            <p:nvSpPr>
              <p:cNvPr id="648" name="Google Shape;648;p16"/>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9" name="Google Shape;649;p16"/>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0" name="Google Shape;650;p16"/>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1" name="Google Shape;651;p16"/>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2" name="Google Shape;652;p16"/>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3" name="Google Shape;653;p16"/>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4" name="Google Shape;654;p16"/>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5" name="Google Shape;655;p16"/>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6" name="Google Shape;656;p16"/>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7" name="Google Shape;657;p16"/>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8" name="Google Shape;658;p16"/>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9" name="Google Shape;659;p16"/>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0" name="Google Shape;660;p16"/>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666" name="Google Shape;666;p17"/>
          <p:cNvSpPr txBox="1">
            <a:spLocks noGrp="1"/>
          </p:cNvSpPr>
          <p:nvPr>
            <p:ph type="body" idx="4294967295"/>
          </p:nvPr>
        </p:nvSpPr>
        <p:spPr>
          <a:xfrm>
            <a:off x="3231450" y="1464100"/>
            <a:ext cx="5640900" cy="26409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600"/>
              </a:spcBef>
              <a:spcAft>
                <a:spcPts val="0"/>
              </a:spcAft>
              <a:buNone/>
            </a:pPr>
            <a:r>
              <a:rPr lang="en" sz="1800" b="1">
                <a:latin typeface="Barlow"/>
                <a:ea typeface="Barlow"/>
                <a:cs typeface="Barlow"/>
                <a:sym typeface="Barlow"/>
              </a:rPr>
              <a:t>Objective:</a:t>
            </a:r>
            <a:r>
              <a:rPr lang="en" sz="1800"/>
              <a:t> Predict the next hit song and understand what features drives popularity over time</a:t>
            </a:r>
            <a:endParaRPr sz="1800"/>
          </a:p>
          <a:p>
            <a:pPr marL="457200" lvl="0" indent="-342900" algn="l" rtl="0">
              <a:lnSpc>
                <a:spcPct val="110000"/>
              </a:lnSpc>
              <a:spcBef>
                <a:spcPts val="600"/>
              </a:spcBef>
              <a:spcAft>
                <a:spcPts val="0"/>
              </a:spcAft>
              <a:buSzPts val="1800"/>
              <a:buChar char="▸"/>
            </a:pPr>
            <a:r>
              <a:rPr lang="en" sz="1800"/>
              <a:t>Provide a data-driven approach to the music industry</a:t>
            </a:r>
            <a:endParaRPr sz="1800"/>
          </a:p>
          <a:p>
            <a:pPr marL="457200" lvl="0" indent="-342900" algn="l" rtl="0">
              <a:lnSpc>
                <a:spcPct val="110000"/>
              </a:lnSpc>
              <a:spcBef>
                <a:spcPts val="0"/>
              </a:spcBef>
              <a:spcAft>
                <a:spcPts val="0"/>
              </a:spcAft>
              <a:buSzPts val="1800"/>
              <a:buChar char="▸"/>
            </a:pPr>
            <a:r>
              <a:rPr lang="en" sz="1800"/>
              <a:t>Help record labels and producers create hit songs</a:t>
            </a:r>
            <a:endParaRPr sz="1800"/>
          </a:p>
          <a:p>
            <a:pPr marL="457200" lvl="0" indent="-342900" algn="l" rtl="0">
              <a:lnSpc>
                <a:spcPct val="110000"/>
              </a:lnSpc>
              <a:spcBef>
                <a:spcPts val="0"/>
              </a:spcBef>
              <a:spcAft>
                <a:spcPts val="0"/>
              </a:spcAft>
              <a:buSzPts val="1800"/>
              <a:buChar char="▸"/>
            </a:pPr>
            <a:r>
              <a:rPr lang="en" sz="1800"/>
              <a:t>Analyze changing trends in music popularity over time</a:t>
            </a:r>
            <a:endParaRPr sz="1800"/>
          </a:p>
          <a:p>
            <a:pPr marL="0" lvl="0" indent="0" algn="l" rtl="0">
              <a:lnSpc>
                <a:spcPct val="110000"/>
              </a:lnSpc>
              <a:spcBef>
                <a:spcPts val="600"/>
              </a:spcBef>
              <a:spcAft>
                <a:spcPts val="0"/>
              </a:spcAft>
              <a:buSzPts val="1800"/>
              <a:buNone/>
            </a:pPr>
            <a:endParaRPr sz="1800"/>
          </a:p>
        </p:txBody>
      </p:sp>
      <p:grpSp>
        <p:nvGrpSpPr>
          <p:cNvPr id="667" name="Google Shape;667;p17"/>
          <p:cNvGrpSpPr/>
          <p:nvPr/>
        </p:nvGrpSpPr>
        <p:grpSpPr>
          <a:xfrm>
            <a:off x="343560" y="1038487"/>
            <a:ext cx="2746120" cy="3066519"/>
            <a:chOff x="2152775" y="305709"/>
            <a:chExt cx="4264823" cy="4762415"/>
          </a:xfrm>
        </p:grpSpPr>
        <p:grpSp>
          <p:nvGrpSpPr>
            <p:cNvPr id="668" name="Google Shape;668;p17"/>
            <p:cNvGrpSpPr/>
            <p:nvPr/>
          </p:nvGrpSpPr>
          <p:grpSpPr>
            <a:xfrm>
              <a:off x="2593845" y="3487641"/>
              <a:ext cx="936028" cy="696373"/>
              <a:chOff x="4403470" y="4229766"/>
              <a:chExt cx="936028" cy="696373"/>
            </a:xfrm>
          </p:grpSpPr>
          <p:sp>
            <p:nvSpPr>
              <p:cNvPr id="669" name="Google Shape;669;p1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4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0" name="Google Shape;670;p1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1" name="Google Shape;671;p1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2" name="Google Shape;672;p1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3" name="Google Shape;673;p1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4" name="Google Shape;674;p1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5" name="Google Shape;675;p1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6" name="Google Shape;676;p1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7" name="Google Shape;677;p1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8" name="Google Shape;678;p1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9" name="Google Shape;679;p1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0" name="Google Shape;680;p1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1" name="Google Shape;681;p1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2" name="Google Shape;682;p1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3" name="Google Shape;683;p1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4" name="Google Shape;684;p1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5" name="Google Shape;685;p1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86" name="Google Shape;686;p17"/>
            <p:cNvGrpSpPr/>
            <p:nvPr/>
          </p:nvGrpSpPr>
          <p:grpSpPr>
            <a:xfrm>
              <a:off x="2682040" y="3351243"/>
              <a:ext cx="883852" cy="621125"/>
              <a:chOff x="4491665" y="4093368"/>
              <a:chExt cx="883852" cy="621125"/>
            </a:xfrm>
          </p:grpSpPr>
          <p:sp>
            <p:nvSpPr>
              <p:cNvPr id="687" name="Google Shape;687;p1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8" name="Google Shape;688;p1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9" name="Google Shape;689;p1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0" name="Google Shape;690;p1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1" name="Google Shape;691;p1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2" name="Google Shape;692;p1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3" name="Google Shape;693;p1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4" name="Google Shape;694;p1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5" name="Google Shape;695;p1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6" name="Google Shape;696;p1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7" name="Google Shape;697;p1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8" name="Google Shape;698;p1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9" name="Google Shape;699;p1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0" name="Google Shape;700;p1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1" name="Google Shape;701;p1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2" name="Google Shape;702;p1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03" name="Google Shape;703;p17"/>
            <p:cNvGrpSpPr/>
            <p:nvPr/>
          </p:nvGrpSpPr>
          <p:grpSpPr>
            <a:xfrm>
              <a:off x="2654955" y="3219989"/>
              <a:ext cx="883852" cy="621029"/>
              <a:chOff x="4464580" y="3962114"/>
              <a:chExt cx="883852" cy="621029"/>
            </a:xfrm>
          </p:grpSpPr>
          <p:sp>
            <p:nvSpPr>
              <p:cNvPr id="704" name="Google Shape;704;p1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5" name="Google Shape;705;p1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6" name="Google Shape;706;p1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7" name="Google Shape;707;p1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8" name="Google Shape;708;p1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9" name="Google Shape;709;p1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0" name="Google Shape;710;p1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1" name="Google Shape;711;p1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2" name="Google Shape;712;p1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3" name="Google Shape;713;p1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4" name="Google Shape;714;p1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5" name="Google Shape;715;p1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6" name="Google Shape;716;p1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7" name="Google Shape;717;p1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8" name="Google Shape;718;p1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9" name="Google Shape;719;p1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20" name="Google Shape;720;p17"/>
            <p:cNvGrpSpPr/>
            <p:nvPr/>
          </p:nvGrpSpPr>
          <p:grpSpPr>
            <a:xfrm>
              <a:off x="2692590" y="3093401"/>
              <a:ext cx="883852" cy="621030"/>
              <a:chOff x="4502215" y="3835526"/>
              <a:chExt cx="883852" cy="621030"/>
            </a:xfrm>
          </p:grpSpPr>
          <p:sp>
            <p:nvSpPr>
              <p:cNvPr id="721" name="Google Shape;721;p1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2" name="Google Shape;722;p1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3" name="Google Shape;723;p1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4" name="Google Shape;724;p1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5" name="Google Shape;725;p1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6" name="Google Shape;726;p1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7" name="Google Shape;727;p1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8" name="Google Shape;728;p1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9" name="Google Shape;729;p1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0" name="Google Shape;730;p1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1" name="Google Shape;731;p1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2" name="Google Shape;732;p1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3" name="Google Shape;733;p1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4" name="Google Shape;734;p1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5" name="Google Shape;735;p1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6" name="Google Shape;736;p1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37" name="Google Shape;737;p17"/>
            <p:cNvGrpSpPr/>
            <p:nvPr/>
          </p:nvGrpSpPr>
          <p:grpSpPr>
            <a:xfrm>
              <a:off x="2665504" y="2962052"/>
              <a:ext cx="883852" cy="621125"/>
              <a:chOff x="4475129" y="3704177"/>
              <a:chExt cx="883852" cy="621125"/>
            </a:xfrm>
          </p:grpSpPr>
          <p:sp>
            <p:nvSpPr>
              <p:cNvPr id="738" name="Google Shape;738;p1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9" name="Google Shape;739;p1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0" name="Google Shape;740;p1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1" name="Google Shape;741;p1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2" name="Google Shape;742;p1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3" name="Google Shape;743;p1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4" name="Google Shape;744;p1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5" name="Google Shape;745;p1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6" name="Google Shape;746;p1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7" name="Google Shape;747;p1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8" name="Google Shape;748;p1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9" name="Google Shape;749;p1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0" name="Google Shape;750;p1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1" name="Google Shape;751;p1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2" name="Google Shape;752;p1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3" name="Google Shape;753;p1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54" name="Google Shape;754;p17"/>
            <p:cNvGrpSpPr/>
            <p:nvPr/>
          </p:nvGrpSpPr>
          <p:grpSpPr>
            <a:xfrm>
              <a:off x="2665504" y="2818605"/>
              <a:ext cx="883852" cy="621125"/>
              <a:chOff x="4475129" y="3560730"/>
              <a:chExt cx="883852" cy="621125"/>
            </a:xfrm>
          </p:grpSpPr>
          <p:sp>
            <p:nvSpPr>
              <p:cNvPr id="755" name="Google Shape;755;p1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6" name="Google Shape;756;p1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7" name="Google Shape;757;p1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8" name="Google Shape;758;p1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9" name="Google Shape;759;p1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0" name="Google Shape;760;p1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1" name="Google Shape;761;p1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2" name="Google Shape;762;p1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3" name="Google Shape;763;p1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4" name="Google Shape;764;p1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5" name="Google Shape;765;p1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6" name="Google Shape;766;p1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7" name="Google Shape;767;p1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8" name="Google Shape;768;p1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9" name="Google Shape;769;p1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0" name="Google Shape;770;p1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71" name="Google Shape;771;p17"/>
            <p:cNvGrpSpPr/>
            <p:nvPr/>
          </p:nvGrpSpPr>
          <p:grpSpPr>
            <a:xfrm>
              <a:off x="2694110" y="2656109"/>
              <a:ext cx="883852" cy="621029"/>
              <a:chOff x="4503735" y="3398234"/>
              <a:chExt cx="883852" cy="621029"/>
            </a:xfrm>
          </p:grpSpPr>
          <p:sp>
            <p:nvSpPr>
              <p:cNvPr id="772" name="Google Shape;772;p1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3" name="Google Shape;773;p1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4" name="Google Shape;774;p1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5" name="Google Shape;775;p1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6" name="Google Shape;776;p1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7" name="Google Shape;777;p1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8" name="Google Shape;778;p1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9" name="Google Shape;779;p1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0" name="Google Shape;780;p1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1" name="Google Shape;781;p1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2" name="Google Shape;782;p1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3" name="Google Shape;783;p1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4" name="Google Shape;784;p1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5" name="Google Shape;785;p1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6" name="Google Shape;786;p1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7" name="Google Shape;787;p1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88" name="Google Shape;788;p1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4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9" name="Google Shape;789;p1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4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0" name="Google Shape;790;p1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4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1" name="Google Shape;791;p1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4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2" name="Google Shape;792;p1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4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93" name="Google Shape;793;p17"/>
            <p:cNvGrpSpPr/>
            <p:nvPr/>
          </p:nvGrpSpPr>
          <p:grpSpPr>
            <a:xfrm>
              <a:off x="3781914" y="3000342"/>
              <a:ext cx="883852" cy="621125"/>
              <a:chOff x="5591539" y="3742467"/>
              <a:chExt cx="883852" cy="621125"/>
            </a:xfrm>
          </p:grpSpPr>
          <p:sp>
            <p:nvSpPr>
              <p:cNvPr id="794" name="Google Shape;794;p1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5" name="Google Shape;795;p1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6" name="Google Shape;796;p1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7" name="Google Shape;797;p1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8" name="Google Shape;798;p1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9" name="Google Shape;799;p1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0" name="Google Shape;800;p1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1" name="Google Shape;801;p1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2" name="Google Shape;802;p1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3" name="Google Shape;803;p1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4" name="Google Shape;804;p1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5" name="Google Shape;805;p1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6" name="Google Shape;806;p1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7" name="Google Shape;807;p1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8" name="Google Shape;808;p1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9" name="Google Shape;809;p1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10" name="Google Shape;810;p17"/>
            <p:cNvGrpSpPr/>
            <p:nvPr/>
          </p:nvGrpSpPr>
          <p:grpSpPr>
            <a:xfrm>
              <a:off x="3781914" y="2856896"/>
              <a:ext cx="883852" cy="621029"/>
              <a:chOff x="5591539" y="3599021"/>
              <a:chExt cx="883852" cy="621029"/>
            </a:xfrm>
          </p:grpSpPr>
          <p:sp>
            <p:nvSpPr>
              <p:cNvPr id="811" name="Google Shape;811;p1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2" name="Google Shape;812;p1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3" name="Google Shape;813;p1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4" name="Google Shape;814;p1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5" name="Google Shape;815;p1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6" name="Google Shape;816;p1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7" name="Google Shape;817;p1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8" name="Google Shape;818;p1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9" name="Google Shape;819;p1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0" name="Google Shape;820;p1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1" name="Google Shape;821;p1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2" name="Google Shape;822;p1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3" name="Google Shape;823;p1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4" name="Google Shape;824;p1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5" name="Google Shape;825;p1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6" name="Google Shape;826;p1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27" name="Google Shape;827;p17"/>
            <p:cNvGrpSpPr/>
            <p:nvPr/>
          </p:nvGrpSpPr>
          <p:grpSpPr>
            <a:xfrm>
              <a:off x="3810520" y="2694304"/>
              <a:ext cx="883852" cy="621125"/>
              <a:chOff x="5620145" y="3436429"/>
              <a:chExt cx="883852" cy="621125"/>
            </a:xfrm>
          </p:grpSpPr>
          <p:sp>
            <p:nvSpPr>
              <p:cNvPr id="828" name="Google Shape;828;p1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9" name="Google Shape;829;p1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0" name="Google Shape;830;p1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1" name="Google Shape;831;p1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2" name="Google Shape;832;p1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3" name="Google Shape;833;p1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4" name="Google Shape;834;p1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5" name="Google Shape;835;p1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6" name="Google Shape;836;p1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7" name="Google Shape;837;p1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8" name="Google Shape;838;p1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9" name="Google Shape;839;p1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0" name="Google Shape;840;p1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1" name="Google Shape;841;p1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2" name="Google Shape;842;p1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3" name="Google Shape;843;p1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44" name="Google Shape;844;p17"/>
            <p:cNvGrpSpPr/>
            <p:nvPr/>
          </p:nvGrpSpPr>
          <p:grpSpPr>
            <a:xfrm>
              <a:off x="3800921" y="2531712"/>
              <a:ext cx="883852" cy="621125"/>
              <a:chOff x="5610546" y="3273837"/>
              <a:chExt cx="883852" cy="621125"/>
            </a:xfrm>
          </p:grpSpPr>
          <p:sp>
            <p:nvSpPr>
              <p:cNvPr id="845" name="Google Shape;845;p1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6" name="Google Shape;846;p1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7" name="Google Shape;847;p1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8" name="Google Shape;848;p1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9" name="Google Shape;849;p1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0" name="Google Shape;850;p1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1" name="Google Shape;851;p1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2" name="Google Shape;852;p1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3" name="Google Shape;853;p1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4" name="Google Shape;854;p1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5" name="Google Shape;855;p1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6" name="Google Shape;856;p1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7" name="Google Shape;857;p1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8" name="Google Shape;858;p1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9" name="Google Shape;859;p1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0" name="Google Shape;860;p1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61" name="Google Shape;861;p17"/>
            <p:cNvGrpSpPr/>
            <p:nvPr/>
          </p:nvGrpSpPr>
          <p:grpSpPr>
            <a:xfrm>
              <a:off x="3829623" y="2378741"/>
              <a:ext cx="883852" cy="621029"/>
              <a:chOff x="5639248" y="3120866"/>
              <a:chExt cx="883852" cy="621029"/>
            </a:xfrm>
          </p:grpSpPr>
          <p:sp>
            <p:nvSpPr>
              <p:cNvPr id="862" name="Google Shape;862;p1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3" name="Google Shape;863;p1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4" name="Google Shape;864;p1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5" name="Google Shape;865;p1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6" name="Google Shape;866;p1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7" name="Google Shape;867;p1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8" name="Google Shape;868;p1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9" name="Google Shape;869;p1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0" name="Google Shape;870;p1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1" name="Google Shape;871;p1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2" name="Google Shape;872;p1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3" name="Google Shape;873;p1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4" name="Google Shape;874;p1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5" name="Google Shape;875;p1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6" name="Google Shape;876;p1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7" name="Google Shape;877;p1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78" name="Google Shape;878;p17"/>
            <p:cNvGrpSpPr/>
            <p:nvPr/>
          </p:nvGrpSpPr>
          <p:grpSpPr>
            <a:xfrm>
              <a:off x="3810520" y="2225674"/>
              <a:ext cx="883852" cy="621125"/>
              <a:chOff x="5620145" y="2967799"/>
              <a:chExt cx="883852" cy="621125"/>
            </a:xfrm>
          </p:grpSpPr>
          <p:sp>
            <p:nvSpPr>
              <p:cNvPr id="879" name="Google Shape;879;p1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0" name="Google Shape;880;p1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1" name="Google Shape;881;p1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2" name="Google Shape;882;p1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3" name="Google Shape;883;p1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4" name="Google Shape;884;p1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5" name="Google Shape;885;p1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6" name="Google Shape;886;p1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7" name="Google Shape;887;p1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8" name="Google Shape;888;p1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9" name="Google Shape;889;p1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0" name="Google Shape;890;p1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1" name="Google Shape;891;p1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2" name="Google Shape;892;p1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3" name="Google Shape;893;p1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4" name="Google Shape;894;p1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95" name="Google Shape;895;p17"/>
            <p:cNvGrpSpPr/>
            <p:nvPr/>
          </p:nvGrpSpPr>
          <p:grpSpPr>
            <a:xfrm>
              <a:off x="3839126" y="2072703"/>
              <a:ext cx="883852" cy="621124"/>
              <a:chOff x="5648751" y="2814828"/>
              <a:chExt cx="883852" cy="621124"/>
            </a:xfrm>
          </p:grpSpPr>
          <p:sp>
            <p:nvSpPr>
              <p:cNvPr id="896" name="Google Shape;896;p1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7" name="Google Shape;897;p1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8" name="Google Shape;898;p1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9" name="Google Shape;899;p1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0" name="Google Shape;900;p1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1" name="Google Shape;901;p1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2" name="Google Shape;902;p1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3" name="Google Shape;903;p1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4" name="Google Shape;904;p1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5" name="Google Shape;905;p1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6" name="Google Shape;906;p1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7" name="Google Shape;907;p1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8" name="Google Shape;908;p1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9" name="Google Shape;909;p1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0" name="Google Shape;910;p1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1" name="Google Shape;911;p1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12" name="Google Shape;912;p17"/>
            <p:cNvGrpSpPr/>
            <p:nvPr/>
          </p:nvGrpSpPr>
          <p:grpSpPr>
            <a:xfrm>
              <a:off x="3799020" y="4220685"/>
              <a:ext cx="883852" cy="621125"/>
              <a:chOff x="5608645" y="4962810"/>
              <a:chExt cx="883852" cy="621125"/>
            </a:xfrm>
          </p:grpSpPr>
          <p:sp>
            <p:nvSpPr>
              <p:cNvPr id="913" name="Google Shape;913;p1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4" name="Google Shape;914;p1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5" name="Google Shape;915;p1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6" name="Google Shape;916;p1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7" name="Google Shape;917;p1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8" name="Google Shape;918;p1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9" name="Google Shape;919;p1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0" name="Google Shape;920;p1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1" name="Google Shape;921;p1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2" name="Google Shape;922;p1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3" name="Google Shape;923;p1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4" name="Google Shape;924;p1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5" name="Google Shape;925;p1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6" name="Google Shape;926;p1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7" name="Google Shape;927;p1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8" name="Google Shape;928;p1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29" name="Google Shape;929;p17"/>
            <p:cNvGrpSpPr/>
            <p:nvPr/>
          </p:nvGrpSpPr>
          <p:grpSpPr>
            <a:xfrm>
              <a:off x="3799020" y="4077239"/>
              <a:ext cx="883852" cy="621125"/>
              <a:chOff x="5608645" y="4819364"/>
              <a:chExt cx="883852" cy="621125"/>
            </a:xfrm>
          </p:grpSpPr>
          <p:sp>
            <p:nvSpPr>
              <p:cNvPr id="930" name="Google Shape;930;p1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1" name="Google Shape;931;p1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2" name="Google Shape;932;p1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3" name="Google Shape;933;p1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4" name="Google Shape;934;p1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5" name="Google Shape;935;p1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6" name="Google Shape;936;p1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7" name="Google Shape;937;p1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8" name="Google Shape;938;p1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9" name="Google Shape;939;p1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0" name="Google Shape;940;p1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1" name="Google Shape;941;p1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2" name="Google Shape;942;p1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3" name="Google Shape;943;p1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4" name="Google Shape;944;p1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5" name="Google Shape;945;p1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46" name="Google Shape;946;p17"/>
            <p:cNvGrpSpPr/>
            <p:nvPr/>
          </p:nvGrpSpPr>
          <p:grpSpPr>
            <a:xfrm>
              <a:off x="3827627" y="3914647"/>
              <a:ext cx="883852" cy="621125"/>
              <a:chOff x="5637252" y="4656772"/>
              <a:chExt cx="883852" cy="621125"/>
            </a:xfrm>
          </p:grpSpPr>
          <p:sp>
            <p:nvSpPr>
              <p:cNvPr id="947" name="Google Shape;947;p1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8" name="Google Shape;948;p1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9" name="Google Shape;949;p1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0" name="Google Shape;950;p1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1" name="Google Shape;951;p1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2" name="Google Shape;952;p1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3" name="Google Shape;953;p1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4" name="Google Shape;954;p1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5" name="Google Shape;955;p1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6" name="Google Shape;956;p1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7" name="Google Shape;957;p1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8" name="Google Shape;958;p1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9" name="Google Shape;959;p1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0" name="Google Shape;960;p1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1" name="Google Shape;961;p1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2" name="Google Shape;962;p1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63" name="Google Shape;963;p17"/>
            <p:cNvGrpSpPr/>
            <p:nvPr/>
          </p:nvGrpSpPr>
          <p:grpSpPr>
            <a:xfrm>
              <a:off x="3818123" y="3752055"/>
              <a:ext cx="883852" cy="621125"/>
              <a:chOff x="5627748" y="4494180"/>
              <a:chExt cx="883852" cy="621125"/>
            </a:xfrm>
          </p:grpSpPr>
          <p:sp>
            <p:nvSpPr>
              <p:cNvPr id="964" name="Google Shape;964;p1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5" name="Google Shape;965;p1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6" name="Google Shape;966;p1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7" name="Google Shape;967;p1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8" name="Google Shape;968;p1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9" name="Google Shape;969;p1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0" name="Google Shape;970;p1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1" name="Google Shape;971;p1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2" name="Google Shape;972;p1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3" name="Google Shape;973;p1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4" name="Google Shape;974;p1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5" name="Google Shape;975;p1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6" name="Google Shape;976;p1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7" name="Google Shape;977;p1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8" name="Google Shape;978;p1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9" name="Google Shape;979;p1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80" name="Google Shape;980;p17"/>
            <p:cNvGrpSpPr/>
            <p:nvPr/>
          </p:nvGrpSpPr>
          <p:grpSpPr>
            <a:xfrm>
              <a:off x="2205711" y="4330032"/>
              <a:ext cx="883852" cy="621125"/>
              <a:chOff x="4015336" y="5072157"/>
              <a:chExt cx="883852" cy="621125"/>
            </a:xfrm>
          </p:grpSpPr>
          <p:sp>
            <p:nvSpPr>
              <p:cNvPr id="981" name="Google Shape;981;p1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2" name="Google Shape;982;p1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3" name="Google Shape;983;p1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4" name="Google Shape;984;p1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5" name="Google Shape;985;p1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6" name="Google Shape;986;p1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7" name="Google Shape;987;p1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8" name="Google Shape;988;p1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9" name="Google Shape;989;p1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0" name="Google Shape;990;p1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1" name="Google Shape;991;p1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2" name="Google Shape;992;p1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3" name="Google Shape;993;p1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4" name="Google Shape;994;p1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5" name="Google Shape;995;p1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6" name="Google Shape;996;p1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97" name="Google Shape;997;p17"/>
            <p:cNvGrpSpPr/>
            <p:nvPr/>
          </p:nvGrpSpPr>
          <p:grpSpPr>
            <a:xfrm>
              <a:off x="5533746" y="4396707"/>
              <a:ext cx="883852" cy="621030"/>
              <a:chOff x="7343371" y="5138832"/>
              <a:chExt cx="883852" cy="621030"/>
            </a:xfrm>
          </p:grpSpPr>
          <p:sp>
            <p:nvSpPr>
              <p:cNvPr id="998" name="Google Shape;998;p1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9" name="Google Shape;999;p1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0" name="Google Shape;1000;p1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1" name="Google Shape;1001;p1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2" name="Google Shape;1002;p1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3" name="Google Shape;1003;p1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4" name="Google Shape;1004;p1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5" name="Google Shape;1005;p1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6" name="Google Shape;1006;p1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7" name="Google Shape;1007;p1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8" name="Google Shape;1008;p1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9" name="Google Shape;1009;p1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0" name="Google Shape;1010;p1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1" name="Google Shape;1011;p1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2" name="Google Shape;1012;p1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3" name="Google Shape;1013;p1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14" name="Google Shape;1014;p17"/>
            <p:cNvGrpSpPr/>
            <p:nvPr/>
          </p:nvGrpSpPr>
          <p:grpSpPr>
            <a:xfrm>
              <a:off x="5533746" y="4253261"/>
              <a:ext cx="883852" cy="621029"/>
              <a:chOff x="7343371" y="4995386"/>
              <a:chExt cx="883852" cy="621029"/>
            </a:xfrm>
          </p:grpSpPr>
          <p:sp>
            <p:nvSpPr>
              <p:cNvPr id="1015" name="Google Shape;1015;p1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6" name="Google Shape;1016;p1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7" name="Google Shape;1017;p1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8" name="Google Shape;1018;p1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9" name="Google Shape;1019;p1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0" name="Google Shape;1020;p1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1" name="Google Shape;1021;p1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2" name="Google Shape;1022;p1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3" name="Google Shape;1023;p1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4" name="Google Shape;1024;p1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5" name="Google Shape;1025;p1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6" name="Google Shape;1026;p1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7" name="Google Shape;1027;p1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8" name="Google Shape;1028;p1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9" name="Google Shape;1029;p1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0" name="Google Shape;1030;p1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31" name="Google Shape;1031;p17"/>
            <p:cNvGrpSpPr/>
            <p:nvPr/>
          </p:nvGrpSpPr>
          <p:grpSpPr>
            <a:xfrm>
              <a:off x="4965040" y="3574128"/>
              <a:ext cx="883852" cy="621125"/>
              <a:chOff x="6774665" y="4316253"/>
              <a:chExt cx="883852" cy="621125"/>
            </a:xfrm>
          </p:grpSpPr>
          <p:sp>
            <p:nvSpPr>
              <p:cNvPr id="1032" name="Google Shape;1032;p1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3" name="Google Shape;1033;p1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4" name="Google Shape;1034;p1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5" name="Google Shape;1035;p1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6" name="Google Shape;1036;p1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7" name="Google Shape;1037;p1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8" name="Google Shape;1038;p1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9" name="Google Shape;1039;p1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0" name="Google Shape;1040;p1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1" name="Google Shape;1041;p1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2" name="Google Shape;1042;p1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3" name="Google Shape;1043;p1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4" name="Google Shape;1044;p1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5" name="Google Shape;1045;p1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6" name="Google Shape;1046;p1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7" name="Google Shape;1047;p1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48" name="Google Shape;1048;p17"/>
            <p:cNvGrpSpPr/>
            <p:nvPr/>
          </p:nvGrpSpPr>
          <p:grpSpPr>
            <a:xfrm>
              <a:off x="4965040" y="3430682"/>
              <a:ext cx="883852" cy="621125"/>
              <a:chOff x="6774665" y="4172807"/>
              <a:chExt cx="883852" cy="621125"/>
            </a:xfrm>
          </p:grpSpPr>
          <p:sp>
            <p:nvSpPr>
              <p:cNvPr id="1049" name="Google Shape;1049;p1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0" name="Google Shape;1050;p1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1" name="Google Shape;1051;p1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2" name="Google Shape;1052;p1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3" name="Google Shape;1053;p1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4" name="Google Shape;1054;p1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5" name="Google Shape;1055;p1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6" name="Google Shape;1056;p1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7" name="Google Shape;1057;p1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8" name="Google Shape;1058;p1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9" name="Google Shape;1059;p1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0" name="Google Shape;1060;p1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1" name="Google Shape;1061;p1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2" name="Google Shape;1062;p1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3" name="Google Shape;1063;p1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4" name="Google Shape;1064;p1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65" name="Google Shape;1065;p17"/>
            <p:cNvGrpSpPr/>
            <p:nvPr/>
          </p:nvGrpSpPr>
          <p:grpSpPr>
            <a:xfrm>
              <a:off x="4993741" y="3268090"/>
              <a:ext cx="883853" cy="621125"/>
              <a:chOff x="6803366" y="4010215"/>
              <a:chExt cx="883853" cy="621125"/>
            </a:xfrm>
          </p:grpSpPr>
          <p:sp>
            <p:nvSpPr>
              <p:cNvPr id="1066" name="Google Shape;1066;p1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7" name="Google Shape;1067;p1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8" name="Google Shape;1068;p1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9" name="Google Shape;1069;p1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0" name="Google Shape;1070;p1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1" name="Google Shape;1071;p1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2" name="Google Shape;1072;p1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3" name="Google Shape;1073;p1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4" name="Google Shape;1074;p1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5" name="Google Shape;1075;p1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6" name="Google Shape;1076;p1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7" name="Google Shape;1077;p1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8" name="Google Shape;1078;p1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9" name="Google Shape;1079;p1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0" name="Google Shape;1080;p1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1" name="Google Shape;1081;p1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82" name="Google Shape;1082;p17"/>
            <p:cNvGrpSpPr/>
            <p:nvPr/>
          </p:nvGrpSpPr>
          <p:grpSpPr>
            <a:xfrm>
              <a:off x="4984142" y="3105498"/>
              <a:ext cx="883852" cy="621125"/>
              <a:chOff x="6793767" y="3847623"/>
              <a:chExt cx="883852" cy="621125"/>
            </a:xfrm>
          </p:grpSpPr>
          <p:sp>
            <p:nvSpPr>
              <p:cNvPr id="1083" name="Google Shape;1083;p1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4" name="Google Shape;1084;p1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5" name="Google Shape;1085;p1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6" name="Google Shape;1086;p1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7" name="Google Shape;1087;p1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8" name="Google Shape;1088;p1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9" name="Google Shape;1089;p1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0" name="Google Shape;1090;p1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1" name="Google Shape;1091;p1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2" name="Google Shape;1092;p1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3" name="Google Shape;1093;p1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4" name="Google Shape;1094;p1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5" name="Google Shape;1095;p1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6" name="Google Shape;1096;p1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7" name="Google Shape;1097;p1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8" name="Google Shape;1098;p1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99" name="Google Shape;1099;p1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0" name="Google Shape;1100;p1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1" name="Google Shape;1101;p1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2" name="Google Shape;1102;p1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3" name="Google Shape;1103;p1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4" name="Google Shape;1104;p1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5" name="Google Shape;1105;p1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6" name="Google Shape;1106;p1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7" name="Google Shape;1107;p1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8" name="Google Shape;1108;p1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9" name="Google Shape;1109;p1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0" name="Google Shape;1110;p1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1" name="Google Shape;1111;p1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2" name="Google Shape;1112;p1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3" name="Google Shape;1113;p1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4" name="Google Shape;1114;p1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5" name="Google Shape;1115;p1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6" name="Google Shape;1116;p1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7" name="Google Shape;1117;p1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8" name="Google Shape;1118;p1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9" name="Google Shape;1119;p1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0" name="Google Shape;1120;p1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1" name="Google Shape;1121;p1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2" name="Google Shape;1122;p1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3" name="Google Shape;1123;p1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4" name="Google Shape;1124;p1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5" name="Google Shape;1125;p1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6" name="Google Shape;1126;p1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7" name="Google Shape;1127;p1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8" name="Google Shape;1128;p1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9" name="Google Shape;1129;p1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0" name="Google Shape;1130;p1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1" name="Google Shape;1131;p1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2" name="Google Shape;1132;p1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3" name="Google Shape;1133;p1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4" name="Google Shape;1134;p1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5" name="Google Shape;1135;p1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6" name="Google Shape;1136;p1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7" name="Google Shape;1137;p1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8" name="Google Shape;1138;p1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9" name="Google Shape;1139;p1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0" name="Google Shape;1140;p1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1" name="Google Shape;1141;p1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2" name="Google Shape;1142;p1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3" name="Google Shape;1143;p1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4" name="Google Shape;1144;p1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5" name="Google Shape;1145;p1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6" name="Google Shape;1146;p1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7" name="Google Shape;1147;p1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8" name="Google Shape;1148;p1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9" name="Google Shape;1149;p1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0" name="Google Shape;1150;p1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1" name="Google Shape;1151;p1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2" name="Google Shape;1152;p1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3" name="Google Shape;1153;p1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4" name="Google Shape;1154;p1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5" name="Google Shape;1155;p1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6" name="Google Shape;1156;p1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7" name="Google Shape;1157;p1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8" name="Google Shape;1158;p1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9" name="Google Shape;1159;p1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0" name="Google Shape;1160;p1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1" name="Google Shape;1161;p1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2" name="Google Shape;1162;p1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3" name="Google Shape;1163;p1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4" name="Google Shape;1164;p1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5" name="Google Shape;1165;p1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6" name="Google Shape;1166;p1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7" name="Google Shape;1167;p1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8" name="Google Shape;1168;p1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9" name="Google Shape;1169;p1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0" name="Google Shape;1170;p1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1" name="Google Shape;1171;p1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2" name="Google Shape;1172;p1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3" name="Google Shape;1173;p1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174" name="Google Shape;1174;p17"/>
            <p:cNvGrpSpPr/>
            <p:nvPr/>
          </p:nvGrpSpPr>
          <p:grpSpPr>
            <a:xfrm>
              <a:off x="2715946" y="2834460"/>
              <a:ext cx="319676" cy="242660"/>
              <a:chOff x="6621095" y="1452181"/>
              <a:chExt cx="330893" cy="250785"/>
            </a:xfrm>
          </p:grpSpPr>
          <p:sp>
            <p:nvSpPr>
              <p:cNvPr id="1175" name="Google Shape;1175;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6" name="Google Shape;1176;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7" name="Google Shape;1177;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8" name="Google Shape;1178;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9" name="Google Shape;1179;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180" name="Google Shape;1180;p17"/>
            <p:cNvGrpSpPr/>
            <p:nvPr/>
          </p:nvGrpSpPr>
          <p:grpSpPr>
            <a:xfrm flipH="1">
              <a:off x="5538048" y="3330108"/>
              <a:ext cx="319676" cy="242660"/>
              <a:chOff x="6621095" y="1452181"/>
              <a:chExt cx="330893" cy="250785"/>
            </a:xfrm>
          </p:grpSpPr>
          <p:sp>
            <p:nvSpPr>
              <p:cNvPr id="1181" name="Google Shape;1181;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2" name="Google Shape;1182;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3" name="Google Shape;1183;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4" name="Google Shape;1184;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5" name="Google Shape;1185;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86" name="Google Shape;1186;p1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7" name="Google Shape;1187;p1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8"/>
          <p:cNvSpPr txBox="1">
            <a:spLocks noGrp="1"/>
          </p:cNvSpPr>
          <p:nvPr>
            <p:ph type="ctrTitle"/>
          </p:nvPr>
        </p:nvSpPr>
        <p:spPr>
          <a:xfrm>
            <a:off x="1074992" y="1792034"/>
            <a:ext cx="4676700" cy="1582811"/>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en">
                <a:solidFill>
                  <a:srgbClr val="1ED760"/>
                </a:solidFill>
              </a:rPr>
              <a:t>Unanswered Questions</a:t>
            </a:r>
            <a:endParaRPr>
              <a:solidFill>
                <a:srgbClr val="1ED760"/>
              </a:solidFill>
            </a:endParaRPr>
          </a:p>
        </p:txBody>
      </p:sp>
      <p:sp>
        <p:nvSpPr>
          <p:cNvPr id="1193" name="Google Shape;1193;p18"/>
          <p:cNvSpPr txBox="1">
            <a:spLocks noGrp="1"/>
          </p:cNvSpPr>
          <p:nvPr>
            <p:ph type="subTitle" idx="1"/>
          </p:nvPr>
        </p:nvSpPr>
        <p:spPr>
          <a:xfrm>
            <a:off x="1075012" y="3431707"/>
            <a:ext cx="4676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r>
              <a:rPr lang="en"/>
              <a:t>What questions we hoped to answer</a:t>
            </a:r>
            <a:endParaRPr/>
          </a:p>
        </p:txBody>
      </p:sp>
      <p:sp>
        <p:nvSpPr>
          <p:cNvPr id="1194" name="Google Shape;1194;p18"/>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chemeClr val="lt1"/>
                </a:solidFill>
                <a:latin typeface="Barlow"/>
                <a:ea typeface="Barlow"/>
                <a:cs typeface="Barlow"/>
                <a:sym typeface="Barlow"/>
              </a:rPr>
              <a:t>3</a:t>
            </a:r>
            <a:endParaRPr sz="3600" b="1" i="0" u="none" strike="noStrike" cap="none">
              <a:solidFill>
                <a:schemeClr val="lt1"/>
              </a:solidFill>
              <a:latin typeface="Barlow"/>
              <a:ea typeface="Barlow"/>
              <a:cs typeface="Barlow"/>
              <a:sym typeface="Barlow"/>
            </a:endParaRPr>
          </a:p>
        </p:txBody>
      </p:sp>
      <p:grpSp>
        <p:nvGrpSpPr>
          <p:cNvPr id="1195" name="Google Shape;1195;p18"/>
          <p:cNvGrpSpPr/>
          <p:nvPr/>
        </p:nvGrpSpPr>
        <p:grpSpPr>
          <a:xfrm>
            <a:off x="5813532" y="1129414"/>
            <a:ext cx="2683408" cy="3061536"/>
            <a:chOff x="2602525" y="317054"/>
            <a:chExt cx="4174283" cy="4762495"/>
          </a:xfrm>
        </p:grpSpPr>
        <p:sp>
          <p:nvSpPr>
            <p:cNvPr id="1196" name="Google Shape;1196;p18"/>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7" name="Google Shape;1197;p18"/>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8" name="Google Shape;1198;p18"/>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9" name="Google Shape;1199;p18"/>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0" name="Google Shape;1200;p18"/>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1" name="Google Shape;1201;p18"/>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2" name="Google Shape;1202;p18"/>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3" name="Google Shape;1203;p18"/>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4" name="Google Shape;1204;p18"/>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5" name="Google Shape;1205;p18"/>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6" name="Google Shape;1206;p18"/>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7" name="Google Shape;1207;p18"/>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8" name="Google Shape;1208;p18"/>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9" name="Google Shape;1209;p18"/>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0" name="Google Shape;1210;p18"/>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1" name="Google Shape;1211;p18"/>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2" name="Google Shape;1212;p18"/>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3" name="Google Shape;1213;p18"/>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4" name="Google Shape;1214;p18"/>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5" name="Google Shape;1215;p18"/>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6" name="Google Shape;1216;p18"/>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7" name="Google Shape;1217;p18"/>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8" name="Google Shape;1218;p18"/>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9" name="Google Shape;1219;p18"/>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0" name="Google Shape;1220;p18"/>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1" name="Google Shape;1221;p18"/>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2" name="Google Shape;1222;p18"/>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3" name="Google Shape;1223;p18"/>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4" name="Google Shape;1224;p18"/>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5" name="Google Shape;1225;p18"/>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6" name="Google Shape;1226;p18"/>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7" name="Google Shape;1227;p18"/>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8" name="Google Shape;1228;p18"/>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9" name="Google Shape;1229;p18"/>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0" name="Google Shape;1230;p18"/>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1" name="Google Shape;1231;p18"/>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2" name="Google Shape;1232;p18"/>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3" name="Google Shape;1233;p18"/>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4" name="Google Shape;1234;p18"/>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5" name="Google Shape;1235;p18"/>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6" name="Google Shape;1236;p18"/>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7" name="Google Shape;1237;p18"/>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8" name="Google Shape;1238;p1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9" name="Google Shape;1239;p1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0" name="Google Shape;1240;p18"/>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1" name="Google Shape;1241;p18"/>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2" name="Google Shape;1242;p18"/>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3" name="Google Shape;1243;p18"/>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4" name="Google Shape;1244;p18"/>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5" name="Google Shape;1245;p18"/>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6" name="Google Shape;1246;p18"/>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7" name="Google Shape;1247;p18"/>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8" name="Google Shape;1248;p18"/>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9" name="Google Shape;1249;p18"/>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0" name="Google Shape;1250;p18"/>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1" name="Google Shape;1251;p18"/>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2" name="Google Shape;1252;p18"/>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53" name="Google Shape;1253;p18"/>
            <p:cNvGrpSpPr/>
            <p:nvPr/>
          </p:nvGrpSpPr>
          <p:grpSpPr>
            <a:xfrm>
              <a:off x="2941619" y="3895613"/>
              <a:ext cx="483621" cy="510995"/>
              <a:chOff x="4345944" y="4626313"/>
              <a:chExt cx="483621" cy="510995"/>
            </a:xfrm>
          </p:grpSpPr>
          <p:grpSp>
            <p:nvGrpSpPr>
              <p:cNvPr id="1254" name="Google Shape;1254;p18"/>
              <p:cNvGrpSpPr/>
              <p:nvPr/>
            </p:nvGrpSpPr>
            <p:grpSpPr>
              <a:xfrm>
                <a:off x="4345944" y="4852987"/>
                <a:ext cx="474200" cy="284321"/>
                <a:chOff x="4345944" y="4852987"/>
                <a:chExt cx="474200" cy="284321"/>
              </a:xfrm>
            </p:grpSpPr>
            <p:sp>
              <p:nvSpPr>
                <p:cNvPr id="1255" name="Google Shape;1255;p18"/>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6" name="Google Shape;1256;p18"/>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7" name="Google Shape;1257;p18"/>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58" name="Google Shape;1258;p18"/>
                <p:cNvGrpSpPr/>
                <p:nvPr/>
              </p:nvGrpSpPr>
              <p:grpSpPr>
                <a:xfrm>
                  <a:off x="4457040" y="4985575"/>
                  <a:ext cx="133724" cy="77247"/>
                  <a:chOff x="4457040" y="4985575"/>
                  <a:chExt cx="133724" cy="77247"/>
                </a:xfrm>
              </p:grpSpPr>
              <p:sp>
                <p:nvSpPr>
                  <p:cNvPr id="1259" name="Google Shape;1259;p18"/>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0" name="Google Shape;1260;p18"/>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61" name="Google Shape;1261;p18"/>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2" name="Google Shape;1262;p18"/>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3" name="Google Shape;1263;p18"/>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4" name="Google Shape;1264;p18"/>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5" name="Google Shape;1265;p18"/>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6" name="Google Shape;1266;p18"/>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7" name="Google Shape;1267;p18"/>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8" name="Google Shape;1268;p18"/>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9" name="Google Shape;1269;p18"/>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0" name="Google Shape;1270;p18"/>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1" name="Google Shape;1271;p18"/>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2" name="Google Shape;1272;p18"/>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3" name="Google Shape;1273;p18"/>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4" name="Google Shape;1274;p18"/>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5" name="Google Shape;1275;p18"/>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6" name="Google Shape;1276;p18"/>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7" name="Google Shape;1277;p18"/>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8" name="Google Shape;1278;p18"/>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9" name="Google Shape;1279;p18"/>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0" name="Google Shape;1280;p18"/>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1" name="Google Shape;1281;p18"/>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2" name="Google Shape;1282;p18"/>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3" name="Google Shape;1283;p18"/>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4" name="Google Shape;1284;p18"/>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5" name="Google Shape;1285;p18"/>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6" name="Google Shape;1286;p18"/>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7" name="Google Shape;1287;p18"/>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8" name="Google Shape;1288;p18"/>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9" name="Google Shape;1289;p18"/>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0" name="Google Shape;1290;p18"/>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1" name="Google Shape;1291;p18"/>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2" name="Google Shape;1292;p18"/>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3" name="Google Shape;1293;p18"/>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4" name="Google Shape;1294;p18"/>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5" name="Google Shape;1295;p18"/>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6" name="Google Shape;1296;p18"/>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7" name="Google Shape;1297;p18"/>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8" name="Google Shape;1298;p18"/>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9" name="Google Shape;1299;p18"/>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0" name="Google Shape;1300;p18"/>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1" name="Google Shape;1301;p18"/>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2" name="Google Shape;1302;p18"/>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3" name="Google Shape;1303;p18"/>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4" name="Google Shape;1304;p18"/>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5" name="Google Shape;1305;p18"/>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6" name="Google Shape;1306;p18"/>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7" name="Google Shape;1307;p18"/>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8" name="Google Shape;1308;p18"/>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9" name="Google Shape;1309;p18"/>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0" name="Google Shape;1310;p18"/>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1" name="Google Shape;1311;p18"/>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2" name="Google Shape;1312;p18"/>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3" name="Google Shape;1313;p18"/>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4" name="Google Shape;1314;p18"/>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5" name="Google Shape;1315;p18"/>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6" name="Google Shape;1316;p18"/>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7" name="Google Shape;1317;p18"/>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8" name="Google Shape;1318;p18"/>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9" name="Google Shape;1319;p18"/>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0" name="Google Shape;1320;p18"/>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1" name="Google Shape;1321;p18"/>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2" name="Google Shape;1322;p18"/>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3" name="Google Shape;1323;p18"/>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4" name="Google Shape;1324;p18"/>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25" name="Google Shape;1325;p18"/>
              <p:cNvGrpSpPr/>
              <p:nvPr/>
            </p:nvGrpSpPr>
            <p:grpSpPr>
              <a:xfrm>
                <a:off x="4543079" y="4626313"/>
                <a:ext cx="286486" cy="386884"/>
                <a:chOff x="4543079" y="4626313"/>
                <a:chExt cx="286486" cy="386884"/>
              </a:xfrm>
            </p:grpSpPr>
            <p:grpSp>
              <p:nvGrpSpPr>
                <p:cNvPr id="1326" name="Google Shape;1326;p18"/>
                <p:cNvGrpSpPr/>
                <p:nvPr/>
              </p:nvGrpSpPr>
              <p:grpSpPr>
                <a:xfrm>
                  <a:off x="4543079" y="4626313"/>
                  <a:ext cx="286486" cy="386884"/>
                  <a:chOff x="4543079" y="4626313"/>
                  <a:chExt cx="286486" cy="386884"/>
                </a:xfrm>
              </p:grpSpPr>
              <p:sp>
                <p:nvSpPr>
                  <p:cNvPr id="1327" name="Google Shape;1327;p18"/>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8" name="Google Shape;1328;p18"/>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9" name="Google Shape;1329;p1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0" name="Google Shape;1330;p1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1" name="Google Shape;1331;p18"/>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32" name="Google Shape;1332;p18"/>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3" name="Google Shape;1333;p18"/>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4" name="Google Shape;1334;p18"/>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335" name="Google Shape;1335;p18"/>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6" name="Google Shape;1336;p18"/>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7" name="Google Shape;1337;p18"/>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8" name="Google Shape;1338;p18"/>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9" name="Google Shape;1339;p18"/>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0" name="Google Shape;1340;p18"/>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9"/>
          <p:cNvSpPr/>
          <p:nvPr/>
        </p:nvSpPr>
        <p:spPr>
          <a:xfrm>
            <a:off x="1204525" y="854275"/>
            <a:ext cx="906300" cy="719700"/>
          </a:xfrm>
          <a:prstGeom prst="snip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1347" name="Google Shape;1347;p19"/>
          <p:cNvSpPr txBox="1">
            <a:spLocks noGrp="1"/>
          </p:cNvSpPr>
          <p:nvPr>
            <p:ph type="body" idx="4294967295"/>
          </p:nvPr>
        </p:nvSpPr>
        <p:spPr>
          <a:xfrm>
            <a:off x="2642850" y="2003400"/>
            <a:ext cx="5145300" cy="1136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600"/>
              </a:spcBef>
              <a:spcAft>
                <a:spcPts val="0"/>
              </a:spcAft>
              <a:buSzPts val="1800"/>
              <a:buNone/>
            </a:pPr>
            <a:r>
              <a:rPr lang="en" sz="1800" b="1"/>
              <a:t>Trending Music</a:t>
            </a:r>
            <a:endParaRPr sz="1800" b="1"/>
          </a:p>
          <a:p>
            <a:pPr marL="0" lvl="0" indent="0" algn="l" rtl="0">
              <a:lnSpc>
                <a:spcPct val="110000"/>
              </a:lnSpc>
              <a:spcBef>
                <a:spcPts val="600"/>
              </a:spcBef>
              <a:spcAft>
                <a:spcPts val="0"/>
              </a:spcAft>
              <a:buSzPts val="1800"/>
              <a:buNone/>
            </a:pPr>
            <a:r>
              <a:rPr lang="en" sz="1800"/>
              <a:t>Unpack different trends from 1921 to 2020 and understand what trends are forming in the future</a:t>
            </a:r>
            <a:endParaRPr sz="1800"/>
          </a:p>
        </p:txBody>
      </p:sp>
      <p:sp>
        <p:nvSpPr>
          <p:cNvPr id="1348" name="Google Shape;1348;p19"/>
          <p:cNvSpPr txBox="1">
            <a:spLocks noGrp="1"/>
          </p:cNvSpPr>
          <p:nvPr>
            <p:ph type="body" idx="4294967295"/>
          </p:nvPr>
        </p:nvSpPr>
        <p:spPr>
          <a:xfrm>
            <a:off x="2642850" y="535400"/>
            <a:ext cx="5145300" cy="1487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600"/>
              </a:spcBef>
              <a:spcAft>
                <a:spcPts val="0"/>
              </a:spcAft>
              <a:buSzPts val="1800"/>
              <a:buNone/>
            </a:pPr>
            <a:r>
              <a:rPr lang="en" sz="1800" b="1"/>
              <a:t>Variable Relations</a:t>
            </a:r>
            <a:endParaRPr sz="1800" b="1"/>
          </a:p>
          <a:p>
            <a:pPr marL="0" lvl="0" indent="0" algn="l" rtl="0">
              <a:lnSpc>
                <a:spcPct val="110000"/>
              </a:lnSpc>
              <a:spcBef>
                <a:spcPts val="600"/>
              </a:spcBef>
              <a:spcAft>
                <a:spcPts val="0"/>
              </a:spcAft>
              <a:buSzPts val="1800"/>
              <a:buNone/>
            </a:pPr>
            <a:r>
              <a:rPr lang="en" sz="1800"/>
              <a:t>There are over 19 unique variables in this dataset and we wish to build a better understanding of their relations with each other</a:t>
            </a:r>
            <a:endParaRPr sz="1800"/>
          </a:p>
        </p:txBody>
      </p:sp>
      <p:sp>
        <p:nvSpPr>
          <p:cNvPr id="1349" name="Google Shape;1349;p19"/>
          <p:cNvSpPr txBox="1">
            <a:spLocks noGrp="1"/>
          </p:cNvSpPr>
          <p:nvPr>
            <p:ph type="body" idx="4294967295"/>
          </p:nvPr>
        </p:nvSpPr>
        <p:spPr>
          <a:xfrm>
            <a:off x="2642850" y="3284025"/>
            <a:ext cx="5145300" cy="1487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600"/>
              </a:spcBef>
              <a:spcAft>
                <a:spcPts val="0"/>
              </a:spcAft>
              <a:buSzPts val="1800"/>
              <a:buNone/>
            </a:pPr>
            <a:r>
              <a:rPr lang="en" sz="1800" b="1"/>
              <a:t>Feature Impact and Significance</a:t>
            </a:r>
            <a:endParaRPr sz="1800" b="1"/>
          </a:p>
          <a:p>
            <a:pPr marL="0" lvl="0" indent="0" algn="l" rtl="0">
              <a:lnSpc>
                <a:spcPct val="110000"/>
              </a:lnSpc>
              <a:spcBef>
                <a:spcPts val="600"/>
              </a:spcBef>
              <a:spcAft>
                <a:spcPts val="0"/>
              </a:spcAft>
              <a:buSzPts val="1800"/>
              <a:buNone/>
            </a:pPr>
            <a:r>
              <a:rPr lang="en" sz="1800"/>
              <a:t>Analyze each feature and understand its significance with popularity</a:t>
            </a:r>
            <a:endParaRPr sz="1800"/>
          </a:p>
        </p:txBody>
      </p:sp>
      <p:sp>
        <p:nvSpPr>
          <p:cNvPr id="1350" name="Google Shape;1350;p19"/>
          <p:cNvSpPr/>
          <p:nvPr/>
        </p:nvSpPr>
        <p:spPr>
          <a:xfrm>
            <a:off x="1204525" y="2128025"/>
            <a:ext cx="906300" cy="719700"/>
          </a:xfrm>
          <a:prstGeom prst="snip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9"/>
          <p:cNvSpPr/>
          <p:nvPr/>
        </p:nvSpPr>
        <p:spPr>
          <a:xfrm>
            <a:off x="1204525" y="3401775"/>
            <a:ext cx="906300" cy="719700"/>
          </a:xfrm>
          <a:prstGeom prst="snip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9"/>
          <p:cNvSpPr txBox="1"/>
          <p:nvPr/>
        </p:nvSpPr>
        <p:spPr>
          <a:xfrm>
            <a:off x="1362175" y="1062175"/>
            <a:ext cx="591000" cy="3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Barlow"/>
                <a:ea typeface="Barlow"/>
                <a:cs typeface="Barlow"/>
                <a:sym typeface="Barlow"/>
              </a:rPr>
              <a:t>1</a:t>
            </a:r>
            <a:endParaRPr sz="1800" b="1">
              <a:solidFill>
                <a:srgbClr val="FFFFFF"/>
              </a:solidFill>
              <a:latin typeface="Barlow"/>
              <a:ea typeface="Barlow"/>
              <a:cs typeface="Barlow"/>
              <a:sym typeface="Barlow"/>
            </a:endParaRPr>
          </a:p>
        </p:txBody>
      </p:sp>
      <p:sp>
        <p:nvSpPr>
          <p:cNvPr id="1353" name="Google Shape;1353;p19"/>
          <p:cNvSpPr txBox="1"/>
          <p:nvPr/>
        </p:nvSpPr>
        <p:spPr>
          <a:xfrm>
            <a:off x="1362175" y="2335925"/>
            <a:ext cx="591000" cy="3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Barlow"/>
                <a:ea typeface="Barlow"/>
                <a:cs typeface="Barlow"/>
                <a:sym typeface="Barlow"/>
              </a:rPr>
              <a:t>2</a:t>
            </a:r>
            <a:endParaRPr sz="1800" b="1">
              <a:solidFill>
                <a:srgbClr val="FFFFFF"/>
              </a:solidFill>
              <a:latin typeface="Barlow"/>
              <a:ea typeface="Barlow"/>
              <a:cs typeface="Barlow"/>
              <a:sym typeface="Barlow"/>
            </a:endParaRPr>
          </a:p>
        </p:txBody>
      </p:sp>
      <p:sp>
        <p:nvSpPr>
          <p:cNvPr id="1354" name="Google Shape;1354;p19"/>
          <p:cNvSpPr txBox="1"/>
          <p:nvPr/>
        </p:nvSpPr>
        <p:spPr>
          <a:xfrm>
            <a:off x="1362175" y="3609675"/>
            <a:ext cx="591000" cy="3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Barlow"/>
                <a:ea typeface="Barlow"/>
                <a:cs typeface="Barlow"/>
                <a:sym typeface="Barlow"/>
              </a:rPr>
              <a:t>3</a:t>
            </a:r>
            <a:endParaRPr sz="1800" b="1">
              <a:solidFill>
                <a:srgbClr val="FFFFFF"/>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20"/>
          <p:cNvSpPr txBox="1">
            <a:spLocks noGrp="1"/>
          </p:cNvSpPr>
          <p:nvPr>
            <p:ph type="ctrTitle"/>
          </p:nvPr>
        </p:nvSpPr>
        <p:spPr>
          <a:xfrm>
            <a:off x="1074992" y="1792034"/>
            <a:ext cx="4676700" cy="1582811"/>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en">
                <a:solidFill>
                  <a:srgbClr val="1ED760"/>
                </a:solidFill>
              </a:rPr>
              <a:t>Techniques and Methodologies</a:t>
            </a:r>
            <a:endParaRPr>
              <a:solidFill>
                <a:srgbClr val="1ED760"/>
              </a:solidFill>
            </a:endParaRPr>
          </a:p>
        </p:txBody>
      </p:sp>
      <p:sp>
        <p:nvSpPr>
          <p:cNvPr id="1360" name="Google Shape;1360;p20"/>
          <p:cNvSpPr txBox="1">
            <a:spLocks noGrp="1"/>
          </p:cNvSpPr>
          <p:nvPr>
            <p:ph type="subTitle" idx="1"/>
          </p:nvPr>
        </p:nvSpPr>
        <p:spPr>
          <a:xfrm>
            <a:off x="1121162" y="3462232"/>
            <a:ext cx="4676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r>
              <a:rPr lang="en"/>
              <a:t>What techniques you will be using or have already used</a:t>
            </a:r>
            <a:endParaRPr/>
          </a:p>
        </p:txBody>
      </p:sp>
      <p:sp>
        <p:nvSpPr>
          <p:cNvPr id="1361" name="Google Shape;1361;p20"/>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chemeClr val="lt1"/>
                </a:solidFill>
                <a:latin typeface="Barlow"/>
                <a:ea typeface="Barlow"/>
                <a:cs typeface="Barlow"/>
                <a:sym typeface="Barlow"/>
              </a:rPr>
              <a:t>4</a:t>
            </a:r>
            <a:endParaRPr sz="3600" b="1" i="0" u="none" strike="noStrike" cap="none">
              <a:solidFill>
                <a:schemeClr val="lt1"/>
              </a:solidFill>
              <a:latin typeface="Barlow"/>
              <a:ea typeface="Barlow"/>
              <a:cs typeface="Barlow"/>
              <a:sym typeface="Barlow"/>
            </a:endParaRPr>
          </a:p>
        </p:txBody>
      </p:sp>
      <p:grpSp>
        <p:nvGrpSpPr>
          <p:cNvPr id="1362" name="Google Shape;1362;p20"/>
          <p:cNvGrpSpPr/>
          <p:nvPr/>
        </p:nvGrpSpPr>
        <p:grpSpPr>
          <a:xfrm>
            <a:off x="5960236" y="1190360"/>
            <a:ext cx="2805392" cy="2998151"/>
            <a:chOff x="1926580" y="602477"/>
            <a:chExt cx="4456273" cy="4762466"/>
          </a:xfrm>
        </p:grpSpPr>
        <p:sp>
          <p:nvSpPr>
            <p:cNvPr id="1363" name="Google Shape;1363;p20"/>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4" name="Google Shape;1364;p20"/>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5" name="Google Shape;1365;p20"/>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6" name="Google Shape;1366;p20"/>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7" name="Google Shape;1367;p20"/>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8" name="Google Shape;1368;p20"/>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9" name="Google Shape;1369;p20"/>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0" name="Google Shape;1370;p20"/>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1" name="Google Shape;1371;p20"/>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2" name="Google Shape;1372;p20"/>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3" name="Google Shape;1373;p20"/>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4" name="Google Shape;1374;p20"/>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5" name="Google Shape;1375;p20"/>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6" name="Google Shape;1376;p20"/>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7" name="Google Shape;1377;p20"/>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8" name="Google Shape;1378;p20"/>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9" name="Google Shape;1379;p20"/>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0" name="Google Shape;1380;p20"/>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1" name="Google Shape;1381;p20"/>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2" name="Google Shape;1382;p20"/>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3" name="Google Shape;1383;p20"/>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4" name="Google Shape;1384;p20"/>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5" name="Google Shape;1385;p20"/>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6" name="Google Shape;1386;p20"/>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7" name="Google Shape;1387;p20"/>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8" name="Google Shape;1388;p20"/>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9" name="Google Shape;1389;p20"/>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0" name="Google Shape;1390;p20"/>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1" name="Google Shape;1391;p20"/>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2" name="Google Shape;1392;p20"/>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3" name="Google Shape;1393;p20"/>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4" name="Google Shape;1394;p20"/>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5" name="Google Shape;1395;p20"/>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6" name="Google Shape;1396;p20"/>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7" name="Google Shape;1397;p20"/>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8" name="Google Shape;1398;p20"/>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9" name="Google Shape;1399;p20"/>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0" name="Google Shape;1400;p20"/>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1" name="Google Shape;1401;p20"/>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2" name="Google Shape;1402;p20"/>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3" name="Google Shape;1403;p20"/>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4" name="Google Shape;1404;p20"/>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5" name="Google Shape;1405;p20"/>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6" name="Google Shape;1406;p20"/>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7" name="Google Shape;1407;p20"/>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8" name="Google Shape;1408;p20"/>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9" name="Google Shape;1409;p20"/>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0" name="Google Shape;1410;p20"/>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1" name="Google Shape;1411;p20"/>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2" name="Google Shape;1412;p20"/>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3" name="Google Shape;1413;p20"/>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4" name="Google Shape;1414;p20"/>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5" name="Google Shape;1415;p20"/>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6" name="Google Shape;1416;p20"/>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7" name="Google Shape;1417;p20"/>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8" name="Google Shape;1418;p20"/>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9" name="Google Shape;1419;p20"/>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0" name="Google Shape;1420;p20"/>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1" name="Google Shape;1421;p20"/>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2" name="Google Shape;1422;p20"/>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3" name="Google Shape;1423;p20"/>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4" name="Google Shape;1424;p20"/>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5" name="Google Shape;1425;p20"/>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6" name="Google Shape;1426;p20"/>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7" name="Google Shape;1427;p20"/>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8" name="Google Shape;1428;p20"/>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9" name="Google Shape;1429;p20"/>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0" name="Google Shape;1430;p20"/>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1" name="Google Shape;1431;p20"/>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2" name="Google Shape;1432;p20"/>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3" name="Google Shape;1433;p20"/>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4" name="Google Shape;1434;p20"/>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5" name="Google Shape;1435;p20"/>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6" name="Google Shape;1436;p20"/>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7" name="Google Shape;1437;p20"/>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8" name="Google Shape;1438;p20"/>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9" name="Google Shape;1439;p20"/>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0" name="Google Shape;1440;p20"/>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1" name="Google Shape;1441;p20"/>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2" name="Google Shape;1442;p20"/>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3" name="Google Shape;1443;p20"/>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4" name="Google Shape;1444;p20"/>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5" name="Google Shape;1445;p20"/>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6" name="Google Shape;1446;p20"/>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7" name="Google Shape;1447;p20"/>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8" name="Google Shape;1448;p20"/>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9" name="Google Shape;1449;p20"/>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0" name="Google Shape;1450;p20"/>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1" name="Google Shape;1451;p20"/>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2" name="Google Shape;1452;p20"/>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3" name="Google Shape;1453;p20"/>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4" name="Google Shape;1454;p20"/>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5" name="Google Shape;1455;p20"/>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6" name="Google Shape;1456;p20"/>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7" name="Google Shape;1457;p20"/>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8" name="Google Shape;1458;p20"/>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9" name="Google Shape;1459;p20"/>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0" name="Google Shape;1460;p20"/>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1" name="Google Shape;1461;p20"/>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2" name="Google Shape;1462;p20"/>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3" name="Google Shape;1463;p20"/>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4" name="Google Shape;1464;p20"/>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5" name="Google Shape;1465;p20"/>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6" name="Google Shape;1466;p20"/>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7" name="Google Shape;1467;p20"/>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8" name="Google Shape;1468;p20"/>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9" name="Google Shape;1469;p20"/>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0" name="Google Shape;1470;p20"/>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1" name="Google Shape;1471;p20"/>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2" name="Google Shape;1472;p20"/>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3" name="Google Shape;1473;p20"/>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4" name="Google Shape;1474;p20"/>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5" name="Google Shape;1475;p20"/>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6" name="Google Shape;1476;p20"/>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7" name="Google Shape;1477;p20"/>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8" name="Google Shape;1478;p20"/>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9" name="Google Shape;1479;p20"/>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0" name="Google Shape;1480;p20"/>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1" name="Google Shape;1481;p20"/>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2" name="Google Shape;1482;p20"/>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3" name="Google Shape;1483;p20"/>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4" name="Google Shape;1484;p20"/>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5" name="Google Shape;1485;p20"/>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6" name="Google Shape;1486;p20"/>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7" name="Google Shape;1487;p20"/>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8" name="Google Shape;1488;p20"/>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9" name="Google Shape;1489;p20"/>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0" name="Google Shape;1490;p20"/>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1" name="Google Shape;1491;p20"/>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2" name="Google Shape;1492;p20"/>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3" name="Google Shape;1493;p20"/>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4" name="Google Shape;1494;p20"/>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5" name="Google Shape;1495;p20"/>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6" name="Google Shape;1496;p20"/>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7" name="Google Shape;1497;p20"/>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8" name="Google Shape;1498;p20"/>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9" name="Google Shape;1499;p20"/>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0" name="Google Shape;1500;p20"/>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1" name="Google Shape;1501;p20"/>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2" name="Google Shape;1502;p20"/>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3" name="Google Shape;1503;p20"/>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4" name="Google Shape;1504;p20"/>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5" name="Google Shape;1505;p20"/>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6" name="Google Shape;1506;p20"/>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7" name="Google Shape;1507;p20"/>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8" name="Google Shape;1508;p20"/>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509" name="Google Shape;1509;p20"/>
            <p:cNvGrpSpPr/>
            <p:nvPr/>
          </p:nvGrpSpPr>
          <p:grpSpPr>
            <a:xfrm>
              <a:off x="4146745" y="1006881"/>
              <a:ext cx="330893" cy="250785"/>
              <a:chOff x="6621095" y="1452181"/>
              <a:chExt cx="330893" cy="250785"/>
            </a:xfrm>
          </p:grpSpPr>
          <p:sp>
            <p:nvSpPr>
              <p:cNvPr id="1510" name="Google Shape;1510;p20"/>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1" name="Google Shape;1511;p20"/>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2" name="Google Shape;1512;p20"/>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3" name="Google Shape;1513;p20"/>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4" name="Google Shape;1514;p20"/>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515" name="Google Shape;1515;p20"/>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6" name="Google Shape;1516;p20"/>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Gaoler template">
  <a:themeElements>
    <a:clrScheme name="Custom 2">
      <a:dk1>
        <a:srgbClr val="000000"/>
      </a:dk1>
      <a:lt1>
        <a:srgbClr val="FFFFFF"/>
      </a:lt1>
      <a:dk2>
        <a:srgbClr val="44546A"/>
      </a:dk2>
      <a:lt2>
        <a:srgbClr val="E7E6E6"/>
      </a:lt2>
      <a:accent1>
        <a:srgbClr val="1ED660"/>
      </a:accent1>
      <a:accent2>
        <a:srgbClr val="149945"/>
      </a:accent2>
      <a:accent3>
        <a:srgbClr val="A5A5A5"/>
      </a:accent3>
      <a:accent4>
        <a:srgbClr val="FFC000"/>
      </a:accent4>
      <a:accent5>
        <a:srgbClr val="1ED660"/>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1741</Words>
  <Application>Microsoft Office PowerPoint</Application>
  <PresentationFormat>On-screen Show (16:9)</PresentationFormat>
  <Paragraphs>271</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Barlow Light</vt:lpstr>
      <vt:lpstr>Raleway</vt:lpstr>
      <vt:lpstr>Barlow</vt:lpstr>
      <vt:lpstr>Courier New</vt:lpstr>
      <vt:lpstr>Raleway Thin</vt:lpstr>
      <vt:lpstr>Calibri</vt:lpstr>
      <vt:lpstr>Arial</vt:lpstr>
      <vt:lpstr>Gaoler template</vt:lpstr>
      <vt:lpstr>Music of The Future</vt:lpstr>
      <vt:lpstr>PowerPoint Presentation</vt:lpstr>
      <vt:lpstr>Data Consideration</vt:lpstr>
      <vt:lpstr>PowerPoint Presentation</vt:lpstr>
      <vt:lpstr>Value &amp; Impact</vt:lpstr>
      <vt:lpstr>PowerPoint Presentation</vt:lpstr>
      <vt:lpstr>Unanswered Questions</vt:lpstr>
      <vt:lpstr>PowerPoint Presentation</vt:lpstr>
      <vt:lpstr>Techniques and Methodologies</vt:lpstr>
      <vt:lpstr>PowerPoint Presentation</vt:lpstr>
      <vt:lpstr>Anticipated Results and Improvements</vt:lpstr>
      <vt:lpstr>PowerPoint Presentation</vt:lpstr>
      <vt:lpstr>Data Exploration</vt:lpstr>
      <vt:lpstr>Data Exploration: Song Examples</vt:lpstr>
      <vt:lpstr>PowerPoint Presentation</vt:lpstr>
      <vt:lpstr>Data Analysis: Feature Distribution Histograms</vt:lpstr>
      <vt:lpstr>Data Analysis: Feature Distribution Density Plots</vt:lpstr>
      <vt:lpstr>Data Analysis: Density of Key Characteristics</vt:lpstr>
      <vt:lpstr>Data Analysis: Density of Popularity</vt:lpstr>
      <vt:lpstr>Data Analysis: Popularity over Time</vt:lpstr>
      <vt:lpstr>Data Analysis: Key Trends over Time</vt:lpstr>
      <vt:lpstr>Data Analysis: Feature Correlations</vt:lpstr>
      <vt:lpstr>Data Analysis: Distribution by Key</vt:lpstr>
      <vt:lpstr>Data Analysis: Distribution by Key, Most Popular Songs </vt:lpstr>
      <vt:lpstr>PowerPoint Presentation</vt:lpstr>
      <vt:lpstr>Feature Analysis: Popular Trait Differences</vt:lpstr>
      <vt:lpstr>Categorizing Songs: K-means Clustering</vt:lpstr>
      <vt:lpstr>Predicting Popularity: Multiple Linear Regression</vt:lpstr>
      <vt:lpstr>Predicting Popularity: Random Forests</vt:lpstr>
      <vt:lpstr>Predicting Popularity: Gradient Boosting</vt:lpstr>
      <vt:lpstr>PowerPoint Presentation</vt:lpstr>
      <vt:lpstr>Predicting Popularity: Model Comparisons</vt:lpstr>
      <vt:lpstr>Predicting Popularity: AutoML Model Search</vt:lpstr>
      <vt:lpstr>Predicting Popularity: AutoML Model 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of The Future</dc:title>
  <cp:lastModifiedBy>Jiang, Bohan</cp:lastModifiedBy>
  <cp:revision>1</cp:revision>
  <dcterms:modified xsi:type="dcterms:W3CDTF">2020-12-09T17:55:10Z</dcterms:modified>
</cp:coreProperties>
</file>