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661" r:id="rId4"/>
    <p:sldId id="662" r:id="rId5"/>
    <p:sldId id="583" r:id="rId6"/>
    <p:sldId id="664" r:id="rId7"/>
    <p:sldId id="582" r:id="rId8"/>
    <p:sldId id="665" r:id="rId9"/>
    <p:sldId id="628" r:id="rId10"/>
    <p:sldId id="635" r:id="rId11"/>
    <p:sldId id="630" r:id="rId12"/>
    <p:sldId id="633" r:id="rId13"/>
    <p:sldId id="631" r:id="rId14"/>
    <p:sldId id="629" r:id="rId15"/>
    <p:sldId id="632" r:id="rId16"/>
    <p:sldId id="634" r:id="rId17"/>
    <p:sldId id="637" r:id="rId18"/>
    <p:sldId id="638" r:id="rId19"/>
    <p:sldId id="639" r:id="rId20"/>
    <p:sldId id="640" r:id="rId21"/>
    <p:sldId id="641" r:id="rId22"/>
    <p:sldId id="644" r:id="rId23"/>
    <p:sldId id="642" r:id="rId24"/>
    <p:sldId id="643" r:id="rId25"/>
    <p:sldId id="646" r:id="rId26"/>
    <p:sldId id="647" r:id="rId27"/>
    <p:sldId id="645" r:id="rId28"/>
    <p:sldId id="650" r:id="rId29"/>
    <p:sldId id="648" r:id="rId30"/>
    <p:sldId id="649" r:id="rId31"/>
    <p:sldId id="651" r:id="rId32"/>
    <p:sldId id="652" r:id="rId33"/>
    <p:sldId id="654" r:id="rId34"/>
    <p:sldId id="653" r:id="rId35"/>
    <p:sldId id="655" r:id="rId36"/>
    <p:sldId id="663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scaleToFitPaper="1" frameSlides="1"/>
  <p:clrMru>
    <a:srgbClr val="011893"/>
    <a:srgbClr val="FFB74E"/>
    <a:srgbClr val="0432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78C61-F2CC-F74B-8122-6B5C131C04A2}" v="1" dt="2024-03-04T10:28:02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034" autoAdjust="0"/>
  </p:normalViewPr>
  <p:slideViewPr>
    <p:cSldViewPr snapToGrid="0">
      <p:cViewPr varScale="1">
        <p:scale>
          <a:sx n="121" d="100"/>
          <a:sy n="121" d="100"/>
        </p:scale>
        <p:origin x="20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96311-C228-E841-B8FD-1A51CEDAA9CF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67037-3B03-1448-8D2F-6345E40CB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2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66C65B-7F8B-BB40-8942-B94A3DAAF04D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7227A-B487-894C-A13D-81C19BA4E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EA73-2A74-424B-B731-49266D4D5FC3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A233F-A10D-F140-979A-DB30AB1C7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04FF-E670-8F46-8407-591811A1F49A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F4344-8C41-CA49-BF8A-68FA19A57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3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6AF4-BD90-2B48-85C1-AB26F7370A2E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B4D0B-4136-4942-994B-B2AB75FFB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FC2-F321-3A4D-8C00-B4A777DBBE67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C02F3-226A-3E4D-87CD-728334C7C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4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3/4/24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25A0-54A4-2A4D-9E84-E76C4857F83D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BEA5E-ED65-E146-88D6-AF079B34E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70E58-B5BE-464A-A2C9-A65A35A1FA22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2D4C6-BAC5-A64C-9015-04DB1B83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43DC9-5A44-A240-B178-6C7C9FDE5B35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6570A-78B6-BE4D-A177-F69760C5A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64ADA-986D-744E-9DF6-983E8D2925A3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F097-3D97-9F42-A757-717394328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ED5C5-DB2D-A749-B278-F6618A9F3DC6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0172-949B-6843-9DF0-13E844A11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39AFB-7F64-B846-A2CC-F54DCC34D040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50F90-DF50-8941-8E67-1004C9DD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EC35-CCD6-6A43-83DE-BB1EF238E5C4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22324-E14F-AC43-AF48-BDF3DD70F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8D3536-E1EC-2E48-BE60-A7A21BC7871E}" type="datetimeFigureOut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58CF8C-09C9-7241-987D-F84B7F8A5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E17BEAE-8F48-9C46-B6D0-F35E1EC1EFE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3/4/24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D4F4004-E63A-1E41-A0F9-3295A1F4DFAA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  <a:ea typeface="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1569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b="1" i="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76276" y="1672970"/>
            <a:ext cx="4692204" cy="4692204"/>
            <a:chOff x="156719" y="1788805"/>
            <a:chExt cx="2726608" cy="2726608"/>
          </a:xfrm>
        </p:grpSpPr>
        <p:grpSp>
          <p:nvGrpSpPr>
            <p:cNvPr id="8" name="Group 7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CASA0011: Agent-Based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87" y="1385154"/>
            <a:ext cx="6099175" cy="54476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Sarah WISE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Dr</a:t>
            </a:r>
            <a:r>
              <a:rPr lang="en-US" sz="32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Thomas OLÉRON EVANS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err="1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s.wise@ucl.ac.uk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thomas.evans.11@ucl.ac.uk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Moodle password: ABM20</a:t>
            </a:r>
            <a:endParaRPr lang="en-US" sz="30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Centre for Advanced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Spatial Analysis,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90 </a:t>
            </a:r>
            <a:r>
              <a:rPr lang="en-US" sz="26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Tottenham</a:t>
            </a:r>
            <a:r>
              <a:rPr lang="en-US" sz="26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76000"/>
                    </a:prstClr>
                  </a:outerShdw>
                </a:effectLst>
                <a:latin typeface="Gill Sans" charset="0"/>
                <a:ea typeface="Gill Sans" charset="0"/>
                <a:cs typeface="Gill Sans" charset="0"/>
              </a:rPr>
              <a:t> Court Road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effectLst>
                <a:outerShdw blurRad="50800" dist="76200" dir="2700000" algn="tl" rotWithShape="0">
                  <a:prstClr val="black">
                    <a:alpha val="76000"/>
                  </a:prstClr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1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368" y="1773030"/>
            <a:ext cx="7815263" cy="4293903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91055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368" y="1773030"/>
            <a:ext cx="7815263" cy="429390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Rectangle 2"/>
          <p:cNvSpPr/>
          <p:nvPr/>
        </p:nvSpPr>
        <p:spPr>
          <a:xfrm>
            <a:off x="6887211" y="5477320"/>
            <a:ext cx="148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η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=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ε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+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ζ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86126" y="3814765"/>
            <a:ext cx="671512" cy="757238"/>
          </a:xfrm>
          <a:prstGeom prst="ellipse">
            <a:avLst/>
          </a:prstGeom>
          <a:noFill/>
          <a:ln w="762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9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0" y="2284413"/>
            <a:ext cx="8585200" cy="3403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7199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212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6871" y="2928938"/>
            <a:ext cx="7790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OBJECTIVE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Understand the complete range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of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behaviours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of the model</a:t>
            </a:r>
          </a:p>
        </p:txBody>
      </p:sp>
    </p:spTree>
    <p:extLst>
      <p:ext uri="{BB962C8B-B14F-4D97-AF65-F5344CB8AC3E}">
        <p14:creationId xmlns:p14="http://schemas.microsoft.com/office/powerpoint/2010/main" val="142730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2128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34315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Parameter Space: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Probabilities </a:t>
            </a:r>
            <a:r>
              <a:rPr kumimoji="0" lang="el-GR" sz="36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α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kumimoji="0" lang="el-GR" sz="36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β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kumimoji="0" lang="el-GR" sz="36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γ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kumimoji="0" lang="el-GR" sz="36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η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0" y="3203795"/>
            <a:ext cx="8585200" cy="3403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4371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49469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Parameter Space: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Parameters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,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β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,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 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η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 = 0)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 MT" panose="020B0502020104020203" pitchFamily="34" charset="77"/>
              <a:ea typeface="Gill Sans" charset="0"/>
              <a:cs typeface="Gill Sans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Parameters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*,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β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*,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* 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η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 ≠ 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0" y="3203795"/>
            <a:ext cx="8585200" cy="3403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8382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Exploratory Systematic Search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2374762"/>
            <a:ext cx="7010400" cy="75723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600" y="4480649"/>
            <a:ext cx="7670800" cy="9144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1694" y="3131999"/>
            <a:ext cx="4900613" cy="70485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Rectangle 7"/>
          <p:cNvSpPr/>
          <p:nvPr/>
        </p:nvSpPr>
        <p:spPr>
          <a:xfrm>
            <a:off x="0" y="170866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η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= 0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96695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η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 ≠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571917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1000 cells, 1.6 million iterations, 10 repetitions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Complete state recorded every 3200 iterations</a:t>
            </a:r>
          </a:p>
        </p:txBody>
      </p:sp>
    </p:spTree>
    <p:extLst>
      <p:ext uri="{BB962C8B-B14F-4D97-AF65-F5344CB8AC3E}">
        <p14:creationId xmlns:p14="http://schemas.microsoft.com/office/powerpoint/2010/main" val="257479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1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Visualisation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7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1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Full System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Visualisation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5" y="1585913"/>
            <a:ext cx="7829550" cy="508325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1445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1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Full System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Visualisation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668924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Allowed me to catalogue different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behavioural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types and associate them with parameter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4232" y="1730910"/>
            <a:ext cx="3503184" cy="18607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23" y="1730909"/>
            <a:ext cx="3544813" cy="186077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123" y="3736682"/>
            <a:ext cx="3544813" cy="178724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4232" y="3736681"/>
            <a:ext cx="3503184" cy="178724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597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0" y="3970363"/>
            <a:ext cx="8847865" cy="2887636"/>
          </a:xfrm>
        </p:spPr>
        <p:txBody>
          <a:bodyPr/>
          <a:lstStyle/>
          <a:p>
            <a:pPr algn="r" eaLnBrk="1" hangingPunct="1"/>
            <a: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LECTURE 8A</a:t>
            </a:r>
            <a:br>
              <a:rPr lang="en-US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32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Investigating Models</a:t>
            </a: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2441398" y="-2578397"/>
            <a:ext cx="8390936" cy="8390936"/>
            <a:chOff x="156719" y="1788805"/>
            <a:chExt cx="2726608" cy="2726608"/>
          </a:xfrm>
        </p:grpSpPr>
        <p:grpSp>
          <p:nvGrpSpPr>
            <p:cNvPr id="6" name="Group 5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Lightning Bolt 8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2" name="Lightning Bolt 11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3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1I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Studying a single metric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940387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Population Density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B74E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3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43138"/>
            <a:ext cx="9144000" cy="29349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1I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Studying a single metric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940387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Population Density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B74E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2579546"/>
            <a:ext cx="8629650" cy="16489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6471" y="4228524"/>
            <a:ext cx="7998814" cy="8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85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43138"/>
            <a:ext cx="9144000" cy="293491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DEADA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1I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Studying a single metric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514463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Population Density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(Was 10 repetitions sufficient?)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2579546"/>
            <a:ext cx="8629650" cy="16489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6471" y="4228524"/>
            <a:ext cx="7998814" cy="8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00050"/>
            <a:ext cx="3527265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3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1I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Studying a single metric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" y="3174103"/>
            <a:ext cx="3435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Vary one variable, while holding others constant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27266" y="-1"/>
            <a:ext cx="5616734" cy="6858001"/>
            <a:chOff x="3971924" y="-1"/>
            <a:chExt cx="5172075" cy="6315075"/>
          </a:xfrm>
        </p:grpSpPr>
        <p:sp>
          <p:nvSpPr>
            <p:cNvPr id="8" name="Rectangle 7"/>
            <p:cNvSpPr/>
            <p:nvPr/>
          </p:nvSpPr>
          <p:spPr>
            <a:xfrm>
              <a:off x="3971924" y="-1"/>
              <a:ext cx="5172075" cy="6315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17986" y="261733"/>
              <a:ext cx="4683125" cy="5824741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3039331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00050"/>
            <a:ext cx="3527265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3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1I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Studying a single metric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" y="3174103"/>
            <a:ext cx="3435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Vary one variable, while holding others constant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27266" y="-1"/>
            <a:ext cx="5616734" cy="6858001"/>
            <a:chOff x="3971924" y="-1"/>
            <a:chExt cx="5172075" cy="6315075"/>
          </a:xfrm>
        </p:grpSpPr>
        <p:sp>
          <p:nvSpPr>
            <p:cNvPr id="8" name="Rectangle 7"/>
            <p:cNvSpPr/>
            <p:nvPr/>
          </p:nvSpPr>
          <p:spPr>
            <a:xfrm>
              <a:off x="3971924" y="-1"/>
              <a:ext cx="5172075" cy="6315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17986" y="261733"/>
              <a:ext cx="4683125" cy="5824741"/>
            </a:xfrm>
            <a:prstGeom prst="rect">
              <a:avLst/>
            </a:prstGeom>
            <a:effectLst>
              <a:softEdge rad="25400"/>
            </a:effectLst>
          </p:spPr>
        </p:pic>
      </p:grpSp>
      <p:sp>
        <p:nvSpPr>
          <p:cNvPr id="2" name="Oval 1"/>
          <p:cNvSpPr/>
          <p:nvPr/>
        </p:nvSpPr>
        <p:spPr>
          <a:xfrm>
            <a:off x="4200525" y="4943475"/>
            <a:ext cx="814388" cy="814388"/>
          </a:xfrm>
          <a:prstGeom prst="ellipse">
            <a:avLst/>
          </a:prstGeom>
          <a:noFill/>
          <a:ln w="762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8866" y="5088629"/>
            <a:ext cx="1948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‘Warm-Up’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Period</a:t>
            </a:r>
          </a:p>
        </p:txBody>
      </p:sp>
    </p:spTree>
    <p:extLst>
      <p:ext uri="{BB962C8B-B14F-4D97-AF65-F5344CB8AC3E}">
        <p14:creationId xmlns:p14="http://schemas.microsoft.com/office/powerpoint/2010/main" val="760524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00050"/>
            <a:ext cx="3527265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3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1I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Studying a single metric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81" y="3174103"/>
            <a:ext cx="34359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Vary one variable, while holding others constant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B74E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Suggested a new metric: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Long-term equilibrium population density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27266" y="-1"/>
            <a:ext cx="5616734" cy="6858001"/>
            <a:chOff x="3971924" y="-1"/>
            <a:chExt cx="5172075" cy="6315075"/>
          </a:xfrm>
        </p:grpSpPr>
        <p:sp>
          <p:nvSpPr>
            <p:cNvPr id="8" name="Rectangle 7"/>
            <p:cNvSpPr/>
            <p:nvPr/>
          </p:nvSpPr>
          <p:spPr>
            <a:xfrm>
              <a:off x="3971924" y="-1"/>
              <a:ext cx="5172075" cy="6315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17986" y="261733"/>
              <a:ext cx="4683125" cy="5824741"/>
            </a:xfrm>
            <a:prstGeom prst="rect">
              <a:avLst/>
            </a:prstGeom>
            <a:effectLst>
              <a:softEdge rad="25400"/>
            </a:effectLst>
          </p:spPr>
        </p:pic>
      </p:grpSp>
      <p:sp>
        <p:nvSpPr>
          <p:cNvPr id="2" name="Oval 1"/>
          <p:cNvSpPr/>
          <p:nvPr/>
        </p:nvSpPr>
        <p:spPr>
          <a:xfrm>
            <a:off x="4200525" y="4943475"/>
            <a:ext cx="814388" cy="814388"/>
          </a:xfrm>
          <a:prstGeom prst="ellipse">
            <a:avLst/>
          </a:prstGeom>
          <a:noFill/>
          <a:ln w="762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0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III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Mapping the 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1893691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III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Mapping the Parameter 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11562"/>
            <a:ext cx="9144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Challenge: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3 or 4 dimensions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Complications: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Did the population settle down?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Additional Information: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Theoretical Equilibria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How to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visualise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5654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III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Mapping the Parameter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250" y="1461297"/>
            <a:ext cx="5143500" cy="5260619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Rectangle 5"/>
          <p:cNvSpPr/>
          <p:nvPr/>
        </p:nvSpPr>
        <p:spPr>
          <a:xfrm>
            <a:off x="7143750" y="6198696"/>
            <a:ext cx="2000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(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η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 ≠ 0 )</a:t>
            </a:r>
          </a:p>
        </p:txBody>
      </p:sp>
    </p:spTree>
    <p:extLst>
      <p:ext uri="{BB962C8B-B14F-4D97-AF65-F5344CB8AC3E}">
        <p14:creationId xmlns:p14="http://schemas.microsoft.com/office/powerpoint/2010/main" val="339120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III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Mapping the Parameter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250" y="1461297"/>
            <a:ext cx="5143500" cy="5260619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07698"/>
            <a:ext cx="9144000" cy="31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" y="276446"/>
            <a:ext cx="4975142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a case study on investigating,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visualising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and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measuring model outcomes.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/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/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/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/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/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55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III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Mapping the Parameter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3131" y="1585913"/>
            <a:ext cx="4757738" cy="4912981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Rectangle 5"/>
          <p:cNvSpPr/>
          <p:nvPr/>
        </p:nvSpPr>
        <p:spPr>
          <a:xfrm>
            <a:off x="7143750" y="6198696"/>
            <a:ext cx="2000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(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η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 MT" panose="020B0502020104020203" pitchFamily="34" charset="77"/>
                <a:ea typeface="Gill Sans" charset="0"/>
                <a:cs typeface="Gill Sans" charset="0"/>
              </a:rPr>
              <a:t> ≠ 0 )</a:t>
            </a:r>
          </a:p>
        </p:txBody>
      </p:sp>
    </p:spTree>
    <p:extLst>
      <p:ext uri="{BB962C8B-B14F-4D97-AF65-F5344CB8AC3E}">
        <p14:creationId xmlns:p14="http://schemas.microsoft.com/office/powerpoint/2010/main" val="3778515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IV+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More complicated metrics</a:t>
            </a:r>
          </a:p>
        </p:txBody>
      </p:sp>
    </p:spTree>
    <p:extLst>
      <p:ext uri="{BB962C8B-B14F-4D97-AF65-F5344CB8AC3E}">
        <p14:creationId xmlns:p14="http://schemas.microsoft.com/office/powerpoint/2010/main" val="4211295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IV+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More complicated metrics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582" y="1457325"/>
            <a:ext cx="4430872" cy="5272088"/>
            <a:chOff x="312582" y="1457325"/>
            <a:chExt cx="4430872" cy="5272088"/>
          </a:xfrm>
        </p:grpSpPr>
        <p:sp>
          <p:nvSpPr>
            <p:cNvPr id="7" name="Rectangle 6"/>
            <p:cNvSpPr/>
            <p:nvPr/>
          </p:nvSpPr>
          <p:spPr>
            <a:xfrm>
              <a:off x="312582" y="1457325"/>
              <a:ext cx="4430872" cy="52720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0374" y="1771332"/>
              <a:ext cx="3983038" cy="4745603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795" y="4576577"/>
            <a:ext cx="3725863" cy="111302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1246" y="2562117"/>
            <a:ext cx="4087964" cy="73891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Rectangle 9"/>
          <p:cNvSpPr/>
          <p:nvPr/>
        </p:nvSpPr>
        <p:spPr>
          <a:xfrm>
            <a:off x="4891246" y="2100452"/>
            <a:ext cx="408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Empirical Autocorrelation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0795" y="4126409"/>
            <a:ext cx="3725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Agent Clumping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IV+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Alternative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Visualisations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40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58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Single Species B Models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Approach IV+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Alternative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Visualisations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156" y="1585913"/>
            <a:ext cx="5627688" cy="481800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656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D5C8-6C46-E6CB-5341-BF749D21B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458FF71-26EE-CEDD-FCA3-41AD296D4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6446"/>
            <a:ext cx="4975142" cy="5948507"/>
          </a:xfrm>
        </p:spPr>
        <p:txBody>
          <a:bodyPr/>
          <a:lstStyle/>
          <a:p>
            <a:pPr eaLnBrk="1" hangingPunct="1"/>
            <a:r>
              <a:rPr lang="en-US" sz="40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OBJECTIVES</a:t>
            </a:r>
            <a:br>
              <a:rPr lang="en-US" sz="40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br>
              <a:rPr lang="en-US" sz="1800" b="0" dirty="0">
                <a:solidFill>
                  <a:srgbClr val="66FFFF"/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1. 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Consider a case study on investigating, </a:t>
            </a:r>
            <a:r>
              <a:rPr lang="en-US" sz="2400" b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visualising</a:t>
            </a: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and</a:t>
            </a:r>
            <a:b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measuring model outcomes.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149562-F1AA-AB1E-89DF-A4FB5CD7958E}"/>
              </a:ext>
            </a:extLst>
          </p:cNvPr>
          <p:cNvGrpSpPr/>
          <p:nvPr/>
        </p:nvGrpSpPr>
        <p:grpSpPr>
          <a:xfrm>
            <a:off x="4781199" y="276446"/>
            <a:ext cx="8725601" cy="8725601"/>
            <a:chOff x="156719" y="1788805"/>
            <a:chExt cx="2726608" cy="272660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39C93C-FF51-883A-BD0B-3450D34C0A04}"/>
                </a:ext>
              </a:extLst>
            </p:cNvPr>
            <p:cNvGrpSpPr/>
            <p:nvPr/>
          </p:nvGrpSpPr>
          <p:grpSpPr>
            <a:xfrm>
              <a:off x="156719" y="1788805"/>
              <a:ext cx="2726608" cy="2726608"/>
              <a:chOff x="189574" y="1918452"/>
              <a:chExt cx="2726608" cy="272660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5DBEB6F-8048-FE2E-CF39-BDEED4DE6D6E}"/>
                  </a:ext>
                </a:extLst>
              </p:cNvPr>
              <p:cNvGrpSpPr/>
              <p:nvPr/>
            </p:nvGrpSpPr>
            <p:grpSpPr>
              <a:xfrm>
                <a:off x="189574" y="1918452"/>
                <a:ext cx="2726608" cy="2726608"/>
                <a:chOff x="545321" y="2626239"/>
                <a:chExt cx="2726608" cy="2726608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58CB2B5-66FE-2881-8CC6-09E92D44695F}"/>
                    </a:ext>
                  </a:extLst>
                </p:cNvPr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  <a:alpha val="29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  <a:alpha val="29000"/>
                      </a:schemeClr>
                    </a:gs>
                  </a:gsLst>
                  <a:lin ang="16200000" scaled="0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6F49461-CAB2-8A5B-AE25-29667EBF6787}"/>
                    </a:ext>
                  </a:extLst>
                </p:cNvPr>
                <p:cNvSpPr/>
                <p:nvPr/>
              </p:nvSpPr>
              <p:spPr>
                <a:xfrm>
                  <a:off x="545321" y="2626239"/>
                  <a:ext cx="2726608" cy="2726608"/>
                </a:xfrm>
                <a:prstGeom prst="ellipse">
                  <a:avLst/>
                </a:prstGeom>
                <a:noFill/>
                <a:ln w="762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FF2CB51-EDB3-C42E-F01C-6F4F3BA77A9A}"/>
                  </a:ext>
                </a:extLst>
              </p:cNvPr>
              <p:cNvGrpSpPr/>
              <p:nvPr/>
            </p:nvGrpSpPr>
            <p:grpSpPr>
              <a:xfrm rot="20257606">
                <a:off x="691844" y="2870200"/>
                <a:ext cx="254000" cy="254000"/>
                <a:chOff x="1047591" y="3025109"/>
                <a:chExt cx="254000" cy="254000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6BD7693-073D-53B1-1969-86917F35E7F5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6899B6B-5CD6-FAD7-9B7B-8D860E2DB144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C862531-5EB1-73BA-6172-0415C940DBCD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804B231-DBF5-806D-257B-BD3BE70AADC8}"/>
                  </a:ext>
                </a:extLst>
              </p:cNvPr>
              <p:cNvGrpSpPr/>
              <p:nvPr/>
            </p:nvGrpSpPr>
            <p:grpSpPr>
              <a:xfrm rot="19878636" flipH="1">
                <a:off x="928152" y="27503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79F7C92-9012-DF2E-8473-5495B9C30A2C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AFC46FE-1D64-993A-CA1C-FD2A15B5A607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07B60C78-B17B-A3E8-7211-0C888F4F3176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F651982-D5CB-6F0D-A5F0-4233DD9C9418}"/>
                  </a:ext>
                </a:extLst>
              </p:cNvPr>
              <p:cNvGrpSpPr/>
              <p:nvPr/>
            </p:nvGrpSpPr>
            <p:grpSpPr>
              <a:xfrm rot="1437360" flipH="1">
                <a:off x="663256" y="3550014"/>
                <a:ext cx="254000" cy="254000"/>
                <a:chOff x="1047591" y="3025109"/>
                <a:chExt cx="254000" cy="254000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C9DAC79-C3F1-E197-DAEE-07E459BB4C4D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A198E9E-EC74-C556-D616-87D3B1F26C6D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86156ED9-96A9-A66A-483B-3E859C1A1261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8A5E0B5-2A0C-DE9A-775D-55D16DFA07B5}"/>
                  </a:ext>
                </a:extLst>
              </p:cNvPr>
              <p:cNvGrpSpPr/>
              <p:nvPr/>
            </p:nvGrpSpPr>
            <p:grpSpPr>
              <a:xfrm rot="715720">
                <a:off x="1428587" y="2355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9A11010-0355-D0EF-E214-35B1A8990B91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09A5D10-72AE-6784-9AF8-1F3B1D5AB89D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B5C30D8-23D2-A513-B779-EA3EC2537038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E3D54C6-FB79-685E-80AD-B05D4B27A851}"/>
                  </a:ext>
                </a:extLst>
              </p:cNvPr>
              <p:cNvGrpSpPr/>
              <p:nvPr/>
            </p:nvGrpSpPr>
            <p:grpSpPr>
              <a:xfrm rot="20208132" flipH="1">
                <a:off x="1966185" y="3148236"/>
                <a:ext cx="254000" cy="254000"/>
                <a:chOff x="1047591" y="3025109"/>
                <a:chExt cx="254000" cy="254000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607018B-DACA-1D51-DA84-EB2D06072A07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12594B2-CBA0-40CB-2522-AAD4F941DBE4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36DC30B-17C5-EDE2-EABA-6C468DBF59A0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F655A2F-8AC6-E12E-A813-A2EDEB86AB25}"/>
                  </a:ext>
                </a:extLst>
              </p:cNvPr>
              <p:cNvGrpSpPr/>
              <p:nvPr/>
            </p:nvGrpSpPr>
            <p:grpSpPr>
              <a:xfrm rot="163655">
                <a:off x="1570324" y="3963764"/>
                <a:ext cx="254000" cy="254000"/>
                <a:chOff x="1047591" y="3025109"/>
                <a:chExt cx="254000" cy="254000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3414431-687B-9651-D75C-B6F75ED9A121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380EEED-1D1D-2913-787B-E1CD32D3AC86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FE09F30-3C55-FD30-EE11-6DF275651D53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81D01ED-4930-D918-04A8-ACD46F7DBCFE}"/>
                  </a:ext>
                </a:extLst>
              </p:cNvPr>
              <p:cNvGrpSpPr/>
              <p:nvPr/>
            </p:nvGrpSpPr>
            <p:grpSpPr>
              <a:xfrm rot="17756108">
                <a:off x="1240112" y="3256658"/>
                <a:ext cx="254000" cy="254000"/>
                <a:chOff x="1047591" y="3025109"/>
                <a:chExt cx="254000" cy="25400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4296357-17C8-A231-3495-572E6D38DC6C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F32A37E-A261-FB85-9012-CD1F4E36EA19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A31886A-B3FB-579E-5705-100ACFBE8B28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9D2E223-D1F7-5445-FE5E-34A4B0FA6894}"/>
                  </a:ext>
                </a:extLst>
              </p:cNvPr>
              <p:cNvGrpSpPr/>
              <p:nvPr/>
            </p:nvGrpSpPr>
            <p:grpSpPr>
              <a:xfrm rot="360133">
                <a:off x="1015988" y="4281722"/>
                <a:ext cx="254000" cy="254000"/>
                <a:chOff x="1047591" y="3025109"/>
                <a:chExt cx="254000" cy="25400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63EE2D7-D9BE-D82F-97C2-645767D38F40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C72D543-A142-D107-1FB4-C79242521236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DB6838B-151C-766F-3866-C8B288868847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3A52B0-99E7-F892-03A6-4E41F7E03A08}"/>
                  </a:ext>
                </a:extLst>
              </p:cNvPr>
              <p:cNvGrpSpPr/>
              <p:nvPr/>
            </p:nvGrpSpPr>
            <p:grpSpPr>
              <a:xfrm rot="360133">
                <a:off x="919001" y="2146936"/>
                <a:ext cx="254000" cy="254000"/>
                <a:chOff x="1047591" y="3025109"/>
                <a:chExt cx="254000" cy="25400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993C1C6-4D49-483C-4C7D-5CE41CB0230C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760658F-59CF-FEDD-2497-4DE1F983CF0B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859F35E-0DE5-8A15-2A62-BE659A4FCF43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A44C9F1-8E70-F9FF-38E1-9CE5F1AE73EC}"/>
                  </a:ext>
                </a:extLst>
              </p:cNvPr>
              <p:cNvGrpSpPr/>
              <p:nvPr/>
            </p:nvGrpSpPr>
            <p:grpSpPr>
              <a:xfrm rot="19520002">
                <a:off x="2343991" y="3707584"/>
                <a:ext cx="254000" cy="254000"/>
                <a:chOff x="1047591" y="3025109"/>
                <a:chExt cx="254000" cy="25400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CFF7F3F-D163-4B0B-E132-DB2278C73DDE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98E4805-6B34-3B2B-4360-7617A6BF21E9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A2B8CCE-67AC-80B4-7A07-13747D93CD1F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53483C1-C117-E01E-7676-F142C231B0D7}"/>
                  </a:ext>
                </a:extLst>
              </p:cNvPr>
              <p:cNvGrpSpPr/>
              <p:nvPr/>
            </p:nvGrpSpPr>
            <p:grpSpPr>
              <a:xfrm rot="20307293" flipH="1">
                <a:off x="2060232" y="2212256"/>
                <a:ext cx="254000" cy="254000"/>
                <a:chOff x="1047591" y="3025109"/>
                <a:chExt cx="254000" cy="25400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F158A80-0C62-72E5-2702-7262F7EB55E6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E463033-B251-40AA-5A40-EAF3D041BA77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C774DD6-8FDF-D562-F940-2F90523F1902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9E51A7-659A-B3A7-6CAE-D1E75553A6E7}"/>
                  </a:ext>
                </a:extLst>
              </p:cNvPr>
              <p:cNvGrpSpPr/>
              <p:nvPr/>
            </p:nvGrpSpPr>
            <p:grpSpPr>
              <a:xfrm rot="1358635" flipH="1">
                <a:off x="2558085" y="2982524"/>
                <a:ext cx="254000" cy="254000"/>
                <a:chOff x="1047591" y="3025109"/>
                <a:chExt cx="254000" cy="2540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DCC4DCA-45E5-E3A6-785A-3624DCE433F2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39F6AD1-6213-8875-D1A1-D168065E7443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4E6401-B58E-E000-B2AB-0BA3063FB535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7AF2DA0-CD83-A433-D1CA-68FA91D36F90}"/>
                  </a:ext>
                </a:extLst>
              </p:cNvPr>
              <p:cNvGrpSpPr/>
              <p:nvPr/>
            </p:nvGrpSpPr>
            <p:grpSpPr>
              <a:xfrm rot="280091" flipH="1">
                <a:off x="1836080" y="3980771"/>
                <a:ext cx="254000" cy="254000"/>
                <a:chOff x="1047591" y="3025109"/>
                <a:chExt cx="254000" cy="25400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C39AB45-39FF-D776-3A1B-8AD3FCF4CD79}"/>
                    </a:ext>
                  </a:extLst>
                </p:cNvPr>
                <p:cNvSpPr/>
                <p:nvPr/>
              </p:nvSpPr>
              <p:spPr>
                <a:xfrm>
                  <a:off x="1047591" y="3025109"/>
                  <a:ext cx="254000" cy="254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2711AAB-F3E5-B5BD-E0E7-92A15233B202}"/>
                    </a:ext>
                  </a:extLst>
                </p:cNvPr>
                <p:cNvSpPr/>
                <p:nvPr/>
              </p:nvSpPr>
              <p:spPr>
                <a:xfrm>
                  <a:off x="1183921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7CB68EA-9397-260C-9868-0F0677BF6908}"/>
                    </a:ext>
                  </a:extLst>
                </p:cNvPr>
                <p:cNvSpPr/>
                <p:nvPr/>
              </p:nvSpPr>
              <p:spPr>
                <a:xfrm>
                  <a:off x="1236887" y="3110677"/>
                  <a:ext cx="52966" cy="52966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0B7C1122-CEAB-B056-534C-8F4755E5D841}"/>
                </a:ext>
              </a:extLst>
            </p:cNvPr>
            <p:cNvSpPr/>
            <p:nvPr/>
          </p:nvSpPr>
          <p:spPr>
            <a:xfrm rot="998289">
              <a:off x="1638780" y="3584412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9" name="Lightning Bolt 8">
              <a:extLst>
                <a:ext uri="{FF2B5EF4-FFF2-40B4-BE49-F238E27FC236}">
                  <a16:creationId xmlns:a16="http://schemas.microsoft.com/office/drawing/2014/main" id="{5DD97898-9AF7-4BA8-EB61-3604B544407F}"/>
                </a:ext>
              </a:extLst>
            </p:cNvPr>
            <p:cNvSpPr/>
            <p:nvPr/>
          </p:nvSpPr>
          <p:spPr>
            <a:xfrm flipH="1">
              <a:off x="1824459" y="3591799"/>
              <a:ext cx="179774" cy="249410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1404FC63-0FA1-C84F-7621-617DB9FB9021}"/>
                </a:ext>
              </a:extLst>
            </p:cNvPr>
            <p:cNvSpPr/>
            <p:nvPr/>
          </p:nvSpPr>
          <p:spPr>
            <a:xfrm rot="20658630">
              <a:off x="639042" y="2496477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  <p:sp>
          <p:nvSpPr>
            <p:cNvPr id="11" name="Lightning Bolt 10">
              <a:extLst>
                <a:ext uri="{FF2B5EF4-FFF2-40B4-BE49-F238E27FC236}">
                  <a16:creationId xmlns:a16="http://schemas.microsoft.com/office/drawing/2014/main" id="{7EACA423-36BF-8E9F-21AC-D5F24F4BF50D}"/>
                </a:ext>
              </a:extLst>
            </p:cNvPr>
            <p:cNvSpPr/>
            <p:nvPr/>
          </p:nvSpPr>
          <p:spPr>
            <a:xfrm rot="19446902" flipH="1">
              <a:off x="786540" y="2441274"/>
              <a:ext cx="168196" cy="233347"/>
            </a:xfrm>
            <a:prstGeom prst="lightningBol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FF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08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514350" y="1207477"/>
            <a:ext cx="7900989" cy="52636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You should...</a:t>
            </a:r>
          </a:p>
          <a:p>
            <a:pPr eaLnBrk="1" hangingPunct="1"/>
            <a:endParaRPr lang="en-US" sz="240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1. 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understand the principles of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agent-based modelling (ABM).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2.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describe the type and range of systems to which ABM can be profitably and appropriately applied.</a:t>
            </a:r>
          </a:p>
          <a:p>
            <a:pPr eaLnBrk="1" hangingPunct="1"/>
            <a:br>
              <a:rPr lang="en-US" sz="240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3. 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be able to </a:t>
            </a:r>
            <a:r>
              <a:rPr lang="en-US" sz="2400" b="0" dirty="0" err="1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conceptualise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and model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urban systems with complex dynamics.</a:t>
            </a:r>
          </a:p>
          <a:p>
            <a:pPr eaLnBrk="1" hangingPunct="1"/>
            <a:endParaRPr lang="en-US" sz="2400" b="0" dirty="0">
              <a:solidFill>
                <a:srgbClr val="EEECE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eaLnBrk="1" hangingPunct="1"/>
            <a:r>
              <a:rPr lang="en-US" sz="240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4.</a:t>
            </a:r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 show evidence of being able to translate your</a:t>
            </a:r>
          </a:p>
          <a:p>
            <a:pPr eaLnBrk="1" hangingPunct="1"/>
            <a:r>
              <a:rPr lang="en-US" sz="2400" b="0" dirty="0">
                <a:solidFill>
                  <a:srgbClr val="EEECE1"/>
                </a:solidFill>
                <a:latin typeface="Gill Sans" charset="0"/>
                <a:ea typeface="Gill Sans" charset="0"/>
                <a:cs typeface="Gill Sans" charset="0"/>
              </a:rPr>
              <a:t>understanding into the practical methodology of modelling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22225"/>
            <a:ext cx="9144000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Course Objectives</a:t>
            </a:r>
            <a:endParaRPr lang="en-US" sz="4000" b="0" dirty="0">
              <a:solidFill>
                <a:srgbClr val="FFC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0075" y="496379"/>
            <a:ext cx="8354354" cy="58713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1: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Introduction to ABMs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2: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Cellular Automata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3: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ABM Methodology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4: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Agent </a:t>
            </a:r>
            <a:r>
              <a:rPr lang="en-US" sz="23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Behaviours</a:t>
            </a:r>
            <a:endParaRPr lang="en-US" sz="2300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5: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ABMs as Research Tools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READING WEEK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6:</a:t>
            </a:r>
            <a:r>
              <a:rPr lang="en-US" sz="230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Presenting Results &amp; GIS Integration</a:t>
            </a:r>
            <a:endParaRPr lang="en-US" sz="2300" b="1" dirty="0">
              <a:solidFill>
                <a:schemeClr val="accent6">
                  <a:lumMod val="20000"/>
                  <a:lumOff val="8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7: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Modelling Competitive Agents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8: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b="1" dirty="0">
                <a:latin typeface="Gill Sans" charset="0"/>
                <a:ea typeface="Gill Sans" charset="0"/>
                <a:cs typeface="Gill Sans" charset="0"/>
              </a:rPr>
              <a:t>Investigating Models &amp; Further GIS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9:</a:t>
            </a:r>
            <a:r>
              <a:rPr lang="en-US" sz="2300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Verification and Validation of ABMs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b="1" dirty="0">
                <a:solidFill>
                  <a:schemeClr val="accent6"/>
                </a:solidFill>
                <a:latin typeface="Gill Sans" charset="0"/>
                <a:ea typeface="Gill Sans" charset="0"/>
                <a:cs typeface="Gill Sans" charset="0"/>
              </a:rPr>
              <a:t>Week 10:</a:t>
            </a:r>
            <a:r>
              <a:rPr lang="en-US" sz="2300" dirty="0">
                <a:solidFill>
                  <a:srgbClr val="FFFF00"/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sz="2300" dirty="0">
                <a:solidFill>
                  <a:schemeClr val="accent6">
                    <a:lumMod val="20000"/>
                    <a:lumOff val="8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Applications of Agent Based Modelling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698273" y="496379"/>
            <a:ext cx="3256156" cy="2743199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The ABM Course</a:t>
            </a:r>
          </a:p>
        </p:txBody>
      </p:sp>
    </p:spTree>
    <p:extLst>
      <p:ext uri="{BB962C8B-B14F-4D97-AF65-F5344CB8AC3E}">
        <p14:creationId xmlns:p14="http://schemas.microsoft.com/office/powerpoint/2010/main" val="76876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00163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72500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7EA8C-13CA-BE67-6C30-C73288F6A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E230900-11E7-CF19-AFF6-E51BFDA41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00163"/>
          </a:xfrm>
        </p:spPr>
        <p:txBody>
          <a:bodyPr/>
          <a:lstStyle/>
          <a:p>
            <a:pPr eaLnBrk="1" hangingPunct="1"/>
            <a:r>
              <a:rPr lang="en-US" sz="4800" b="0" dirty="0">
                <a:solidFill>
                  <a:srgbClr val="FFC000"/>
                </a:solidFill>
                <a:latin typeface="Gill Sans" charset="0"/>
                <a:ea typeface="Gill Sans" charset="0"/>
                <a:cs typeface="Gill Sans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16892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0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1D Single Species B Models</a:t>
            </a:r>
          </a:p>
        </p:txBody>
      </p:sp>
    </p:spTree>
    <p:extLst>
      <p:ext uri="{BB962C8B-B14F-4D97-AF65-F5344CB8AC3E}">
        <p14:creationId xmlns:p14="http://schemas.microsoft.com/office/powerpoint/2010/main" val="412765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Example </a:t>
            </a:r>
            <a:r>
              <a:rPr kumimoji="0" lang="mr-IN" sz="40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1D Single Species B Models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871" y="1885950"/>
            <a:ext cx="77902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B74E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SET UP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Ring of cells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Two states: S, E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Each iteration: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Select a cell at random;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Select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neighbour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 at random;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/>
              <a:uLnTx/>
              <a:uFillTx/>
              <a:latin typeface="Gill Sans" charset="0"/>
              <a:ea typeface="Gill Sans" charset="0"/>
              <a:cs typeface="Gill Sans" charset="0"/>
            </a:endParaRP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</a:rPr>
              <a:t>Apply the transition rule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1999" y="1721642"/>
            <a:ext cx="4111216" cy="4100514"/>
            <a:chOff x="4571999" y="1721642"/>
            <a:chExt cx="4111216" cy="4100514"/>
          </a:xfrm>
        </p:grpSpPr>
        <p:grpSp>
          <p:nvGrpSpPr>
            <p:cNvPr id="33" name="Group 32"/>
            <p:cNvGrpSpPr/>
            <p:nvPr/>
          </p:nvGrpSpPr>
          <p:grpSpPr>
            <a:xfrm>
              <a:off x="4571999" y="1721642"/>
              <a:ext cx="4111216" cy="4100514"/>
              <a:chOff x="4571999" y="1721642"/>
              <a:chExt cx="4111216" cy="410051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572000" y="1721643"/>
                <a:ext cx="4100513" cy="41005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932760" y="2082403"/>
                <a:ext cx="3378992" cy="33789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10" name="Straight Connector 9"/>
              <p:cNvCxnSpPr>
                <a:stCxn id="3" idx="0"/>
                <a:endCxn id="3" idx="4"/>
              </p:cNvCxnSpPr>
              <p:nvPr/>
            </p:nvCxnSpPr>
            <p:spPr>
              <a:xfrm>
                <a:off x="6622257" y="1721643"/>
                <a:ext cx="0" cy="410051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3" idx="2"/>
                <a:endCxn id="3" idx="6"/>
              </p:cNvCxnSpPr>
              <p:nvPr/>
            </p:nvCxnSpPr>
            <p:spPr>
              <a:xfrm>
                <a:off x="4572000" y="3771900"/>
                <a:ext cx="41005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" idx="1"/>
                <a:endCxn id="3" idx="5"/>
              </p:cNvCxnSpPr>
              <p:nvPr/>
            </p:nvCxnSpPr>
            <p:spPr>
              <a:xfrm>
                <a:off x="5172506" y="2322149"/>
                <a:ext cx="2899501" cy="289950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3" idx="3"/>
                <a:endCxn id="3" idx="7"/>
              </p:cNvCxnSpPr>
              <p:nvPr/>
            </p:nvCxnSpPr>
            <p:spPr>
              <a:xfrm flipV="1">
                <a:off x="5172506" y="2322149"/>
                <a:ext cx="2899501" cy="289950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 rot="900000">
                <a:off x="4582702" y="1721642"/>
                <a:ext cx="4100513" cy="4100513"/>
                <a:chOff x="4572000" y="1721643"/>
                <a:chExt cx="4100513" cy="4100513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622257" y="1721643"/>
                  <a:ext cx="0" cy="410051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72000" y="3771900"/>
                  <a:ext cx="4100513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172506" y="2322149"/>
                  <a:ext cx="2899501" cy="289950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5172506" y="2322149"/>
                  <a:ext cx="2899501" cy="289950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 rot="1800000">
                <a:off x="4571999" y="1721642"/>
                <a:ext cx="4100513" cy="4100513"/>
                <a:chOff x="4572000" y="1721643"/>
                <a:chExt cx="4100513" cy="4100513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622257" y="1721643"/>
                  <a:ext cx="0" cy="410051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572000" y="3771900"/>
                  <a:ext cx="4100513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72506" y="2322149"/>
                  <a:ext cx="2899501" cy="289950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5172506" y="2322149"/>
                  <a:ext cx="2899501" cy="289950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TextBox 33"/>
            <p:cNvSpPr txBox="1"/>
            <p:nvPr/>
          </p:nvSpPr>
          <p:spPr>
            <a:xfrm>
              <a:off x="7197136" y="185760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4388" y="210255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68116" y="246108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35154" y="210255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24239" y="382537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9713" y="506853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3781" y="506853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54470" y="47227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62406" y="186673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19983" y="174163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15710" y="173621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85803" y="245843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44644" y="288305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19045" y="333627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4644" y="429572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93166" y="471337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63541" y="531609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5109" y="287192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33245" y="333642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30828" y="382769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98487" y="429392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34008" y="544193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3631" y="543825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81177" y="531119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15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11771</TotalTime>
  <Words>763</Words>
  <Application>Microsoft Macintosh PowerPoint</Application>
  <PresentationFormat>On-screen Show (4:3)</PresentationFormat>
  <Paragraphs>158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Gill Sans</vt:lpstr>
      <vt:lpstr>Gill Sans MT</vt:lpstr>
      <vt:lpstr>Helvetica</vt:lpstr>
      <vt:lpstr>Office Theme</vt:lpstr>
      <vt:lpstr>1_Office Theme</vt:lpstr>
      <vt:lpstr>CASA0011: Agent-Based Modelling</vt:lpstr>
      <vt:lpstr>LECTURE 8A  Investigating Models</vt:lpstr>
      <vt:lpstr>OBJECTIVES  1. Consider a case study on investigating, visualising and measuring model outcomes.</vt:lpstr>
      <vt:lpstr>PowerPoint Presentation</vt:lpstr>
      <vt:lpstr>The ABM Course</vt:lpstr>
      <vt:lpstr>Feedback</vt:lpstr>
      <vt:lpstr>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 1. Consider a case study on investigating, visualising and measuring model outcomes.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BENVGSC2: Quantitative Methods</dc:title>
  <dc:subject/>
  <dc:creator>Hannah Fry</dc:creator>
  <cp:keywords/>
  <dc:description/>
  <cp:lastModifiedBy>Evans, Thomas</cp:lastModifiedBy>
  <cp:revision>231</cp:revision>
  <cp:lastPrinted>2015-10-05T15:47:22Z</cp:lastPrinted>
  <dcterms:created xsi:type="dcterms:W3CDTF">2014-09-26T16:55:43Z</dcterms:created>
  <dcterms:modified xsi:type="dcterms:W3CDTF">2024-03-04T10:28:03Z</dcterms:modified>
  <cp:category/>
</cp:coreProperties>
</file>