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theme/themeOverride4.xml" ContentType="application/vnd.openxmlformats-officedocument.themeOverr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Override5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6.xml" ContentType="application/vnd.openxmlformats-officedocument.themeOverr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7" r:id="rId3"/>
    <p:sldMasterId id="2147483694" r:id="rId4"/>
    <p:sldMasterId id="2147483708" r:id="rId5"/>
  </p:sldMasterIdLst>
  <p:notesMasterIdLst>
    <p:notesMasterId r:id="rId37"/>
  </p:notesMasterIdLst>
  <p:handoutMasterIdLst>
    <p:handoutMasterId r:id="rId38"/>
  </p:handoutMasterIdLst>
  <p:sldIdLst>
    <p:sldId id="693" r:id="rId6"/>
    <p:sldId id="592" r:id="rId7"/>
    <p:sldId id="593" r:id="rId8"/>
    <p:sldId id="594" r:id="rId9"/>
    <p:sldId id="599" r:id="rId10"/>
    <p:sldId id="564" r:id="rId11"/>
    <p:sldId id="681" r:id="rId12"/>
    <p:sldId id="566" r:id="rId13"/>
    <p:sldId id="650" r:id="rId14"/>
    <p:sldId id="571" r:id="rId15"/>
    <p:sldId id="601" r:id="rId16"/>
    <p:sldId id="602" r:id="rId17"/>
    <p:sldId id="642" r:id="rId18"/>
    <p:sldId id="606" r:id="rId19"/>
    <p:sldId id="607" r:id="rId20"/>
    <p:sldId id="619" r:id="rId21"/>
    <p:sldId id="705" r:id="rId22"/>
    <p:sldId id="706" r:id="rId23"/>
    <p:sldId id="615" r:id="rId24"/>
    <p:sldId id="651" r:id="rId25"/>
    <p:sldId id="614" r:id="rId26"/>
    <p:sldId id="676" r:id="rId27"/>
    <p:sldId id="616" r:id="rId28"/>
    <p:sldId id="652" r:id="rId29"/>
    <p:sldId id="653" r:id="rId30"/>
    <p:sldId id="686" r:id="rId31"/>
    <p:sldId id="683" r:id="rId32"/>
    <p:sldId id="657" r:id="rId33"/>
    <p:sldId id="707" r:id="rId34"/>
    <p:sldId id="660" r:id="rId35"/>
    <p:sldId id="694" r:id="rId36"/>
  </p:sldIdLst>
  <p:sldSz cx="12192000" cy="6858000"/>
  <p:notesSz cx="6807200" cy="9939338"/>
  <p:defaultTextStyle>
    <a:defPPr>
      <a:defRPr lang="zh-CN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Chao" initials="WC" lastIdx="1" clrIdx="0">
    <p:extLst>
      <p:ext uri="{19B8F6BF-5375-455C-9EA6-DF929625EA0E}">
        <p15:presenceInfo xmlns:p15="http://schemas.microsoft.com/office/powerpoint/2012/main" userId="f4e99bdb112569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8A79"/>
    <a:srgbClr val="5B9BD5"/>
    <a:srgbClr val="ED7D31"/>
    <a:srgbClr val="C00000"/>
    <a:srgbClr val="084078"/>
    <a:srgbClr val="ECBB53"/>
    <a:srgbClr val="D9D9D9"/>
    <a:srgbClr val="38396A"/>
    <a:srgbClr val="BFBFB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>
        <p:guide orient="horz" pos="3816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1"/>
    </p:cViewPr>
  </p:sorterViewPr>
  <p:notesViewPr>
    <p:cSldViewPr snapToGrid="0">
      <p:cViewPr varScale="1">
        <p:scale>
          <a:sx n="86" d="100"/>
          <a:sy n="86" d="100"/>
        </p:scale>
        <p:origin x="-3834" y="-78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ommentAuthors" Target="commentAuthor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xiaolu\Desktop\2006-2021&#24180;&#22686;&#21457;&#23454;&#2604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xiaolu\Desktop\2013-2021&#24180;&#22686;&#21457;&#39044;&#2669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xiaolu\Desktop\2006-2021&#24180;&#22686;&#21457;&#23454;&#26045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r>
              <a:rPr lang="en-US" altLang="zh-CN" b="1">
                <a:solidFill>
                  <a:schemeClr val="tx1"/>
                </a:solidFill>
                <a:latin typeface="+mj-lt"/>
              </a:rPr>
              <a:t>2006-2021</a:t>
            </a:r>
            <a:r>
              <a:rPr lang="zh-CN" altLang="en-US" b="1">
                <a:solidFill>
                  <a:schemeClr val="tx1"/>
                </a:solidFill>
                <a:latin typeface="+mj-lt"/>
              </a:rPr>
              <a:t>年，一年期定增市场发行项目数量及金额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Sheet2!$G$2</c:f>
              <c:strCache>
                <c:ptCount val="1"/>
                <c:pt idx="0">
                  <c:v>数量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7F1-4425-8A49-E68A699223DF}"/>
              </c:ext>
            </c:extLst>
          </c:dPt>
          <c:cat>
            <c:numRef>
              <c:f>Sheet2!$F$3:$F$18</c:f>
              <c:numCache>
                <c:formatCode>General</c:formatCode>
                <c:ptCount val="16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</c:numCache>
            </c:numRef>
          </c:cat>
          <c:val>
            <c:numRef>
              <c:f>Sheet2!$G$3:$G$18</c:f>
              <c:numCache>
                <c:formatCode>General</c:formatCode>
                <c:ptCount val="16"/>
                <c:pt idx="0">
                  <c:v>36</c:v>
                </c:pt>
                <c:pt idx="1">
                  <c:v>87</c:v>
                </c:pt>
                <c:pt idx="2">
                  <c:v>43</c:v>
                </c:pt>
                <c:pt idx="3">
                  <c:v>58</c:v>
                </c:pt>
                <c:pt idx="4">
                  <c:v>105</c:v>
                </c:pt>
                <c:pt idx="5">
                  <c:v>100</c:v>
                </c:pt>
                <c:pt idx="6">
                  <c:v>63</c:v>
                </c:pt>
                <c:pt idx="7">
                  <c:v>160</c:v>
                </c:pt>
                <c:pt idx="8">
                  <c:v>209</c:v>
                </c:pt>
                <c:pt idx="9">
                  <c:v>249</c:v>
                </c:pt>
                <c:pt idx="10">
                  <c:v>329</c:v>
                </c:pt>
                <c:pt idx="11">
                  <c:v>214</c:v>
                </c:pt>
                <c:pt idx="12">
                  <c:v>110</c:v>
                </c:pt>
                <c:pt idx="13">
                  <c:v>114</c:v>
                </c:pt>
                <c:pt idx="14">
                  <c:v>245</c:v>
                </c:pt>
                <c:pt idx="15">
                  <c:v>341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7F1-4425-8A49-E68A699223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axId val="186040384"/>
        <c:axId val="186039824"/>
      </c:barChart>
      <c:lineChart>
        <c:grouping val="standard"/>
        <c:varyColors val="0"/>
        <c:ser>
          <c:idx val="1"/>
          <c:order val="1"/>
          <c:tx>
            <c:strRef>
              <c:f>Sheet2!$H$2</c:f>
              <c:strCache>
                <c:ptCount val="1"/>
                <c:pt idx="0">
                  <c:v>金额（亿元）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Sheet2!$F$3:$F$18</c:f>
              <c:numCache>
                <c:formatCode>General</c:formatCode>
                <c:ptCount val="16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</c:numCache>
            </c:numRef>
          </c:cat>
          <c:val>
            <c:numRef>
              <c:f>Sheet2!$H$3:$H$18</c:f>
              <c:numCache>
                <c:formatCode>0</c:formatCode>
                <c:ptCount val="16"/>
                <c:pt idx="0">
                  <c:v>302.11121410210001</c:v>
                </c:pt>
                <c:pt idx="1">
                  <c:v>1233.4557712292999</c:v>
                </c:pt>
                <c:pt idx="2">
                  <c:v>372.35777127140005</c:v>
                </c:pt>
                <c:pt idx="3">
                  <c:v>986.23838361970013</c:v>
                </c:pt>
                <c:pt idx="4">
                  <c:v>1497.8385399466995</c:v>
                </c:pt>
                <c:pt idx="5">
                  <c:v>1099.0666086552003</c:v>
                </c:pt>
                <c:pt idx="6">
                  <c:v>1005.0479854661</c:v>
                </c:pt>
                <c:pt idx="7">
                  <c:v>1670.9266502121002</c:v>
                </c:pt>
                <c:pt idx="8">
                  <c:v>2897.3758221975982</c:v>
                </c:pt>
                <c:pt idx="9">
                  <c:v>4132.7062940700971</c:v>
                </c:pt>
                <c:pt idx="10">
                  <c:v>6219.2268359748996</c:v>
                </c:pt>
                <c:pt idx="11">
                  <c:v>3513.7383274007016</c:v>
                </c:pt>
                <c:pt idx="12">
                  <c:v>1610.0747929295999</c:v>
                </c:pt>
                <c:pt idx="13">
                  <c:v>1030.4960800488002</c:v>
                </c:pt>
                <c:pt idx="14">
                  <c:v>4395.6893174589004</c:v>
                </c:pt>
                <c:pt idx="15">
                  <c:v>5210.1183613115963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E7F1-4425-8A49-E68A699223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039264"/>
        <c:axId val="186038704"/>
      </c:lineChart>
      <c:valAx>
        <c:axId val="18603870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039264"/>
        <c:crosses val="max"/>
        <c:crossBetween val="between"/>
      </c:valAx>
      <c:catAx>
        <c:axId val="18603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038704"/>
        <c:crosses val="autoZero"/>
        <c:auto val="1"/>
        <c:lblAlgn val="ctr"/>
        <c:lblOffset val="100"/>
        <c:noMultiLvlLbl val="0"/>
      </c:catAx>
      <c:valAx>
        <c:axId val="186039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040384"/>
        <c:crosses val="autoZero"/>
        <c:crossBetween val="between"/>
      </c:valAx>
      <c:catAx>
        <c:axId val="186040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60398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 dirty="0"/>
              <a:t>主要年份定增预案数量、募资金额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Sheet2!$F$3</c:f>
              <c:strCache>
                <c:ptCount val="1"/>
                <c:pt idx="0">
                  <c:v>预计数量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9B7-4CB1-9B21-1CADD1A003CE}"/>
              </c:ext>
            </c:extLst>
          </c:dPt>
          <c:cat>
            <c:numRef>
              <c:f>Sheet2!$E$4:$E$12</c:f>
              <c:numCache>
                <c:formatCode>General</c:formatCod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numCache>
            </c:numRef>
          </c:cat>
          <c:val>
            <c:numRef>
              <c:f>Sheet2!$F$4:$F$12</c:f>
              <c:numCache>
                <c:formatCode>General</c:formatCode>
                <c:ptCount val="9"/>
                <c:pt idx="0">
                  <c:v>132</c:v>
                </c:pt>
                <c:pt idx="1">
                  <c:v>229</c:v>
                </c:pt>
                <c:pt idx="2">
                  <c:v>371</c:v>
                </c:pt>
                <c:pt idx="3">
                  <c:v>475</c:v>
                </c:pt>
                <c:pt idx="4">
                  <c:v>297</c:v>
                </c:pt>
                <c:pt idx="5">
                  <c:v>228</c:v>
                </c:pt>
                <c:pt idx="6">
                  <c:v>190</c:v>
                </c:pt>
                <c:pt idx="7">
                  <c:v>393</c:v>
                </c:pt>
                <c:pt idx="8">
                  <c:v>625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9B7-4CB1-9B21-1CADD1A00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1413792"/>
        <c:axId val="231413232"/>
      </c:barChart>
      <c:lineChart>
        <c:grouping val="standard"/>
        <c:varyColors val="0"/>
        <c:ser>
          <c:idx val="1"/>
          <c:order val="1"/>
          <c:tx>
            <c:strRef>
              <c:f>Sheet2!$G$3</c:f>
              <c:strCache>
                <c:ptCount val="1"/>
                <c:pt idx="0">
                  <c:v>预计募资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Sheet2!$E$4:$E$12</c:f>
              <c:numCache>
                <c:formatCode>General</c:formatCod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numCache>
            </c:numRef>
          </c:cat>
          <c:val>
            <c:numRef>
              <c:f>Sheet2!$G$4:$G$12</c:f>
              <c:numCache>
                <c:formatCode>0.00</c:formatCode>
                <c:ptCount val="9"/>
                <c:pt idx="0">
                  <c:v>2173.8219633131994</c:v>
                </c:pt>
                <c:pt idx="1">
                  <c:v>2403.6055354414398</c:v>
                </c:pt>
                <c:pt idx="2">
                  <c:v>8221.7729818345179</c:v>
                </c:pt>
                <c:pt idx="3">
                  <c:v>8824.1041440784211</c:v>
                </c:pt>
                <c:pt idx="4">
                  <c:v>4056.0234026027215</c:v>
                </c:pt>
                <c:pt idx="5">
                  <c:v>3831.283125285016</c:v>
                </c:pt>
                <c:pt idx="6">
                  <c:v>2027.673470095252</c:v>
                </c:pt>
                <c:pt idx="7">
                  <c:v>4644.212996005801</c:v>
                </c:pt>
                <c:pt idx="8">
                  <c:v>9917.0089478050049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9B7-4CB1-9B21-1CADD1A00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412672"/>
        <c:axId val="231412112"/>
      </c:lineChart>
      <c:valAx>
        <c:axId val="23141211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1412672"/>
        <c:crosses val="max"/>
        <c:crossBetween val="between"/>
      </c:valAx>
      <c:catAx>
        <c:axId val="231412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1412112"/>
        <c:crosses val="autoZero"/>
        <c:auto val="1"/>
        <c:lblAlgn val="ctr"/>
        <c:lblOffset val="100"/>
        <c:noMultiLvlLbl val="0"/>
      </c:catAx>
      <c:valAx>
        <c:axId val="2314132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1413792"/>
        <c:crosses val="autoZero"/>
        <c:crossBetween val="between"/>
      </c:valAx>
      <c:catAx>
        <c:axId val="2314137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1413232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b="1" dirty="0">
                <a:solidFill>
                  <a:schemeClr val="tx1"/>
                </a:solidFill>
              </a:rPr>
              <a:t>主要年份定增实施数量、募集金额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Sheet4!$H$2</c:f>
              <c:strCache>
                <c:ptCount val="1"/>
                <c:pt idx="0">
                  <c:v>实际募资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34B-45D6-BF40-9220A05240D9}"/>
              </c:ext>
            </c:extLst>
          </c:dPt>
          <c:cat>
            <c:numRef>
              <c:f>Sheet4!$F$3:$F$11</c:f>
              <c:numCache>
                <c:formatCode>General</c:formatCod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numCache>
            </c:numRef>
          </c:cat>
          <c:val>
            <c:numRef>
              <c:f>Sheet4!$H$3:$H$11</c:f>
              <c:numCache>
                <c:formatCode>0.00</c:formatCode>
                <c:ptCount val="9"/>
                <c:pt idx="0">
                  <c:v>3311.3649609837007</c:v>
                </c:pt>
                <c:pt idx="1">
                  <c:v>6233.7124824852026</c:v>
                </c:pt>
                <c:pt idx="2">
                  <c:v>13339.810075479514</c:v>
                </c:pt>
                <c:pt idx="3">
                  <c:v>17767.611046546062</c:v>
                </c:pt>
                <c:pt idx="4">
                  <c:v>10169.865949262819</c:v>
                </c:pt>
                <c:pt idx="5">
                  <c:v>7863.800562663967</c:v>
                </c:pt>
                <c:pt idx="6">
                  <c:v>6686.2881307930402</c:v>
                </c:pt>
                <c:pt idx="7">
                  <c:v>8465.5139437888338</c:v>
                </c:pt>
                <c:pt idx="8">
                  <c:v>8379.5686641063003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34B-45D6-BF40-9220A0524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1417712"/>
        <c:axId val="231417152"/>
      </c:barChart>
      <c:lineChart>
        <c:grouping val="standard"/>
        <c:varyColors val="0"/>
        <c:ser>
          <c:idx val="0"/>
          <c:order val="0"/>
          <c:tx>
            <c:strRef>
              <c:f>Sheet4!$G$2</c:f>
              <c:strCache>
                <c:ptCount val="1"/>
                <c:pt idx="0">
                  <c:v>实施数量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Sheet4!$F$3:$F$11</c:f>
              <c:numCache>
                <c:formatCode>General</c:formatCod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numCache>
            </c:numRef>
          </c:cat>
          <c:val>
            <c:numRef>
              <c:f>Sheet4!$G$3:$G$11</c:f>
              <c:numCache>
                <c:formatCode>General</c:formatCode>
                <c:ptCount val="9"/>
                <c:pt idx="0">
                  <c:v>272</c:v>
                </c:pt>
                <c:pt idx="1">
                  <c:v>474</c:v>
                </c:pt>
                <c:pt idx="2">
                  <c:v>875</c:v>
                </c:pt>
                <c:pt idx="3">
                  <c:v>824</c:v>
                </c:pt>
                <c:pt idx="4">
                  <c:v>550</c:v>
                </c:pt>
                <c:pt idx="5">
                  <c:v>278</c:v>
                </c:pt>
                <c:pt idx="6">
                  <c:v>255</c:v>
                </c:pt>
                <c:pt idx="7">
                  <c:v>400</c:v>
                </c:pt>
                <c:pt idx="8">
                  <c:v>477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34B-45D6-BF40-9220A0524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391248"/>
        <c:axId val="232390688"/>
      </c:lineChart>
      <c:valAx>
        <c:axId val="23141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1417712"/>
        <c:crosses val="autoZero"/>
        <c:crossBetween val="between"/>
      </c:valAx>
      <c:catAx>
        <c:axId val="231417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1417152"/>
        <c:crosses val="autoZero"/>
        <c:auto val="1"/>
        <c:lblAlgn val="ctr"/>
        <c:lblOffset val="100"/>
        <c:noMultiLvlLbl val="0"/>
      </c:catAx>
      <c:valAx>
        <c:axId val="23239068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2391248"/>
        <c:crosses val="max"/>
        <c:crossBetween val="between"/>
      </c:valAx>
      <c:catAx>
        <c:axId val="2323912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2390688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发行折扣（按照发行时间排序）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4273376759153426E-2"/>
          <c:y val="0.16303019062483234"/>
          <c:w val="0.90716662695811379"/>
          <c:h val="0.74538106302914076"/>
        </c:manualLayout>
      </c:layout>
      <c:scatterChart>
        <c:scatterStyle val="lineMarker"/>
        <c:varyColors val="0"/>
        <c:ser>
          <c:idx val="0"/>
          <c:order val="0"/>
          <c:tx>
            <c:strRef>
              <c:f>新规以来已结束项目!$E$1:$E$2</c:f>
              <c:strCache>
                <c:ptCount val="2"/>
                <c:pt idx="1">
                  <c:v>底价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新规以来已结束项目!$D$3:$D$1925</c:f>
              <c:numCache>
                <c:formatCode>m/d/yyyy</c:formatCode>
                <c:ptCount val="987"/>
                <c:pt idx="0">
                  <c:v>43908</c:v>
                </c:pt>
                <c:pt idx="1">
                  <c:v>43923</c:v>
                </c:pt>
                <c:pt idx="2">
                  <c:v>43929</c:v>
                </c:pt>
                <c:pt idx="3">
                  <c:v>43931</c:v>
                </c:pt>
                <c:pt idx="4">
                  <c:v>43931</c:v>
                </c:pt>
                <c:pt idx="5">
                  <c:v>43931</c:v>
                </c:pt>
                <c:pt idx="6">
                  <c:v>43934</c:v>
                </c:pt>
                <c:pt idx="7">
                  <c:v>43935</c:v>
                </c:pt>
                <c:pt idx="8">
                  <c:v>43936</c:v>
                </c:pt>
                <c:pt idx="9">
                  <c:v>43936</c:v>
                </c:pt>
                <c:pt idx="10">
                  <c:v>43938</c:v>
                </c:pt>
                <c:pt idx="11">
                  <c:v>43941</c:v>
                </c:pt>
                <c:pt idx="12">
                  <c:v>43948</c:v>
                </c:pt>
                <c:pt idx="13">
                  <c:v>43963</c:v>
                </c:pt>
                <c:pt idx="14">
                  <c:v>43963</c:v>
                </c:pt>
                <c:pt idx="15">
                  <c:v>43970</c:v>
                </c:pt>
                <c:pt idx="16">
                  <c:v>43976</c:v>
                </c:pt>
                <c:pt idx="17">
                  <c:v>43984</c:v>
                </c:pt>
                <c:pt idx="18">
                  <c:v>43987</c:v>
                </c:pt>
                <c:pt idx="19">
                  <c:v>43997</c:v>
                </c:pt>
                <c:pt idx="20">
                  <c:v>44000</c:v>
                </c:pt>
                <c:pt idx="21">
                  <c:v>44019</c:v>
                </c:pt>
                <c:pt idx="22">
                  <c:v>44019</c:v>
                </c:pt>
                <c:pt idx="23">
                  <c:v>44019</c:v>
                </c:pt>
                <c:pt idx="24">
                  <c:v>44022</c:v>
                </c:pt>
                <c:pt idx="25">
                  <c:v>44025</c:v>
                </c:pt>
                <c:pt idx="26">
                  <c:v>44025</c:v>
                </c:pt>
                <c:pt idx="27">
                  <c:v>44027</c:v>
                </c:pt>
                <c:pt idx="28">
                  <c:v>44028</c:v>
                </c:pt>
                <c:pt idx="29">
                  <c:v>44028</c:v>
                </c:pt>
                <c:pt idx="30">
                  <c:v>44028</c:v>
                </c:pt>
                <c:pt idx="31">
                  <c:v>44029</c:v>
                </c:pt>
                <c:pt idx="32">
                  <c:v>44029</c:v>
                </c:pt>
                <c:pt idx="33">
                  <c:v>44032</c:v>
                </c:pt>
                <c:pt idx="34">
                  <c:v>44035</c:v>
                </c:pt>
                <c:pt idx="35">
                  <c:v>44035</c:v>
                </c:pt>
                <c:pt idx="36">
                  <c:v>44039</c:v>
                </c:pt>
                <c:pt idx="37">
                  <c:v>44040</c:v>
                </c:pt>
                <c:pt idx="38">
                  <c:v>44042</c:v>
                </c:pt>
                <c:pt idx="39">
                  <c:v>44046</c:v>
                </c:pt>
                <c:pt idx="40">
                  <c:v>44047</c:v>
                </c:pt>
                <c:pt idx="41">
                  <c:v>44048</c:v>
                </c:pt>
                <c:pt idx="42">
                  <c:v>44049</c:v>
                </c:pt>
                <c:pt idx="43">
                  <c:v>44049</c:v>
                </c:pt>
                <c:pt idx="44">
                  <c:v>44049</c:v>
                </c:pt>
                <c:pt idx="45">
                  <c:v>44053</c:v>
                </c:pt>
                <c:pt idx="46">
                  <c:v>44054</c:v>
                </c:pt>
                <c:pt idx="47">
                  <c:v>44054</c:v>
                </c:pt>
                <c:pt idx="48">
                  <c:v>44055</c:v>
                </c:pt>
                <c:pt idx="49">
                  <c:v>44056</c:v>
                </c:pt>
                <c:pt idx="50">
                  <c:v>44060</c:v>
                </c:pt>
                <c:pt idx="51">
                  <c:v>44063</c:v>
                </c:pt>
                <c:pt idx="52">
                  <c:v>44070</c:v>
                </c:pt>
                <c:pt idx="53">
                  <c:v>44076</c:v>
                </c:pt>
                <c:pt idx="54">
                  <c:v>44077</c:v>
                </c:pt>
                <c:pt idx="55">
                  <c:v>44081</c:v>
                </c:pt>
                <c:pt idx="56">
                  <c:v>44081</c:v>
                </c:pt>
                <c:pt idx="57">
                  <c:v>44084</c:v>
                </c:pt>
                <c:pt idx="58">
                  <c:v>44084</c:v>
                </c:pt>
                <c:pt idx="59">
                  <c:v>44088</c:v>
                </c:pt>
                <c:pt idx="60">
                  <c:v>44090</c:v>
                </c:pt>
                <c:pt idx="61">
                  <c:v>44091</c:v>
                </c:pt>
                <c:pt idx="62">
                  <c:v>44092</c:v>
                </c:pt>
                <c:pt idx="63">
                  <c:v>44097</c:v>
                </c:pt>
                <c:pt idx="64">
                  <c:v>44098</c:v>
                </c:pt>
                <c:pt idx="65">
                  <c:v>44098</c:v>
                </c:pt>
                <c:pt idx="66">
                  <c:v>44098</c:v>
                </c:pt>
                <c:pt idx="67">
                  <c:v>44099</c:v>
                </c:pt>
                <c:pt idx="68">
                  <c:v>44102</c:v>
                </c:pt>
                <c:pt idx="69">
                  <c:v>44118</c:v>
                </c:pt>
                <c:pt idx="70">
                  <c:v>44119</c:v>
                </c:pt>
                <c:pt idx="71">
                  <c:v>44124</c:v>
                </c:pt>
                <c:pt idx="72">
                  <c:v>44124</c:v>
                </c:pt>
                <c:pt idx="73">
                  <c:v>44125</c:v>
                </c:pt>
                <c:pt idx="74">
                  <c:v>44126</c:v>
                </c:pt>
                <c:pt idx="75">
                  <c:v>44127</c:v>
                </c:pt>
                <c:pt idx="76">
                  <c:v>44132</c:v>
                </c:pt>
                <c:pt idx="77">
                  <c:v>44132</c:v>
                </c:pt>
                <c:pt idx="78">
                  <c:v>44132</c:v>
                </c:pt>
                <c:pt idx="79">
                  <c:v>44132</c:v>
                </c:pt>
                <c:pt idx="80">
                  <c:v>44137</c:v>
                </c:pt>
                <c:pt idx="81">
                  <c:v>44138</c:v>
                </c:pt>
                <c:pt idx="82">
                  <c:v>44138</c:v>
                </c:pt>
                <c:pt idx="83">
                  <c:v>44144</c:v>
                </c:pt>
                <c:pt idx="84">
                  <c:v>44145</c:v>
                </c:pt>
                <c:pt idx="85">
                  <c:v>44146</c:v>
                </c:pt>
                <c:pt idx="86">
                  <c:v>44146</c:v>
                </c:pt>
                <c:pt idx="87">
                  <c:v>44147</c:v>
                </c:pt>
                <c:pt idx="88">
                  <c:v>44151</c:v>
                </c:pt>
                <c:pt idx="89">
                  <c:v>44151</c:v>
                </c:pt>
                <c:pt idx="90">
                  <c:v>44152</c:v>
                </c:pt>
                <c:pt idx="91">
                  <c:v>44153</c:v>
                </c:pt>
                <c:pt idx="92">
                  <c:v>44153</c:v>
                </c:pt>
                <c:pt idx="93">
                  <c:v>44154</c:v>
                </c:pt>
                <c:pt idx="94">
                  <c:v>44155</c:v>
                </c:pt>
                <c:pt idx="95">
                  <c:v>44155</c:v>
                </c:pt>
                <c:pt idx="96">
                  <c:v>44165</c:v>
                </c:pt>
                <c:pt idx="97">
                  <c:v>44166</c:v>
                </c:pt>
                <c:pt idx="98">
                  <c:v>44167</c:v>
                </c:pt>
                <c:pt idx="99">
                  <c:v>44172</c:v>
                </c:pt>
                <c:pt idx="100">
                  <c:v>44172</c:v>
                </c:pt>
                <c:pt idx="101">
                  <c:v>44173</c:v>
                </c:pt>
                <c:pt idx="102">
                  <c:v>44173</c:v>
                </c:pt>
                <c:pt idx="103">
                  <c:v>44175</c:v>
                </c:pt>
                <c:pt idx="104">
                  <c:v>44175</c:v>
                </c:pt>
                <c:pt idx="105">
                  <c:v>44176</c:v>
                </c:pt>
                <c:pt idx="106">
                  <c:v>44176</c:v>
                </c:pt>
                <c:pt idx="107">
                  <c:v>44176</c:v>
                </c:pt>
                <c:pt idx="108">
                  <c:v>44180</c:v>
                </c:pt>
                <c:pt idx="109">
                  <c:v>44180</c:v>
                </c:pt>
                <c:pt idx="110">
                  <c:v>44180</c:v>
                </c:pt>
                <c:pt idx="111">
                  <c:v>44180</c:v>
                </c:pt>
                <c:pt idx="112">
                  <c:v>44181</c:v>
                </c:pt>
                <c:pt idx="113">
                  <c:v>44181</c:v>
                </c:pt>
                <c:pt idx="114">
                  <c:v>44187</c:v>
                </c:pt>
                <c:pt idx="115">
                  <c:v>44189</c:v>
                </c:pt>
                <c:pt idx="116">
                  <c:v>44189</c:v>
                </c:pt>
                <c:pt idx="117">
                  <c:v>44190</c:v>
                </c:pt>
                <c:pt idx="118">
                  <c:v>44193</c:v>
                </c:pt>
                <c:pt idx="119">
                  <c:v>44193</c:v>
                </c:pt>
                <c:pt idx="120">
                  <c:v>44196</c:v>
                </c:pt>
                <c:pt idx="121">
                  <c:v>44196</c:v>
                </c:pt>
                <c:pt idx="122">
                  <c:v>44203</c:v>
                </c:pt>
                <c:pt idx="123">
                  <c:v>44204</c:v>
                </c:pt>
                <c:pt idx="124">
                  <c:v>44210</c:v>
                </c:pt>
                <c:pt idx="125">
                  <c:v>44211</c:v>
                </c:pt>
                <c:pt idx="126">
                  <c:v>44216</c:v>
                </c:pt>
                <c:pt idx="127">
                  <c:v>44218</c:v>
                </c:pt>
                <c:pt idx="128">
                  <c:v>44221</c:v>
                </c:pt>
                <c:pt idx="129">
                  <c:v>44221</c:v>
                </c:pt>
                <c:pt idx="130">
                  <c:v>44221</c:v>
                </c:pt>
                <c:pt idx="131">
                  <c:v>44222</c:v>
                </c:pt>
                <c:pt idx="132">
                  <c:v>44223</c:v>
                </c:pt>
                <c:pt idx="133">
                  <c:v>44225</c:v>
                </c:pt>
                <c:pt idx="134">
                  <c:v>44225</c:v>
                </c:pt>
                <c:pt idx="135">
                  <c:v>44225</c:v>
                </c:pt>
                <c:pt idx="136">
                  <c:v>44228</c:v>
                </c:pt>
                <c:pt idx="137">
                  <c:v>44228</c:v>
                </c:pt>
                <c:pt idx="138">
                  <c:v>44236</c:v>
                </c:pt>
                <c:pt idx="139">
                  <c:v>44256</c:v>
                </c:pt>
                <c:pt idx="140">
                  <c:v>44257</c:v>
                </c:pt>
                <c:pt idx="141">
                  <c:v>44257</c:v>
                </c:pt>
                <c:pt idx="142">
                  <c:v>44259</c:v>
                </c:pt>
                <c:pt idx="143">
                  <c:v>44263</c:v>
                </c:pt>
                <c:pt idx="144">
                  <c:v>44265</c:v>
                </c:pt>
                <c:pt idx="145">
                  <c:v>44266</c:v>
                </c:pt>
                <c:pt idx="146">
                  <c:v>44267</c:v>
                </c:pt>
                <c:pt idx="147">
                  <c:v>44267</c:v>
                </c:pt>
                <c:pt idx="148">
                  <c:v>44270</c:v>
                </c:pt>
                <c:pt idx="149">
                  <c:v>44278</c:v>
                </c:pt>
                <c:pt idx="150">
                  <c:v>44278</c:v>
                </c:pt>
                <c:pt idx="151">
                  <c:v>44280</c:v>
                </c:pt>
                <c:pt idx="152">
                  <c:v>44287</c:v>
                </c:pt>
                <c:pt idx="153">
                  <c:v>44288</c:v>
                </c:pt>
                <c:pt idx="154">
                  <c:v>44288</c:v>
                </c:pt>
                <c:pt idx="155">
                  <c:v>44293</c:v>
                </c:pt>
                <c:pt idx="156">
                  <c:v>44295</c:v>
                </c:pt>
                <c:pt idx="157">
                  <c:v>44295</c:v>
                </c:pt>
                <c:pt idx="158">
                  <c:v>44295</c:v>
                </c:pt>
                <c:pt idx="159">
                  <c:v>44298</c:v>
                </c:pt>
                <c:pt idx="160">
                  <c:v>44299</c:v>
                </c:pt>
                <c:pt idx="161">
                  <c:v>44299</c:v>
                </c:pt>
                <c:pt idx="162">
                  <c:v>44302</c:v>
                </c:pt>
                <c:pt idx="163">
                  <c:v>44305</c:v>
                </c:pt>
                <c:pt idx="164">
                  <c:v>44305</c:v>
                </c:pt>
                <c:pt idx="165">
                  <c:v>44308</c:v>
                </c:pt>
                <c:pt idx="166">
                  <c:v>44316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44336</c:v>
                </c:pt>
                <c:pt idx="172">
                  <c:v>44340</c:v>
                </c:pt>
                <c:pt idx="173">
                  <c:v>44343</c:v>
                </c:pt>
                <c:pt idx="174">
                  <c:v>44344</c:v>
                </c:pt>
                <c:pt idx="175">
                  <c:v>44354</c:v>
                </c:pt>
                <c:pt idx="176">
                  <c:v>44355</c:v>
                </c:pt>
                <c:pt idx="177">
                  <c:v>44355</c:v>
                </c:pt>
                <c:pt idx="178">
                  <c:v>44357</c:v>
                </c:pt>
                <c:pt idx="179">
                  <c:v>44357</c:v>
                </c:pt>
                <c:pt idx="180">
                  <c:v>44357</c:v>
                </c:pt>
                <c:pt idx="181">
                  <c:v>44358</c:v>
                </c:pt>
                <c:pt idx="182">
                  <c:v>44363</c:v>
                </c:pt>
                <c:pt idx="183">
                  <c:v>44364</c:v>
                </c:pt>
                <c:pt idx="184">
                  <c:v>44365</c:v>
                </c:pt>
                <c:pt idx="185">
                  <c:v>44369</c:v>
                </c:pt>
                <c:pt idx="186">
                  <c:v>44370</c:v>
                </c:pt>
                <c:pt idx="187">
                  <c:v>44370</c:v>
                </c:pt>
                <c:pt idx="188">
                  <c:v>44372</c:v>
                </c:pt>
                <c:pt idx="189">
                  <c:v>44372</c:v>
                </c:pt>
                <c:pt idx="190">
                  <c:v>44372</c:v>
                </c:pt>
                <c:pt idx="191">
                  <c:v>44375</c:v>
                </c:pt>
                <c:pt idx="192">
                  <c:v>44375</c:v>
                </c:pt>
                <c:pt idx="193">
                  <c:v>44375</c:v>
                </c:pt>
                <c:pt idx="194">
                  <c:v>44376</c:v>
                </c:pt>
                <c:pt idx="195">
                  <c:v>44377</c:v>
                </c:pt>
                <c:pt idx="196">
                  <c:v>44378</c:v>
                </c:pt>
                <c:pt idx="197">
                  <c:v>44379</c:v>
                </c:pt>
                <c:pt idx="198">
                  <c:v>44382</c:v>
                </c:pt>
                <c:pt idx="199">
                  <c:v>44383</c:v>
                </c:pt>
                <c:pt idx="200">
                  <c:v>44386</c:v>
                </c:pt>
                <c:pt idx="201">
                  <c:v>44386</c:v>
                </c:pt>
                <c:pt idx="202">
                  <c:v>44386</c:v>
                </c:pt>
                <c:pt idx="203">
                  <c:v>44389</c:v>
                </c:pt>
                <c:pt idx="204">
                  <c:v>44390</c:v>
                </c:pt>
                <c:pt idx="205">
                  <c:v>44390</c:v>
                </c:pt>
                <c:pt idx="206">
                  <c:v>44391</c:v>
                </c:pt>
                <c:pt idx="207">
                  <c:v>44392</c:v>
                </c:pt>
                <c:pt idx="208">
                  <c:v>44392</c:v>
                </c:pt>
                <c:pt idx="209">
                  <c:v>44392</c:v>
                </c:pt>
                <c:pt idx="210">
                  <c:v>44393</c:v>
                </c:pt>
                <c:pt idx="211">
                  <c:v>44398</c:v>
                </c:pt>
                <c:pt idx="212">
                  <c:v>44398</c:v>
                </c:pt>
                <c:pt idx="213">
                  <c:v>44398</c:v>
                </c:pt>
                <c:pt idx="214">
                  <c:v>44398</c:v>
                </c:pt>
                <c:pt idx="215">
                  <c:v>44399</c:v>
                </c:pt>
                <c:pt idx="216">
                  <c:v>44399</c:v>
                </c:pt>
                <c:pt idx="217">
                  <c:v>44400</c:v>
                </c:pt>
                <c:pt idx="218">
                  <c:v>44400</c:v>
                </c:pt>
                <c:pt idx="219">
                  <c:v>44400</c:v>
                </c:pt>
                <c:pt idx="220">
                  <c:v>44404</c:v>
                </c:pt>
                <c:pt idx="221">
                  <c:v>44406</c:v>
                </c:pt>
                <c:pt idx="222">
                  <c:v>44410</c:v>
                </c:pt>
                <c:pt idx="223">
                  <c:v>44411</c:v>
                </c:pt>
                <c:pt idx="224">
                  <c:v>44411</c:v>
                </c:pt>
                <c:pt idx="225">
                  <c:v>44413</c:v>
                </c:pt>
                <c:pt idx="226">
                  <c:v>44413</c:v>
                </c:pt>
                <c:pt idx="227">
                  <c:v>44414</c:v>
                </c:pt>
                <c:pt idx="228">
                  <c:v>44417</c:v>
                </c:pt>
                <c:pt idx="229">
                  <c:v>44417</c:v>
                </c:pt>
                <c:pt idx="230">
                  <c:v>44419</c:v>
                </c:pt>
                <c:pt idx="231">
                  <c:v>44419</c:v>
                </c:pt>
                <c:pt idx="232">
                  <c:v>44419</c:v>
                </c:pt>
                <c:pt idx="233">
                  <c:v>44419</c:v>
                </c:pt>
                <c:pt idx="234">
                  <c:v>44421</c:v>
                </c:pt>
                <c:pt idx="235">
                  <c:v>44424</c:v>
                </c:pt>
                <c:pt idx="236">
                  <c:v>44425</c:v>
                </c:pt>
                <c:pt idx="237">
                  <c:v>44425</c:v>
                </c:pt>
                <c:pt idx="238">
                  <c:v>44426</c:v>
                </c:pt>
                <c:pt idx="239">
                  <c:v>44427</c:v>
                </c:pt>
                <c:pt idx="240">
                  <c:v>44427</c:v>
                </c:pt>
                <c:pt idx="241">
                  <c:v>44427</c:v>
                </c:pt>
                <c:pt idx="242">
                  <c:v>44428</c:v>
                </c:pt>
                <c:pt idx="243">
                  <c:v>44428</c:v>
                </c:pt>
                <c:pt idx="244">
                  <c:v>44433</c:v>
                </c:pt>
                <c:pt idx="245">
                  <c:v>44433</c:v>
                </c:pt>
                <c:pt idx="246">
                  <c:v>44434</c:v>
                </c:pt>
                <c:pt idx="247">
                  <c:v>44435</c:v>
                </c:pt>
                <c:pt idx="248">
                  <c:v>44438</c:v>
                </c:pt>
                <c:pt idx="249">
                  <c:v>44438</c:v>
                </c:pt>
                <c:pt idx="250">
                  <c:v>44441</c:v>
                </c:pt>
                <c:pt idx="251">
                  <c:v>44445</c:v>
                </c:pt>
                <c:pt idx="252">
                  <c:v>44446</c:v>
                </c:pt>
                <c:pt idx="253">
                  <c:v>44448</c:v>
                </c:pt>
                <c:pt idx="254">
                  <c:v>44448</c:v>
                </c:pt>
                <c:pt idx="255">
                  <c:v>44449</c:v>
                </c:pt>
                <c:pt idx="256">
                  <c:v>44452</c:v>
                </c:pt>
                <c:pt idx="257">
                  <c:v>44452</c:v>
                </c:pt>
                <c:pt idx="258">
                  <c:v>44452</c:v>
                </c:pt>
                <c:pt idx="259">
                  <c:v>44453</c:v>
                </c:pt>
                <c:pt idx="260">
                  <c:v>44453</c:v>
                </c:pt>
                <c:pt idx="261">
                  <c:v>44454</c:v>
                </c:pt>
                <c:pt idx="262">
                  <c:v>44455</c:v>
                </c:pt>
                <c:pt idx="263">
                  <c:v>44455</c:v>
                </c:pt>
                <c:pt idx="264">
                  <c:v>44455</c:v>
                </c:pt>
                <c:pt idx="265">
                  <c:v>44455</c:v>
                </c:pt>
                <c:pt idx="266">
                  <c:v>44461</c:v>
                </c:pt>
                <c:pt idx="267">
                  <c:v>44461</c:v>
                </c:pt>
                <c:pt idx="268">
                  <c:v>44462</c:v>
                </c:pt>
                <c:pt idx="269">
                  <c:v>44462</c:v>
                </c:pt>
                <c:pt idx="270">
                  <c:v>44463</c:v>
                </c:pt>
                <c:pt idx="271">
                  <c:v>44463</c:v>
                </c:pt>
                <c:pt idx="272">
                  <c:v>44463</c:v>
                </c:pt>
                <c:pt idx="273">
                  <c:v>44466</c:v>
                </c:pt>
                <c:pt idx="274">
                  <c:v>44466</c:v>
                </c:pt>
                <c:pt idx="275">
                  <c:v>44466</c:v>
                </c:pt>
                <c:pt idx="276">
                  <c:v>44466</c:v>
                </c:pt>
                <c:pt idx="277">
                  <c:v>44467</c:v>
                </c:pt>
                <c:pt idx="278">
                  <c:v>44467</c:v>
                </c:pt>
                <c:pt idx="279">
                  <c:v>44467</c:v>
                </c:pt>
                <c:pt idx="280">
                  <c:v>44467</c:v>
                </c:pt>
                <c:pt idx="281">
                  <c:v>44468</c:v>
                </c:pt>
                <c:pt idx="282">
                  <c:v>44469</c:v>
                </c:pt>
                <c:pt idx="283">
                  <c:v>44480</c:v>
                </c:pt>
                <c:pt idx="284">
                  <c:v>44484</c:v>
                </c:pt>
                <c:pt idx="285">
                  <c:v>44487</c:v>
                </c:pt>
                <c:pt idx="286">
                  <c:v>44488</c:v>
                </c:pt>
                <c:pt idx="287">
                  <c:v>44489</c:v>
                </c:pt>
                <c:pt idx="288">
                  <c:v>44490</c:v>
                </c:pt>
                <c:pt idx="289">
                  <c:v>44491</c:v>
                </c:pt>
                <c:pt idx="290">
                  <c:v>44496</c:v>
                </c:pt>
                <c:pt idx="291">
                  <c:v>44497</c:v>
                </c:pt>
                <c:pt idx="292">
                  <c:v>44497</c:v>
                </c:pt>
                <c:pt idx="293">
                  <c:v>44498</c:v>
                </c:pt>
                <c:pt idx="294">
                  <c:v>44503</c:v>
                </c:pt>
                <c:pt idx="295">
                  <c:v>44503</c:v>
                </c:pt>
                <c:pt idx="296">
                  <c:v>44505</c:v>
                </c:pt>
                <c:pt idx="297">
                  <c:v>44508</c:v>
                </c:pt>
                <c:pt idx="298">
                  <c:v>44508</c:v>
                </c:pt>
                <c:pt idx="299">
                  <c:v>44508</c:v>
                </c:pt>
                <c:pt idx="300">
                  <c:v>44508</c:v>
                </c:pt>
                <c:pt idx="301">
                  <c:v>44510</c:v>
                </c:pt>
                <c:pt idx="302">
                  <c:v>44511</c:v>
                </c:pt>
                <c:pt idx="303">
                  <c:v>44512</c:v>
                </c:pt>
                <c:pt idx="304">
                  <c:v>44515</c:v>
                </c:pt>
                <c:pt idx="305">
                  <c:v>44517</c:v>
                </c:pt>
                <c:pt idx="306">
                  <c:v>44518</c:v>
                </c:pt>
                <c:pt idx="307">
                  <c:v>44518</c:v>
                </c:pt>
                <c:pt idx="308">
                  <c:v>44518</c:v>
                </c:pt>
                <c:pt idx="309">
                  <c:v>44518</c:v>
                </c:pt>
                <c:pt idx="310">
                  <c:v>44518</c:v>
                </c:pt>
                <c:pt idx="311">
                  <c:v>44518</c:v>
                </c:pt>
                <c:pt idx="312">
                  <c:v>44518</c:v>
                </c:pt>
                <c:pt idx="313">
                  <c:v>44519</c:v>
                </c:pt>
                <c:pt idx="314">
                  <c:v>44519</c:v>
                </c:pt>
                <c:pt idx="315">
                  <c:v>44522</c:v>
                </c:pt>
                <c:pt idx="316">
                  <c:v>44523</c:v>
                </c:pt>
                <c:pt idx="317">
                  <c:v>44523</c:v>
                </c:pt>
                <c:pt idx="318">
                  <c:v>44523</c:v>
                </c:pt>
                <c:pt idx="319">
                  <c:v>44523</c:v>
                </c:pt>
                <c:pt idx="320">
                  <c:v>44523</c:v>
                </c:pt>
                <c:pt idx="321">
                  <c:v>44529</c:v>
                </c:pt>
                <c:pt idx="322">
                  <c:v>44529</c:v>
                </c:pt>
                <c:pt idx="323">
                  <c:v>44529</c:v>
                </c:pt>
                <c:pt idx="324">
                  <c:v>44529</c:v>
                </c:pt>
                <c:pt idx="325">
                  <c:v>44530</c:v>
                </c:pt>
                <c:pt idx="326">
                  <c:v>44531</c:v>
                </c:pt>
                <c:pt idx="327">
                  <c:v>44532</c:v>
                </c:pt>
                <c:pt idx="328">
                  <c:v>44533</c:v>
                </c:pt>
                <c:pt idx="329">
                  <c:v>44533</c:v>
                </c:pt>
                <c:pt idx="330">
                  <c:v>44536</c:v>
                </c:pt>
                <c:pt idx="331">
                  <c:v>44537</c:v>
                </c:pt>
                <c:pt idx="332">
                  <c:v>44538</c:v>
                </c:pt>
                <c:pt idx="333">
                  <c:v>44538</c:v>
                </c:pt>
                <c:pt idx="334">
                  <c:v>44538</c:v>
                </c:pt>
                <c:pt idx="335">
                  <c:v>44539</c:v>
                </c:pt>
                <c:pt idx="336">
                  <c:v>44540</c:v>
                </c:pt>
                <c:pt idx="337">
                  <c:v>44540</c:v>
                </c:pt>
                <c:pt idx="338">
                  <c:v>44543</c:v>
                </c:pt>
                <c:pt idx="339">
                  <c:v>44544</c:v>
                </c:pt>
                <c:pt idx="340">
                  <c:v>44545</c:v>
                </c:pt>
                <c:pt idx="341">
                  <c:v>44545</c:v>
                </c:pt>
                <c:pt idx="342">
                  <c:v>44545</c:v>
                </c:pt>
                <c:pt idx="343">
                  <c:v>44545</c:v>
                </c:pt>
                <c:pt idx="344">
                  <c:v>44547</c:v>
                </c:pt>
                <c:pt idx="345">
                  <c:v>44550</c:v>
                </c:pt>
                <c:pt idx="346">
                  <c:v>44553</c:v>
                </c:pt>
                <c:pt idx="347">
                  <c:v>44553</c:v>
                </c:pt>
                <c:pt idx="348">
                  <c:v>44553</c:v>
                </c:pt>
                <c:pt idx="349">
                  <c:v>44553</c:v>
                </c:pt>
                <c:pt idx="350">
                  <c:v>44553</c:v>
                </c:pt>
                <c:pt idx="351">
                  <c:v>44554</c:v>
                </c:pt>
                <c:pt idx="352">
                  <c:v>44554</c:v>
                </c:pt>
                <c:pt idx="353">
                  <c:v>44557</c:v>
                </c:pt>
                <c:pt idx="354">
                  <c:v>44560</c:v>
                </c:pt>
                <c:pt idx="355">
                  <c:v>44560</c:v>
                </c:pt>
                <c:pt idx="356">
                  <c:v>44566</c:v>
                </c:pt>
                <c:pt idx="357">
                  <c:v>44568</c:v>
                </c:pt>
                <c:pt idx="358">
                  <c:v>44571</c:v>
                </c:pt>
                <c:pt idx="359">
                  <c:v>44574</c:v>
                </c:pt>
                <c:pt idx="360">
                  <c:v>44578</c:v>
                </c:pt>
                <c:pt idx="361">
                  <c:v>44579</c:v>
                </c:pt>
                <c:pt idx="362">
                  <c:v>44579</c:v>
                </c:pt>
                <c:pt idx="363">
                  <c:v>44580</c:v>
                </c:pt>
                <c:pt idx="364">
                  <c:v>44580</c:v>
                </c:pt>
                <c:pt idx="365">
                  <c:v>44581</c:v>
                </c:pt>
                <c:pt idx="366">
                  <c:v>44582</c:v>
                </c:pt>
                <c:pt idx="367">
                  <c:v>44585</c:v>
                </c:pt>
                <c:pt idx="368">
                  <c:v>44586</c:v>
                </c:pt>
                <c:pt idx="369">
                  <c:v>44609</c:v>
                </c:pt>
                <c:pt idx="370">
                  <c:v>44609</c:v>
                </c:pt>
                <c:pt idx="371">
                  <c:v>44610</c:v>
                </c:pt>
                <c:pt idx="372">
                  <c:v>44613</c:v>
                </c:pt>
                <c:pt idx="373">
                  <c:v>44614</c:v>
                </c:pt>
                <c:pt idx="374">
                  <c:v>44617</c:v>
                </c:pt>
                <c:pt idx="375">
                  <c:v>44617</c:v>
                </c:pt>
                <c:pt idx="376">
                  <c:v>44620</c:v>
                </c:pt>
                <c:pt idx="377">
                  <c:v>44622</c:v>
                </c:pt>
                <c:pt idx="378">
                  <c:v>44623</c:v>
                </c:pt>
                <c:pt idx="379">
                  <c:v>44623</c:v>
                </c:pt>
                <c:pt idx="380">
                  <c:v>44623</c:v>
                </c:pt>
                <c:pt idx="381">
                  <c:v>44623</c:v>
                </c:pt>
                <c:pt idx="382">
                  <c:v>44624</c:v>
                </c:pt>
                <c:pt idx="383">
                  <c:v>44629</c:v>
                </c:pt>
                <c:pt idx="384">
                  <c:v>44631</c:v>
                </c:pt>
                <c:pt idx="385">
                  <c:v>44637</c:v>
                </c:pt>
                <c:pt idx="386">
                  <c:v>44638</c:v>
                </c:pt>
                <c:pt idx="387">
                  <c:v>44644</c:v>
                </c:pt>
                <c:pt idx="388">
                  <c:v>44645</c:v>
                </c:pt>
                <c:pt idx="389">
                  <c:v>44651</c:v>
                </c:pt>
                <c:pt idx="390">
                  <c:v>44651</c:v>
                </c:pt>
                <c:pt idx="391">
                  <c:v>44651</c:v>
                </c:pt>
                <c:pt idx="392">
                  <c:v>44663</c:v>
                </c:pt>
                <c:pt idx="393">
                  <c:v>44663</c:v>
                </c:pt>
                <c:pt idx="394">
                  <c:v>44665</c:v>
                </c:pt>
                <c:pt idx="395">
                  <c:v>44669</c:v>
                </c:pt>
                <c:pt idx="396">
                  <c:v>44670</c:v>
                </c:pt>
                <c:pt idx="397">
                  <c:v>44691</c:v>
                </c:pt>
                <c:pt idx="398">
                  <c:v>44693</c:v>
                </c:pt>
                <c:pt idx="399">
                  <c:v>44694</c:v>
                </c:pt>
                <c:pt idx="400">
                  <c:v>44698</c:v>
                </c:pt>
                <c:pt idx="401">
                  <c:v>44699</c:v>
                </c:pt>
                <c:pt idx="402">
                  <c:v>44701</c:v>
                </c:pt>
                <c:pt idx="403">
                  <c:v>44708</c:v>
                </c:pt>
                <c:pt idx="404">
                  <c:v>44712</c:v>
                </c:pt>
                <c:pt idx="405">
                  <c:v>44713</c:v>
                </c:pt>
                <c:pt idx="406">
                  <c:v>44721</c:v>
                </c:pt>
                <c:pt idx="407">
                  <c:v>44722</c:v>
                </c:pt>
                <c:pt idx="408">
                  <c:v>44727</c:v>
                </c:pt>
                <c:pt idx="409">
                  <c:v>44728</c:v>
                </c:pt>
                <c:pt idx="410">
                  <c:v>44729</c:v>
                </c:pt>
                <c:pt idx="411">
                  <c:v>44729</c:v>
                </c:pt>
                <c:pt idx="412">
                  <c:v>44733</c:v>
                </c:pt>
                <c:pt idx="413">
                  <c:v>44733</c:v>
                </c:pt>
                <c:pt idx="414">
                  <c:v>44733</c:v>
                </c:pt>
                <c:pt idx="415">
                  <c:v>44735</c:v>
                </c:pt>
                <c:pt idx="416">
                  <c:v>44736</c:v>
                </c:pt>
                <c:pt idx="417">
                  <c:v>44739</c:v>
                </c:pt>
                <c:pt idx="418">
                  <c:v>44740</c:v>
                </c:pt>
                <c:pt idx="419">
                  <c:v>44742</c:v>
                </c:pt>
                <c:pt idx="420">
                  <c:v>44742</c:v>
                </c:pt>
                <c:pt idx="421">
                  <c:v>44747</c:v>
                </c:pt>
                <c:pt idx="422">
                  <c:v>44747</c:v>
                </c:pt>
                <c:pt idx="423">
                  <c:v>44747</c:v>
                </c:pt>
                <c:pt idx="424">
                  <c:v>44747</c:v>
                </c:pt>
                <c:pt idx="425">
                  <c:v>44749</c:v>
                </c:pt>
                <c:pt idx="426">
                  <c:v>44749</c:v>
                </c:pt>
                <c:pt idx="427">
                  <c:v>44750</c:v>
                </c:pt>
                <c:pt idx="428">
                  <c:v>44753</c:v>
                </c:pt>
                <c:pt idx="429">
                  <c:v>44754</c:v>
                </c:pt>
                <c:pt idx="430">
                  <c:v>44756</c:v>
                </c:pt>
              </c:numCache>
            </c:numRef>
          </c:xVal>
          <c:yVal>
            <c:numRef>
              <c:f>新规以来已结束项目!$E$3:$E$1925</c:f>
            </c:numRef>
          </c:yVal>
          <c:smooth val="0"/>
        </c:ser>
        <c:ser>
          <c:idx val="1"/>
          <c:order val="1"/>
          <c:tx>
            <c:strRef>
              <c:f>新规以来已结束项目!$F$1:$F$2</c:f>
              <c:strCache>
                <c:ptCount val="2"/>
                <c:pt idx="1">
                  <c:v>中标价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新规以来已结束项目!$D$3:$D$1925</c:f>
              <c:numCache>
                <c:formatCode>m/d/yyyy</c:formatCode>
                <c:ptCount val="987"/>
                <c:pt idx="0">
                  <c:v>43908</c:v>
                </c:pt>
                <c:pt idx="1">
                  <c:v>43923</c:v>
                </c:pt>
                <c:pt idx="2">
                  <c:v>43929</c:v>
                </c:pt>
                <c:pt idx="3">
                  <c:v>43931</c:v>
                </c:pt>
                <c:pt idx="4">
                  <c:v>43931</c:v>
                </c:pt>
                <c:pt idx="5">
                  <c:v>43931</c:v>
                </c:pt>
                <c:pt idx="6">
                  <c:v>43934</c:v>
                </c:pt>
                <c:pt idx="7">
                  <c:v>43935</c:v>
                </c:pt>
                <c:pt idx="8">
                  <c:v>43936</c:v>
                </c:pt>
                <c:pt idx="9">
                  <c:v>43936</c:v>
                </c:pt>
                <c:pt idx="10">
                  <c:v>43938</c:v>
                </c:pt>
                <c:pt idx="11">
                  <c:v>43941</c:v>
                </c:pt>
                <c:pt idx="12">
                  <c:v>43948</c:v>
                </c:pt>
                <c:pt idx="13">
                  <c:v>43963</c:v>
                </c:pt>
                <c:pt idx="14">
                  <c:v>43963</c:v>
                </c:pt>
                <c:pt idx="15">
                  <c:v>43970</c:v>
                </c:pt>
                <c:pt idx="16">
                  <c:v>43976</c:v>
                </c:pt>
                <c:pt idx="17">
                  <c:v>43984</c:v>
                </c:pt>
                <c:pt idx="18">
                  <c:v>43987</c:v>
                </c:pt>
                <c:pt idx="19">
                  <c:v>43997</c:v>
                </c:pt>
                <c:pt idx="20">
                  <c:v>44000</c:v>
                </c:pt>
                <c:pt idx="21">
                  <c:v>44019</c:v>
                </c:pt>
                <c:pt idx="22">
                  <c:v>44019</c:v>
                </c:pt>
                <c:pt idx="23">
                  <c:v>44019</c:v>
                </c:pt>
                <c:pt idx="24">
                  <c:v>44022</c:v>
                </c:pt>
                <c:pt idx="25">
                  <c:v>44025</c:v>
                </c:pt>
                <c:pt idx="26">
                  <c:v>44025</c:v>
                </c:pt>
                <c:pt idx="27">
                  <c:v>44027</c:v>
                </c:pt>
                <c:pt idx="28">
                  <c:v>44028</c:v>
                </c:pt>
                <c:pt idx="29">
                  <c:v>44028</c:v>
                </c:pt>
                <c:pt idx="30">
                  <c:v>44028</c:v>
                </c:pt>
                <c:pt idx="31">
                  <c:v>44029</c:v>
                </c:pt>
                <c:pt idx="32">
                  <c:v>44029</c:v>
                </c:pt>
                <c:pt idx="33">
                  <c:v>44032</c:v>
                </c:pt>
                <c:pt idx="34">
                  <c:v>44035</c:v>
                </c:pt>
                <c:pt idx="35">
                  <c:v>44035</c:v>
                </c:pt>
                <c:pt idx="36">
                  <c:v>44039</c:v>
                </c:pt>
                <c:pt idx="37">
                  <c:v>44040</c:v>
                </c:pt>
                <c:pt idx="38">
                  <c:v>44042</c:v>
                </c:pt>
                <c:pt idx="39">
                  <c:v>44046</c:v>
                </c:pt>
                <c:pt idx="40">
                  <c:v>44047</c:v>
                </c:pt>
                <c:pt idx="41">
                  <c:v>44048</c:v>
                </c:pt>
                <c:pt idx="42">
                  <c:v>44049</c:v>
                </c:pt>
                <c:pt idx="43">
                  <c:v>44049</c:v>
                </c:pt>
                <c:pt idx="44">
                  <c:v>44049</c:v>
                </c:pt>
                <c:pt idx="45">
                  <c:v>44053</c:v>
                </c:pt>
                <c:pt idx="46">
                  <c:v>44054</c:v>
                </c:pt>
                <c:pt idx="47">
                  <c:v>44054</c:v>
                </c:pt>
                <c:pt idx="48">
                  <c:v>44055</c:v>
                </c:pt>
                <c:pt idx="49">
                  <c:v>44056</c:v>
                </c:pt>
                <c:pt idx="50">
                  <c:v>44060</c:v>
                </c:pt>
                <c:pt idx="51">
                  <c:v>44063</c:v>
                </c:pt>
                <c:pt idx="52">
                  <c:v>44070</c:v>
                </c:pt>
                <c:pt idx="53">
                  <c:v>44076</c:v>
                </c:pt>
                <c:pt idx="54">
                  <c:v>44077</c:v>
                </c:pt>
                <c:pt idx="55">
                  <c:v>44081</c:v>
                </c:pt>
                <c:pt idx="56">
                  <c:v>44081</c:v>
                </c:pt>
                <c:pt idx="57">
                  <c:v>44084</c:v>
                </c:pt>
                <c:pt idx="58">
                  <c:v>44084</c:v>
                </c:pt>
                <c:pt idx="59">
                  <c:v>44088</c:v>
                </c:pt>
                <c:pt idx="60">
                  <c:v>44090</c:v>
                </c:pt>
                <c:pt idx="61">
                  <c:v>44091</c:v>
                </c:pt>
                <c:pt idx="62">
                  <c:v>44092</c:v>
                </c:pt>
                <c:pt idx="63">
                  <c:v>44097</c:v>
                </c:pt>
                <c:pt idx="64">
                  <c:v>44098</c:v>
                </c:pt>
                <c:pt idx="65">
                  <c:v>44098</c:v>
                </c:pt>
                <c:pt idx="66">
                  <c:v>44098</c:v>
                </c:pt>
                <c:pt idx="67">
                  <c:v>44099</c:v>
                </c:pt>
                <c:pt idx="68">
                  <c:v>44102</c:v>
                </c:pt>
                <c:pt idx="69">
                  <c:v>44118</c:v>
                </c:pt>
                <c:pt idx="70">
                  <c:v>44119</c:v>
                </c:pt>
                <c:pt idx="71">
                  <c:v>44124</c:v>
                </c:pt>
                <c:pt idx="72">
                  <c:v>44124</c:v>
                </c:pt>
                <c:pt idx="73">
                  <c:v>44125</c:v>
                </c:pt>
                <c:pt idx="74">
                  <c:v>44126</c:v>
                </c:pt>
                <c:pt idx="75">
                  <c:v>44127</c:v>
                </c:pt>
                <c:pt idx="76">
                  <c:v>44132</c:v>
                </c:pt>
                <c:pt idx="77">
                  <c:v>44132</c:v>
                </c:pt>
                <c:pt idx="78">
                  <c:v>44132</c:v>
                </c:pt>
                <c:pt idx="79">
                  <c:v>44132</c:v>
                </c:pt>
                <c:pt idx="80">
                  <c:v>44137</c:v>
                </c:pt>
                <c:pt idx="81">
                  <c:v>44138</c:v>
                </c:pt>
                <c:pt idx="82">
                  <c:v>44138</c:v>
                </c:pt>
                <c:pt idx="83">
                  <c:v>44144</c:v>
                </c:pt>
                <c:pt idx="84">
                  <c:v>44145</c:v>
                </c:pt>
                <c:pt idx="85">
                  <c:v>44146</c:v>
                </c:pt>
                <c:pt idx="86">
                  <c:v>44146</c:v>
                </c:pt>
                <c:pt idx="87">
                  <c:v>44147</c:v>
                </c:pt>
                <c:pt idx="88">
                  <c:v>44151</c:v>
                </c:pt>
                <c:pt idx="89">
                  <c:v>44151</c:v>
                </c:pt>
                <c:pt idx="90">
                  <c:v>44152</c:v>
                </c:pt>
                <c:pt idx="91">
                  <c:v>44153</c:v>
                </c:pt>
                <c:pt idx="92">
                  <c:v>44153</c:v>
                </c:pt>
                <c:pt idx="93">
                  <c:v>44154</c:v>
                </c:pt>
                <c:pt idx="94">
                  <c:v>44155</c:v>
                </c:pt>
                <c:pt idx="95">
                  <c:v>44155</c:v>
                </c:pt>
                <c:pt idx="96">
                  <c:v>44165</c:v>
                </c:pt>
                <c:pt idx="97">
                  <c:v>44166</c:v>
                </c:pt>
                <c:pt idx="98">
                  <c:v>44167</c:v>
                </c:pt>
                <c:pt idx="99">
                  <c:v>44172</c:v>
                </c:pt>
                <c:pt idx="100">
                  <c:v>44172</c:v>
                </c:pt>
                <c:pt idx="101">
                  <c:v>44173</c:v>
                </c:pt>
                <c:pt idx="102">
                  <c:v>44173</c:v>
                </c:pt>
                <c:pt idx="103">
                  <c:v>44175</c:v>
                </c:pt>
                <c:pt idx="104">
                  <c:v>44175</c:v>
                </c:pt>
                <c:pt idx="105">
                  <c:v>44176</c:v>
                </c:pt>
                <c:pt idx="106">
                  <c:v>44176</c:v>
                </c:pt>
                <c:pt idx="107">
                  <c:v>44176</c:v>
                </c:pt>
                <c:pt idx="108">
                  <c:v>44180</c:v>
                </c:pt>
                <c:pt idx="109">
                  <c:v>44180</c:v>
                </c:pt>
                <c:pt idx="110">
                  <c:v>44180</c:v>
                </c:pt>
                <c:pt idx="111">
                  <c:v>44180</c:v>
                </c:pt>
                <c:pt idx="112">
                  <c:v>44181</c:v>
                </c:pt>
                <c:pt idx="113">
                  <c:v>44181</c:v>
                </c:pt>
                <c:pt idx="114">
                  <c:v>44187</c:v>
                </c:pt>
                <c:pt idx="115">
                  <c:v>44189</c:v>
                </c:pt>
                <c:pt idx="116">
                  <c:v>44189</c:v>
                </c:pt>
                <c:pt idx="117">
                  <c:v>44190</c:v>
                </c:pt>
                <c:pt idx="118">
                  <c:v>44193</c:v>
                </c:pt>
                <c:pt idx="119">
                  <c:v>44193</c:v>
                </c:pt>
                <c:pt idx="120">
                  <c:v>44196</c:v>
                </c:pt>
                <c:pt idx="121">
                  <c:v>44196</c:v>
                </c:pt>
                <c:pt idx="122">
                  <c:v>44203</c:v>
                </c:pt>
                <c:pt idx="123">
                  <c:v>44204</c:v>
                </c:pt>
                <c:pt idx="124">
                  <c:v>44210</c:v>
                </c:pt>
                <c:pt idx="125">
                  <c:v>44211</c:v>
                </c:pt>
                <c:pt idx="126">
                  <c:v>44216</c:v>
                </c:pt>
                <c:pt idx="127">
                  <c:v>44218</c:v>
                </c:pt>
                <c:pt idx="128">
                  <c:v>44221</c:v>
                </c:pt>
                <c:pt idx="129">
                  <c:v>44221</c:v>
                </c:pt>
                <c:pt idx="130">
                  <c:v>44221</c:v>
                </c:pt>
                <c:pt idx="131">
                  <c:v>44222</c:v>
                </c:pt>
                <c:pt idx="132">
                  <c:v>44223</c:v>
                </c:pt>
                <c:pt idx="133">
                  <c:v>44225</c:v>
                </c:pt>
                <c:pt idx="134">
                  <c:v>44225</c:v>
                </c:pt>
                <c:pt idx="135">
                  <c:v>44225</c:v>
                </c:pt>
                <c:pt idx="136">
                  <c:v>44228</c:v>
                </c:pt>
                <c:pt idx="137">
                  <c:v>44228</c:v>
                </c:pt>
                <c:pt idx="138">
                  <c:v>44236</c:v>
                </c:pt>
                <c:pt idx="139">
                  <c:v>44256</c:v>
                </c:pt>
                <c:pt idx="140">
                  <c:v>44257</c:v>
                </c:pt>
                <c:pt idx="141">
                  <c:v>44257</c:v>
                </c:pt>
                <c:pt idx="142">
                  <c:v>44259</c:v>
                </c:pt>
                <c:pt idx="143">
                  <c:v>44263</c:v>
                </c:pt>
                <c:pt idx="144">
                  <c:v>44265</c:v>
                </c:pt>
                <c:pt idx="145">
                  <c:v>44266</c:v>
                </c:pt>
                <c:pt idx="146">
                  <c:v>44267</c:v>
                </c:pt>
                <c:pt idx="147">
                  <c:v>44267</c:v>
                </c:pt>
                <c:pt idx="148">
                  <c:v>44270</c:v>
                </c:pt>
                <c:pt idx="149">
                  <c:v>44278</c:v>
                </c:pt>
                <c:pt idx="150">
                  <c:v>44278</c:v>
                </c:pt>
                <c:pt idx="151">
                  <c:v>44280</c:v>
                </c:pt>
                <c:pt idx="152">
                  <c:v>44287</c:v>
                </c:pt>
                <c:pt idx="153">
                  <c:v>44288</c:v>
                </c:pt>
                <c:pt idx="154">
                  <c:v>44288</c:v>
                </c:pt>
                <c:pt idx="155">
                  <c:v>44293</c:v>
                </c:pt>
                <c:pt idx="156">
                  <c:v>44295</c:v>
                </c:pt>
                <c:pt idx="157">
                  <c:v>44295</c:v>
                </c:pt>
                <c:pt idx="158">
                  <c:v>44295</c:v>
                </c:pt>
                <c:pt idx="159">
                  <c:v>44298</c:v>
                </c:pt>
                <c:pt idx="160">
                  <c:v>44299</c:v>
                </c:pt>
                <c:pt idx="161">
                  <c:v>44299</c:v>
                </c:pt>
                <c:pt idx="162">
                  <c:v>44302</c:v>
                </c:pt>
                <c:pt idx="163">
                  <c:v>44305</c:v>
                </c:pt>
                <c:pt idx="164">
                  <c:v>44305</c:v>
                </c:pt>
                <c:pt idx="165">
                  <c:v>44308</c:v>
                </c:pt>
                <c:pt idx="166">
                  <c:v>44316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44336</c:v>
                </c:pt>
                <c:pt idx="172">
                  <c:v>44340</c:v>
                </c:pt>
                <c:pt idx="173">
                  <c:v>44343</c:v>
                </c:pt>
                <c:pt idx="174">
                  <c:v>44344</c:v>
                </c:pt>
                <c:pt idx="175">
                  <c:v>44354</c:v>
                </c:pt>
                <c:pt idx="176">
                  <c:v>44355</c:v>
                </c:pt>
                <c:pt idx="177">
                  <c:v>44355</c:v>
                </c:pt>
                <c:pt idx="178">
                  <c:v>44357</c:v>
                </c:pt>
                <c:pt idx="179">
                  <c:v>44357</c:v>
                </c:pt>
                <c:pt idx="180">
                  <c:v>44357</c:v>
                </c:pt>
                <c:pt idx="181">
                  <c:v>44358</c:v>
                </c:pt>
                <c:pt idx="182">
                  <c:v>44363</c:v>
                </c:pt>
                <c:pt idx="183">
                  <c:v>44364</c:v>
                </c:pt>
                <c:pt idx="184">
                  <c:v>44365</c:v>
                </c:pt>
                <c:pt idx="185">
                  <c:v>44369</c:v>
                </c:pt>
                <c:pt idx="186">
                  <c:v>44370</c:v>
                </c:pt>
                <c:pt idx="187">
                  <c:v>44370</c:v>
                </c:pt>
                <c:pt idx="188">
                  <c:v>44372</c:v>
                </c:pt>
                <c:pt idx="189">
                  <c:v>44372</c:v>
                </c:pt>
                <c:pt idx="190">
                  <c:v>44372</c:v>
                </c:pt>
                <c:pt idx="191">
                  <c:v>44375</c:v>
                </c:pt>
                <c:pt idx="192">
                  <c:v>44375</c:v>
                </c:pt>
                <c:pt idx="193">
                  <c:v>44375</c:v>
                </c:pt>
                <c:pt idx="194">
                  <c:v>44376</c:v>
                </c:pt>
                <c:pt idx="195">
                  <c:v>44377</c:v>
                </c:pt>
                <c:pt idx="196">
                  <c:v>44378</c:v>
                </c:pt>
                <c:pt idx="197">
                  <c:v>44379</c:v>
                </c:pt>
                <c:pt idx="198">
                  <c:v>44382</c:v>
                </c:pt>
                <c:pt idx="199">
                  <c:v>44383</c:v>
                </c:pt>
                <c:pt idx="200">
                  <c:v>44386</c:v>
                </c:pt>
                <c:pt idx="201">
                  <c:v>44386</c:v>
                </c:pt>
                <c:pt idx="202">
                  <c:v>44386</c:v>
                </c:pt>
                <c:pt idx="203">
                  <c:v>44389</c:v>
                </c:pt>
                <c:pt idx="204">
                  <c:v>44390</c:v>
                </c:pt>
                <c:pt idx="205">
                  <c:v>44390</c:v>
                </c:pt>
                <c:pt idx="206">
                  <c:v>44391</c:v>
                </c:pt>
                <c:pt idx="207">
                  <c:v>44392</c:v>
                </c:pt>
                <c:pt idx="208">
                  <c:v>44392</c:v>
                </c:pt>
                <c:pt idx="209">
                  <c:v>44392</c:v>
                </c:pt>
                <c:pt idx="210">
                  <c:v>44393</c:v>
                </c:pt>
                <c:pt idx="211">
                  <c:v>44398</c:v>
                </c:pt>
                <c:pt idx="212">
                  <c:v>44398</c:v>
                </c:pt>
                <c:pt idx="213">
                  <c:v>44398</c:v>
                </c:pt>
                <c:pt idx="214">
                  <c:v>44398</c:v>
                </c:pt>
                <c:pt idx="215">
                  <c:v>44399</c:v>
                </c:pt>
                <c:pt idx="216">
                  <c:v>44399</c:v>
                </c:pt>
                <c:pt idx="217">
                  <c:v>44400</c:v>
                </c:pt>
                <c:pt idx="218">
                  <c:v>44400</c:v>
                </c:pt>
                <c:pt idx="219">
                  <c:v>44400</c:v>
                </c:pt>
                <c:pt idx="220">
                  <c:v>44404</c:v>
                </c:pt>
                <c:pt idx="221">
                  <c:v>44406</c:v>
                </c:pt>
                <c:pt idx="222">
                  <c:v>44410</c:v>
                </c:pt>
                <c:pt idx="223">
                  <c:v>44411</c:v>
                </c:pt>
                <c:pt idx="224">
                  <c:v>44411</c:v>
                </c:pt>
                <c:pt idx="225">
                  <c:v>44413</c:v>
                </c:pt>
                <c:pt idx="226">
                  <c:v>44413</c:v>
                </c:pt>
                <c:pt idx="227">
                  <c:v>44414</c:v>
                </c:pt>
                <c:pt idx="228">
                  <c:v>44417</c:v>
                </c:pt>
                <c:pt idx="229">
                  <c:v>44417</c:v>
                </c:pt>
                <c:pt idx="230">
                  <c:v>44419</c:v>
                </c:pt>
                <c:pt idx="231">
                  <c:v>44419</c:v>
                </c:pt>
                <c:pt idx="232">
                  <c:v>44419</c:v>
                </c:pt>
                <c:pt idx="233">
                  <c:v>44419</c:v>
                </c:pt>
                <c:pt idx="234">
                  <c:v>44421</c:v>
                </c:pt>
                <c:pt idx="235">
                  <c:v>44424</c:v>
                </c:pt>
                <c:pt idx="236">
                  <c:v>44425</c:v>
                </c:pt>
                <c:pt idx="237">
                  <c:v>44425</c:v>
                </c:pt>
                <c:pt idx="238">
                  <c:v>44426</c:v>
                </c:pt>
                <c:pt idx="239">
                  <c:v>44427</c:v>
                </c:pt>
                <c:pt idx="240">
                  <c:v>44427</c:v>
                </c:pt>
                <c:pt idx="241">
                  <c:v>44427</c:v>
                </c:pt>
                <c:pt idx="242">
                  <c:v>44428</c:v>
                </c:pt>
                <c:pt idx="243">
                  <c:v>44428</c:v>
                </c:pt>
                <c:pt idx="244">
                  <c:v>44433</c:v>
                </c:pt>
                <c:pt idx="245">
                  <c:v>44433</c:v>
                </c:pt>
                <c:pt idx="246">
                  <c:v>44434</c:v>
                </c:pt>
                <c:pt idx="247">
                  <c:v>44435</c:v>
                </c:pt>
                <c:pt idx="248">
                  <c:v>44438</c:v>
                </c:pt>
                <c:pt idx="249">
                  <c:v>44438</c:v>
                </c:pt>
                <c:pt idx="250">
                  <c:v>44441</c:v>
                </c:pt>
                <c:pt idx="251">
                  <c:v>44445</c:v>
                </c:pt>
                <c:pt idx="252">
                  <c:v>44446</c:v>
                </c:pt>
                <c:pt idx="253">
                  <c:v>44448</c:v>
                </c:pt>
                <c:pt idx="254">
                  <c:v>44448</c:v>
                </c:pt>
                <c:pt idx="255">
                  <c:v>44449</c:v>
                </c:pt>
                <c:pt idx="256">
                  <c:v>44452</c:v>
                </c:pt>
                <c:pt idx="257">
                  <c:v>44452</c:v>
                </c:pt>
                <c:pt idx="258">
                  <c:v>44452</c:v>
                </c:pt>
                <c:pt idx="259">
                  <c:v>44453</c:v>
                </c:pt>
                <c:pt idx="260">
                  <c:v>44453</c:v>
                </c:pt>
                <c:pt idx="261">
                  <c:v>44454</c:v>
                </c:pt>
                <c:pt idx="262">
                  <c:v>44455</c:v>
                </c:pt>
                <c:pt idx="263">
                  <c:v>44455</c:v>
                </c:pt>
                <c:pt idx="264">
                  <c:v>44455</c:v>
                </c:pt>
                <c:pt idx="265">
                  <c:v>44455</c:v>
                </c:pt>
                <c:pt idx="266">
                  <c:v>44461</c:v>
                </c:pt>
                <c:pt idx="267">
                  <c:v>44461</c:v>
                </c:pt>
                <c:pt idx="268">
                  <c:v>44462</c:v>
                </c:pt>
                <c:pt idx="269">
                  <c:v>44462</c:v>
                </c:pt>
                <c:pt idx="270">
                  <c:v>44463</c:v>
                </c:pt>
                <c:pt idx="271">
                  <c:v>44463</c:v>
                </c:pt>
                <c:pt idx="272">
                  <c:v>44463</c:v>
                </c:pt>
                <c:pt idx="273">
                  <c:v>44466</c:v>
                </c:pt>
                <c:pt idx="274">
                  <c:v>44466</c:v>
                </c:pt>
                <c:pt idx="275">
                  <c:v>44466</c:v>
                </c:pt>
                <c:pt idx="276">
                  <c:v>44466</c:v>
                </c:pt>
                <c:pt idx="277">
                  <c:v>44467</c:v>
                </c:pt>
                <c:pt idx="278">
                  <c:v>44467</c:v>
                </c:pt>
                <c:pt idx="279">
                  <c:v>44467</c:v>
                </c:pt>
                <c:pt idx="280">
                  <c:v>44467</c:v>
                </c:pt>
                <c:pt idx="281">
                  <c:v>44468</c:v>
                </c:pt>
                <c:pt idx="282">
                  <c:v>44469</c:v>
                </c:pt>
                <c:pt idx="283">
                  <c:v>44480</c:v>
                </c:pt>
                <c:pt idx="284">
                  <c:v>44484</c:v>
                </c:pt>
                <c:pt idx="285">
                  <c:v>44487</c:v>
                </c:pt>
                <c:pt idx="286">
                  <c:v>44488</c:v>
                </c:pt>
                <c:pt idx="287">
                  <c:v>44489</c:v>
                </c:pt>
                <c:pt idx="288">
                  <c:v>44490</c:v>
                </c:pt>
                <c:pt idx="289">
                  <c:v>44491</c:v>
                </c:pt>
                <c:pt idx="290">
                  <c:v>44496</c:v>
                </c:pt>
                <c:pt idx="291">
                  <c:v>44497</c:v>
                </c:pt>
                <c:pt idx="292">
                  <c:v>44497</c:v>
                </c:pt>
                <c:pt idx="293">
                  <c:v>44498</c:v>
                </c:pt>
                <c:pt idx="294">
                  <c:v>44503</c:v>
                </c:pt>
                <c:pt idx="295">
                  <c:v>44503</c:v>
                </c:pt>
                <c:pt idx="296">
                  <c:v>44505</c:v>
                </c:pt>
                <c:pt idx="297">
                  <c:v>44508</c:v>
                </c:pt>
                <c:pt idx="298">
                  <c:v>44508</c:v>
                </c:pt>
                <c:pt idx="299">
                  <c:v>44508</c:v>
                </c:pt>
                <c:pt idx="300">
                  <c:v>44508</c:v>
                </c:pt>
                <c:pt idx="301">
                  <c:v>44510</c:v>
                </c:pt>
                <c:pt idx="302">
                  <c:v>44511</c:v>
                </c:pt>
                <c:pt idx="303">
                  <c:v>44512</c:v>
                </c:pt>
                <c:pt idx="304">
                  <c:v>44515</c:v>
                </c:pt>
                <c:pt idx="305">
                  <c:v>44517</c:v>
                </c:pt>
                <c:pt idx="306">
                  <c:v>44518</c:v>
                </c:pt>
                <c:pt idx="307">
                  <c:v>44518</c:v>
                </c:pt>
                <c:pt idx="308">
                  <c:v>44518</c:v>
                </c:pt>
                <c:pt idx="309">
                  <c:v>44518</c:v>
                </c:pt>
                <c:pt idx="310">
                  <c:v>44518</c:v>
                </c:pt>
                <c:pt idx="311">
                  <c:v>44518</c:v>
                </c:pt>
                <c:pt idx="312">
                  <c:v>44518</c:v>
                </c:pt>
                <c:pt idx="313">
                  <c:v>44519</c:v>
                </c:pt>
                <c:pt idx="314">
                  <c:v>44519</c:v>
                </c:pt>
                <c:pt idx="315">
                  <c:v>44522</c:v>
                </c:pt>
                <c:pt idx="316">
                  <c:v>44523</c:v>
                </c:pt>
                <c:pt idx="317">
                  <c:v>44523</c:v>
                </c:pt>
                <c:pt idx="318">
                  <c:v>44523</c:v>
                </c:pt>
                <c:pt idx="319">
                  <c:v>44523</c:v>
                </c:pt>
                <c:pt idx="320">
                  <c:v>44523</c:v>
                </c:pt>
                <c:pt idx="321">
                  <c:v>44529</c:v>
                </c:pt>
                <c:pt idx="322">
                  <c:v>44529</c:v>
                </c:pt>
                <c:pt idx="323">
                  <c:v>44529</c:v>
                </c:pt>
                <c:pt idx="324">
                  <c:v>44529</c:v>
                </c:pt>
                <c:pt idx="325">
                  <c:v>44530</c:v>
                </c:pt>
                <c:pt idx="326">
                  <c:v>44531</c:v>
                </c:pt>
                <c:pt idx="327">
                  <c:v>44532</c:v>
                </c:pt>
                <c:pt idx="328">
                  <c:v>44533</c:v>
                </c:pt>
                <c:pt idx="329">
                  <c:v>44533</c:v>
                </c:pt>
                <c:pt idx="330">
                  <c:v>44536</c:v>
                </c:pt>
                <c:pt idx="331">
                  <c:v>44537</c:v>
                </c:pt>
                <c:pt idx="332">
                  <c:v>44538</c:v>
                </c:pt>
                <c:pt idx="333">
                  <c:v>44538</c:v>
                </c:pt>
                <c:pt idx="334">
                  <c:v>44538</c:v>
                </c:pt>
                <c:pt idx="335">
                  <c:v>44539</c:v>
                </c:pt>
                <c:pt idx="336">
                  <c:v>44540</c:v>
                </c:pt>
                <c:pt idx="337">
                  <c:v>44540</c:v>
                </c:pt>
                <c:pt idx="338">
                  <c:v>44543</c:v>
                </c:pt>
                <c:pt idx="339">
                  <c:v>44544</c:v>
                </c:pt>
                <c:pt idx="340">
                  <c:v>44545</c:v>
                </c:pt>
                <c:pt idx="341">
                  <c:v>44545</c:v>
                </c:pt>
                <c:pt idx="342">
                  <c:v>44545</c:v>
                </c:pt>
                <c:pt idx="343">
                  <c:v>44545</c:v>
                </c:pt>
                <c:pt idx="344">
                  <c:v>44547</c:v>
                </c:pt>
                <c:pt idx="345">
                  <c:v>44550</c:v>
                </c:pt>
                <c:pt idx="346">
                  <c:v>44553</c:v>
                </c:pt>
                <c:pt idx="347">
                  <c:v>44553</c:v>
                </c:pt>
                <c:pt idx="348">
                  <c:v>44553</c:v>
                </c:pt>
                <c:pt idx="349">
                  <c:v>44553</c:v>
                </c:pt>
                <c:pt idx="350">
                  <c:v>44553</c:v>
                </c:pt>
                <c:pt idx="351">
                  <c:v>44554</c:v>
                </c:pt>
                <c:pt idx="352">
                  <c:v>44554</c:v>
                </c:pt>
                <c:pt idx="353">
                  <c:v>44557</c:v>
                </c:pt>
                <c:pt idx="354">
                  <c:v>44560</c:v>
                </c:pt>
                <c:pt idx="355">
                  <c:v>44560</c:v>
                </c:pt>
                <c:pt idx="356">
                  <c:v>44566</c:v>
                </c:pt>
                <c:pt idx="357">
                  <c:v>44568</c:v>
                </c:pt>
                <c:pt idx="358">
                  <c:v>44571</c:v>
                </c:pt>
                <c:pt idx="359">
                  <c:v>44574</c:v>
                </c:pt>
                <c:pt idx="360">
                  <c:v>44578</c:v>
                </c:pt>
                <c:pt idx="361">
                  <c:v>44579</c:v>
                </c:pt>
                <c:pt idx="362">
                  <c:v>44579</c:v>
                </c:pt>
                <c:pt idx="363">
                  <c:v>44580</c:v>
                </c:pt>
                <c:pt idx="364">
                  <c:v>44580</c:v>
                </c:pt>
                <c:pt idx="365">
                  <c:v>44581</c:v>
                </c:pt>
                <c:pt idx="366">
                  <c:v>44582</c:v>
                </c:pt>
                <c:pt idx="367">
                  <c:v>44585</c:v>
                </c:pt>
                <c:pt idx="368">
                  <c:v>44586</c:v>
                </c:pt>
                <c:pt idx="369">
                  <c:v>44609</c:v>
                </c:pt>
                <c:pt idx="370">
                  <c:v>44609</c:v>
                </c:pt>
                <c:pt idx="371">
                  <c:v>44610</c:v>
                </c:pt>
                <c:pt idx="372">
                  <c:v>44613</c:v>
                </c:pt>
                <c:pt idx="373">
                  <c:v>44614</c:v>
                </c:pt>
                <c:pt idx="374">
                  <c:v>44617</c:v>
                </c:pt>
                <c:pt idx="375">
                  <c:v>44617</c:v>
                </c:pt>
                <c:pt idx="376">
                  <c:v>44620</c:v>
                </c:pt>
                <c:pt idx="377">
                  <c:v>44622</c:v>
                </c:pt>
                <c:pt idx="378">
                  <c:v>44623</c:v>
                </c:pt>
                <c:pt idx="379">
                  <c:v>44623</c:v>
                </c:pt>
                <c:pt idx="380">
                  <c:v>44623</c:v>
                </c:pt>
                <c:pt idx="381">
                  <c:v>44623</c:v>
                </c:pt>
                <c:pt idx="382">
                  <c:v>44624</c:v>
                </c:pt>
                <c:pt idx="383">
                  <c:v>44629</c:v>
                </c:pt>
                <c:pt idx="384">
                  <c:v>44631</c:v>
                </c:pt>
                <c:pt idx="385">
                  <c:v>44637</c:v>
                </c:pt>
                <c:pt idx="386">
                  <c:v>44638</c:v>
                </c:pt>
                <c:pt idx="387">
                  <c:v>44644</c:v>
                </c:pt>
                <c:pt idx="388">
                  <c:v>44645</c:v>
                </c:pt>
                <c:pt idx="389">
                  <c:v>44651</c:v>
                </c:pt>
                <c:pt idx="390">
                  <c:v>44651</c:v>
                </c:pt>
                <c:pt idx="391">
                  <c:v>44651</c:v>
                </c:pt>
                <c:pt idx="392">
                  <c:v>44663</c:v>
                </c:pt>
                <c:pt idx="393">
                  <c:v>44663</c:v>
                </c:pt>
                <c:pt idx="394">
                  <c:v>44665</c:v>
                </c:pt>
                <c:pt idx="395">
                  <c:v>44669</c:v>
                </c:pt>
                <c:pt idx="396">
                  <c:v>44670</c:v>
                </c:pt>
                <c:pt idx="397">
                  <c:v>44691</c:v>
                </c:pt>
                <c:pt idx="398">
                  <c:v>44693</c:v>
                </c:pt>
                <c:pt idx="399">
                  <c:v>44694</c:v>
                </c:pt>
                <c:pt idx="400">
                  <c:v>44698</c:v>
                </c:pt>
                <c:pt idx="401">
                  <c:v>44699</c:v>
                </c:pt>
                <c:pt idx="402">
                  <c:v>44701</c:v>
                </c:pt>
                <c:pt idx="403">
                  <c:v>44708</c:v>
                </c:pt>
                <c:pt idx="404">
                  <c:v>44712</c:v>
                </c:pt>
                <c:pt idx="405">
                  <c:v>44713</c:v>
                </c:pt>
                <c:pt idx="406">
                  <c:v>44721</c:v>
                </c:pt>
                <c:pt idx="407">
                  <c:v>44722</c:v>
                </c:pt>
                <c:pt idx="408">
                  <c:v>44727</c:v>
                </c:pt>
                <c:pt idx="409">
                  <c:v>44728</c:v>
                </c:pt>
                <c:pt idx="410">
                  <c:v>44729</c:v>
                </c:pt>
                <c:pt idx="411">
                  <c:v>44729</c:v>
                </c:pt>
                <c:pt idx="412">
                  <c:v>44733</c:v>
                </c:pt>
                <c:pt idx="413">
                  <c:v>44733</c:v>
                </c:pt>
                <c:pt idx="414">
                  <c:v>44733</c:v>
                </c:pt>
                <c:pt idx="415">
                  <c:v>44735</c:v>
                </c:pt>
                <c:pt idx="416">
                  <c:v>44736</c:v>
                </c:pt>
                <c:pt idx="417">
                  <c:v>44739</c:v>
                </c:pt>
                <c:pt idx="418">
                  <c:v>44740</c:v>
                </c:pt>
                <c:pt idx="419">
                  <c:v>44742</c:v>
                </c:pt>
                <c:pt idx="420">
                  <c:v>44742</c:v>
                </c:pt>
                <c:pt idx="421">
                  <c:v>44747</c:v>
                </c:pt>
                <c:pt idx="422">
                  <c:v>44747</c:v>
                </c:pt>
                <c:pt idx="423">
                  <c:v>44747</c:v>
                </c:pt>
                <c:pt idx="424">
                  <c:v>44747</c:v>
                </c:pt>
                <c:pt idx="425">
                  <c:v>44749</c:v>
                </c:pt>
                <c:pt idx="426">
                  <c:v>44749</c:v>
                </c:pt>
                <c:pt idx="427">
                  <c:v>44750</c:v>
                </c:pt>
                <c:pt idx="428">
                  <c:v>44753</c:v>
                </c:pt>
                <c:pt idx="429">
                  <c:v>44754</c:v>
                </c:pt>
                <c:pt idx="430">
                  <c:v>44756</c:v>
                </c:pt>
              </c:numCache>
            </c:numRef>
          </c:xVal>
          <c:yVal>
            <c:numRef>
              <c:f>新规以来已结束项目!$F$3:$F$1925</c:f>
            </c:numRef>
          </c:yVal>
          <c:smooth val="0"/>
        </c:ser>
        <c:ser>
          <c:idx val="2"/>
          <c:order val="2"/>
          <c:tx>
            <c:strRef>
              <c:f>新规以来已结束项目!$G$1:$G$2</c:f>
              <c:strCache>
                <c:ptCount val="2"/>
                <c:pt idx="1">
                  <c:v>报价当天市价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新规以来已结束项目!$D$3:$D$1925</c:f>
              <c:numCache>
                <c:formatCode>m/d/yyyy</c:formatCode>
                <c:ptCount val="987"/>
                <c:pt idx="0">
                  <c:v>43908</c:v>
                </c:pt>
                <c:pt idx="1">
                  <c:v>43923</c:v>
                </c:pt>
                <c:pt idx="2">
                  <c:v>43929</c:v>
                </c:pt>
                <c:pt idx="3">
                  <c:v>43931</c:v>
                </c:pt>
                <c:pt idx="4">
                  <c:v>43931</c:v>
                </c:pt>
                <c:pt idx="5">
                  <c:v>43931</c:v>
                </c:pt>
                <c:pt idx="6">
                  <c:v>43934</c:v>
                </c:pt>
                <c:pt idx="7">
                  <c:v>43935</c:v>
                </c:pt>
                <c:pt idx="8">
                  <c:v>43936</c:v>
                </c:pt>
                <c:pt idx="9">
                  <c:v>43936</c:v>
                </c:pt>
                <c:pt idx="10">
                  <c:v>43938</c:v>
                </c:pt>
                <c:pt idx="11">
                  <c:v>43941</c:v>
                </c:pt>
                <c:pt idx="12">
                  <c:v>43948</c:v>
                </c:pt>
                <c:pt idx="13">
                  <c:v>43963</c:v>
                </c:pt>
                <c:pt idx="14">
                  <c:v>43963</c:v>
                </c:pt>
                <c:pt idx="15">
                  <c:v>43970</c:v>
                </c:pt>
                <c:pt idx="16">
                  <c:v>43976</c:v>
                </c:pt>
                <c:pt idx="17">
                  <c:v>43984</c:v>
                </c:pt>
                <c:pt idx="18">
                  <c:v>43987</c:v>
                </c:pt>
                <c:pt idx="19">
                  <c:v>43997</c:v>
                </c:pt>
                <c:pt idx="20">
                  <c:v>44000</c:v>
                </c:pt>
                <c:pt idx="21">
                  <c:v>44019</c:v>
                </c:pt>
                <c:pt idx="22">
                  <c:v>44019</c:v>
                </c:pt>
                <c:pt idx="23">
                  <c:v>44019</c:v>
                </c:pt>
                <c:pt idx="24">
                  <c:v>44022</c:v>
                </c:pt>
                <c:pt idx="25">
                  <c:v>44025</c:v>
                </c:pt>
                <c:pt idx="26">
                  <c:v>44025</c:v>
                </c:pt>
                <c:pt idx="27">
                  <c:v>44027</c:v>
                </c:pt>
                <c:pt idx="28">
                  <c:v>44028</c:v>
                </c:pt>
                <c:pt idx="29">
                  <c:v>44028</c:v>
                </c:pt>
                <c:pt idx="30">
                  <c:v>44028</c:v>
                </c:pt>
                <c:pt idx="31">
                  <c:v>44029</c:v>
                </c:pt>
                <c:pt idx="32">
                  <c:v>44029</c:v>
                </c:pt>
                <c:pt idx="33">
                  <c:v>44032</c:v>
                </c:pt>
                <c:pt idx="34">
                  <c:v>44035</c:v>
                </c:pt>
                <c:pt idx="35">
                  <c:v>44035</c:v>
                </c:pt>
                <c:pt idx="36">
                  <c:v>44039</c:v>
                </c:pt>
                <c:pt idx="37">
                  <c:v>44040</c:v>
                </c:pt>
                <c:pt idx="38">
                  <c:v>44042</c:v>
                </c:pt>
                <c:pt idx="39">
                  <c:v>44046</c:v>
                </c:pt>
                <c:pt idx="40">
                  <c:v>44047</c:v>
                </c:pt>
                <c:pt idx="41">
                  <c:v>44048</c:v>
                </c:pt>
                <c:pt idx="42">
                  <c:v>44049</c:v>
                </c:pt>
                <c:pt idx="43">
                  <c:v>44049</c:v>
                </c:pt>
                <c:pt idx="44">
                  <c:v>44049</c:v>
                </c:pt>
                <c:pt idx="45">
                  <c:v>44053</c:v>
                </c:pt>
                <c:pt idx="46">
                  <c:v>44054</c:v>
                </c:pt>
                <c:pt idx="47">
                  <c:v>44054</c:v>
                </c:pt>
                <c:pt idx="48">
                  <c:v>44055</c:v>
                </c:pt>
                <c:pt idx="49">
                  <c:v>44056</c:v>
                </c:pt>
                <c:pt idx="50">
                  <c:v>44060</c:v>
                </c:pt>
                <c:pt idx="51">
                  <c:v>44063</c:v>
                </c:pt>
                <c:pt idx="52">
                  <c:v>44070</c:v>
                </c:pt>
                <c:pt idx="53">
                  <c:v>44076</c:v>
                </c:pt>
                <c:pt idx="54">
                  <c:v>44077</c:v>
                </c:pt>
                <c:pt idx="55">
                  <c:v>44081</c:v>
                </c:pt>
                <c:pt idx="56">
                  <c:v>44081</c:v>
                </c:pt>
                <c:pt idx="57">
                  <c:v>44084</c:v>
                </c:pt>
                <c:pt idx="58">
                  <c:v>44084</c:v>
                </c:pt>
                <c:pt idx="59">
                  <c:v>44088</c:v>
                </c:pt>
                <c:pt idx="60">
                  <c:v>44090</c:v>
                </c:pt>
                <c:pt idx="61">
                  <c:v>44091</c:v>
                </c:pt>
                <c:pt idx="62">
                  <c:v>44092</c:v>
                </c:pt>
                <c:pt idx="63">
                  <c:v>44097</c:v>
                </c:pt>
                <c:pt idx="64">
                  <c:v>44098</c:v>
                </c:pt>
                <c:pt idx="65">
                  <c:v>44098</c:v>
                </c:pt>
                <c:pt idx="66">
                  <c:v>44098</c:v>
                </c:pt>
                <c:pt idx="67">
                  <c:v>44099</c:v>
                </c:pt>
                <c:pt idx="68">
                  <c:v>44102</c:v>
                </c:pt>
                <c:pt idx="69">
                  <c:v>44118</c:v>
                </c:pt>
                <c:pt idx="70">
                  <c:v>44119</c:v>
                </c:pt>
                <c:pt idx="71">
                  <c:v>44124</c:v>
                </c:pt>
                <c:pt idx="72">
                  <c:v>44124</c:v>
                </c:pt>
                <c:pt idx="73">
                  <c:v>44125</c:v>
                </c:pt>
                <c:pt idx="74">
                  <c:v>44126</c:v>
                </c:pt>
                <c:pt idx="75">
                  <c:v>44127</c:v>
                </c:pt>
                <c:pt idx="76">
                  <c:v>44132</c:v>
                </c:pt>
                <c:pt idx="77">
                  <c:v>44132</c:v>
                </c:pt>
                <c:pt idx="78">
                  <c:v>44132</c:v>
                </c:pt>
                <c:pt idx="79">
                  <c:v>44132</c:v>
                </c:pt>
                <c:pt idx="80">
                  <c:v>44137</c:v>
                </c:pt>
                <c:pt idx="81">
                  <c:v>44138</c:v>
                </c:pt>
                <c:pt idx="82">
                  <c:v>44138</c:v>
                </c:pt>
                <c:pt idx="83">
                  <c:v>44144</c:v>
                </c:pt>
                <c:pt idx="84">
                  <c:v>44145</c:v>
                </c:pt>
                <c:pt idx="85">
                  <c:v>44146</c:v>
                </c:pt>
                <c:pt idx="86">
                  <c:v>44146</c:v>
                </c:pt>
                <c:pt idx="87">
                  <c:v>44147</c:v>
                </c:pt>
                <c:pt idx="88">
                  <c:v>44151</c:v>
                </c:pt>
                <c:pt idx="89">
                  <c:v>44151</c:v>
                </c:pt>
                <c:pt idx="90">
                  <c:v>44152</c:v>
                </c:pt>
                <c:pt idx="91">
                  <c:v>44153</c:v>
                </c:pt>
                <c:pt idx="92">
                  <c:v>44153</c:v>
                </c:pt>
                <c:pt idx="93">
                  <c:v>44154</c:v>
                </c:pt>
                <c:pt idx="94">
                  <c:v>44155</c:v>
                </c:pt>
                <c:pt idx="95">
                  <c:v>44155</c:v>
                </c:pt>
                <c:pt idx="96">
                  <c:v>44165</c:v>
                </c:pt>
                <c:pt idx="97">
                  <c:v>44166</c:v>
                </c:pt>
                <c:pt idx="98">
                  <c:v>44167</c:v>
                </c:pt>
                <c:pt idx="99">
                  <c:v>44172</c:v>
                </c:pt>
                <c:pt idx="100">
                  <c:v>44172</c:v>
                </c:pt>
                <c:pt idx="101">
                  <c:v>44173</c:v>
                </c:pt>
                <c:pt idx="102">
                  <c:v>44173</c:v>
                </c:pt>
                <c:pt idx="103">
                  <c:v>44175</c:v>
                </c:pt>
                <c:pt idx="104">
                  <c:v>44175</c:v>
                </c:pt>
                <c:pt idx="105">
                  <c:v>44176</c:v>
                </c:pt>
                <c:pt idx="106">
                  <c:v>44176</c:v>
                </c:pt>
                <c:pt idx="107">
                  <c:v>44176</c:v>
                </c:pt>
                <c:pt idx="108">
                  <c:v>44180</c:v>
                </c:pt>
                <c:pt idx="109">
                  <c:v>44180</c:v>
                </c:pt>
                <c:pt idx="110">
                  <c:v>44180</c:v>
                </c:pt>
                <c:pt idx="111">
                  <c:v>44180</c:v>
                </c:pt>
                <c:pt idx="112">
                  <c:v>44181</c:v>
                </c:pt>
                <c:pt idx="113">
                  <c:v>44181</c:v>
                </c:pt>
                <c:pt idx="114">
                  <c:v>44187</c:v>
                </c:pt>
                <c:pt idx="115">
                  <c:v>44189</c:v>
                </c:pt>
                <c:pt idx="116">
                  <c:v>44189</c:v>
                </c:pt>
                <c:pt idx="117">
                  <c:v>44190</c:v>
                </c:pt>
                <c:pt idx="118">
                  <c:v>44193</c:v>
                </c:pt>
                <c:pt idx="119">
                  <c:v>44193</c:v>
                </c:pt>
                <c:pt idx="120">
                  <c:v>44196</c:v>
                </c:pt>
                <c:pt idx="121">
                  <c:v>44196</c:v>
                </c:pt>
                <c:pt idx="122">
                  <c:v>44203</c:v>
                </c:pt>
                <c:pt idx="123">
                  <c:v>44204</c:v>
                </c:pt>
                <c:pt idx="124">
                  <c:v>44210</c:v>
                </c:pt>
                <c:pt idx="125">
                  <c:v>44211</c:v>
                </c:pt>
                <c:pt idx="126">
                  <c:v>44216</c:v>
                </c:pt>
                <c:pt idx="127">
                  <c:v>44218</c:v>
                </c:pt>
                <c:pt idx="128">
                  <c:v>44221</c:v>
                </c:pt>
                <c:pt idx="129">
                  <c:v>44221</c:v>
                </c:pt>
                <c:pt idx="130">
                  <c:v>44221</c:v>
                </c:pt>
                <c:pt idx="131">
                  <c:v>44222</c:v>
                </c:pt>
                <c:pt idx="132">
                  <c:v>44223</c:v>
                </c:pt>
                <c:pt idx="133">
                  <c:v>44225</c:v>
                </c:pt>
                <c:pt idx="134">
                  <c:v>44225</c:v>
                </c:pt>
                <c:pt idx="135">
                  <c:v>44225</c:v>
                </c:pt>
                <c:pt idx="136">
                  <c:v>44228</c:v>
                </c:pt>
                <c:pt idx="137">
                  <c:v>44228</c:v>
                </c:pt>
                <c:pt idx="138">
                  <c:v>44236</c:v>
                </c:pt>
                <c:pt idx="139">
                  <c:v>44256</c:v>
                </c:pt>
                <c:pt idx="140">
                  <c:v>44257</c:v>
                </c:pt>
                <c:pt idx="141">
                  <c:v>44257</c:v>
                </c:pt>
                <c:pt idx="142">
                  <c:v>44259</c:v>
                </c:pt>
                <c:pt idx="143">
                  <c:v>44263</c:v>
                </c:pt>
                <c:pt idx="144">
                  <c:v>44265</c:v>
                </c:pt>
                <c:pt idx="145">
                  <c:v>44266</c:v>
                </c:pt>
                <c:pt idx="146">
                  <c:v>44267</c:v>
                </c:pt>
                <c:pt idx="147">
                  <c:v>44267</c:v>
                </c:pt>
                <c:pt idx="148">
                  <c:v>44270</c:v>
                </c:pt>
                <c:pt idx="149">
                  <c:v>44278</c:v>
                </c:pt>
                <c:pt idx="150">
                  <c:v>44278</c:v>
                </c:pt>
                <c:pt idx="151">
                  <c:v>44280</c:v>
                </c:pt>
                <c:pt idx="152">
                  <c:v>44287</c:v>
                </c:pt>
                <c:pt idx="153">
                  <c:v>44288</c:v>
                </c:pt>
                <c:pt idx="154">
                  <c:v>44288</c:v>
                </c:pt>
                <c:pt idx="155">
                  <c:v>44293</c:v>
                </c:pt>
                <c:pt idx="156">
                  <c:v>44295</c:v>
                </c:pt>
                <c:pt idx="157">
                  <c:v>44295</c:v>
                </c:pt>
                <c:pt idx="158">
                  <c:v>44295</c:v>
                </c:pt>
                <c:pt idx="159">
                  <c:v>44298</c:v>
                </c:pt>
                <c:pt idx="160">
                  <c:v>44299</c:v>
                </c:pt>
                <c:pt idx="161">
                  <c:v>44299</c:v>
                </c:pt>
                <c:pt idx="162">
                  <c:v>44302</c:v>
                </c:pt>
                <c:pt idx="163">
                  <c:v>44305</c:v>
                </c:pt>
                <c:pt idx="164">
                  <c:v>44305</c:v>
                </c:pt>
                <c:pt idx="165">
                  <c:v>44308</c:v>
                </c:pt>
                <c:pt idx="166">
                  <c:v>44316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44336</c:v>
                </c:pt>
                <c:pt idx="172">
                  <c:v>44340</c:v>
                </c:pt>
                <c:pt idx="173">
                  <c:v>44343</c:v>
                </c:pt>
                <c:pt idx="174">
                  <c:v>44344</c:v>
                </c:pt>
                <c:pt idx="175">
                  <c:v>44354</c:v>
                </c:pt>
                <c:pt idx="176">
                  <c:v>44355</c:v>
                </c:pt>
                <c:pt idx="177">
                  <c:v>44355</c:v>
                </c:pt>
                <c:pt idx="178">
                  <c:v>44357</c:v>
                </c:pt>
                <c:pt idx="179">
                  <c:v>44357</c:v>
                </c:pt>
                <c:pt idx="180">
                  <c:v>44357</c:v>
                </c:pt>
                <c:pt idx="181">
                  <c:v>44358</c:v>
                </c:pt>
                <c:pt idx="182">
                  <c:v>44363</c:v>
                </c:pt>
                <c:pt idx="183">
                  <c:v>44364</c:v>
                </c:pt>
                <c:pt idx="184">
                  <c:v>44365</c:v>
                </c:pt>
                <c:pt idx="185">
                  <c:v>44369</c:v>
                </c:pt>
                <c:pt idx="186">
                  <c:v>44370</c:v>
                </c:pt>
                <c:pt idx="187">
                  <c:v>44370</c:v>
                </c:pt>
                <c:pt idx="188">
                  <c:v>44372</c:v>
                </c:pt>
                <c:pt idx="189">
                  <c:v>44372</c:v>
                </c:pt>
                <c:pt idx="190">
                  <c:v>44372</c:v>
                </c:pt>
                <c:pt idx="191">
                  <c:v>44375</c:v>
                </c:pt>
                <c:pt idx="192">
                  <c:v>44375</c:v>
                </c:pt>
                <c:pt idx="193">
                  <c:v>44375</c:v>
                </c:pt>
                <c:pt idx="194">
                  <c:v>44376</c:v>
                </c:pt>
                <c:pt idx="195">
                  <c:v>44377</c:v>
                </c:pt>
                <c:pt idx="196">
                  <c:v>44378</c:v>
                </c:pt>
                <c:pt idx="197">
                  <c:v>44379</c:v>
                </c:pt>
                <c:pt idx="198">
                  <c:v>44382</c:v>
                </c:pt>
                <c:pt idx="199">
                  <c:v>44383</c:v>
                </c:pt>
                <c:pt idx="200">
                  <c:v>44386</c:v>
                </c:pt>
                <c:pt idx="201">
                  <c:v>44386</c:v>
                </c:pt>
                <c:pt idx="202">
                  <c:v>44386</c:v>
                </c:pt>
                <c:pt idx="203">
                  <c:v>44389</c:v>
                </c:pt>
                <c:pt idx="204">
                  <c:v>44390</c:v>
                </c:pt>
                <c:pt idx="205">
                  <c:v>44390</c:v>
                </c:pt>
                <c:pt idx="206">
                  <c:v>44391</c:v>
                </c:pt>
                <c:pt idx="207">
                  <c:v>44392</c:v>
                </c:pt>
                <c:pt idx="208">
                  <c:v>44392</c:v>
                </c:pt>
                <c:pt idx="209">
                  <c:v>44392</c:v>
                </c:pt>
                <c:pt idx="210">
                  <c:v>44393</c:v>
                </c:pt>
                <c:pt idx="211">
                  <c:v>44398</c:v>
                </c:pt>
                <c:pt idx="212">
                  <c:v>44398</c:v>
                </c:pt>
                <c:pt idx="213">
                  <c:v>44398</c:v>
                </c:pt>
                <c:pt idx="214">
                  <c:v>44398</c:v>
                </c:pt>
                <c:pt idx="215">
                  <c:v>44399</c:v>
                </c:pt>
                <c:pt idx="216">
                  <c:v>44399</c:v>
                </c:pt>
                <c:pt idx="217">
                  <c:v>44400</c:v>
                </c:pt>
                <c:pt idx="218">
                  <c:v>44400</c:v>
                </c:pt>
                <c:pt idx="219">
                  <c:v>44400</c:v>
                </c:pt>
                <c:pt idx="220">
                  <c:v>44404</c:v>
                </c:pt>
                <c:pt idx="221">
                  <c:v>44406</c:v>
                </c:pt>
                <c:pt idx="222">
                  <c:v>44410</c:v>
                </c:pt>
                <c:pt idx="223">
                  <c:v>44411</c:v>
                </c:pt>
                <c:pt idx="224">
                  <c:v>44411</c:v>
                </c:pt>
                <c:pt idx="225">
                  <c:v>44413</c:v>
                </c:pt>
                <c:pt idx="226">
                  <c:v>44413</c:v>
                </c:pt>
                <c:pt idx="227">
                  <c:v>44414</c:v>
                </c:pt>
                <c:pt idx="228">
                  <c:v>44417</c:v>
                </c:pt>
                <c:pt idx="229">
                  <c:v>44417</c:v>
                </c:pt>
                <c:pt idx="230">
                  <c:v>44419</c:v>
                </c:pt>
                <c:pt idx="231">
                  <c:v>44419</c:v>
                </c:pt>
                <c:pt idx="232">
                  <c:v>44419</c:v>
                </c:pt>
                <c:pt idx="233">
                  <c:v>44419</c:v>
                </c:pt>
                <c:pt idx="234">
                  <c:v>44421</c:v>
                </c:pt>
                <c:pt idx="235">
                  <c:v>44424</c:v>
                </c:pt>
                <c:pt idx="236">
                  <c:v>44425</c:v>
                </c:pt>
                <c:pt idx="237">
                  <c:v>44425</c:v>
                </c:pt>
                <c:pt idx="238">
                  <c:v>44426</c:v>
                </c:pt>
                <c:pt idx="239">
                  <c:v>44427</c:v>
                </c:pt>
                <c:pt idx="240">
                  <c:v>44427</c:v>
                </c:pt>
                <c:pt idx="241">
                  <c:v>44427</c:v>
                </c:pt>
                <c:pt idx="242">
                  <c:v>44428</c:v>
                </c:pt>
                <c:pt idx="243">
                  <c:v>44428</c:v>
                </c:pt>
                <c:pt idx="244">
                  <c:v>44433</c:v>
                </c:pt>
                <c:pt idx="245">
                  <c:v>44433</c:v>
                </c:pt>
                <c:pt idx="246">
                  <c:v>44434</c:v>
                </c:pt>
                <c:pt idx="247">
                  <c:v>44435</c:v>
                </c:pt>
                <c:pt idx="248">
                  <c:v>44438</c:v>
                </c:pt>
                <c:pt idx="249">
                  <c:v>44438</c:v>
                </c:pt>
                <c:pt idx="250">
                  <c:v>44441</c:v>
                </c:pt>
                <c:pt idx="251">
                  <c:v>44445</c:v>
                </c:pt>
                <c:pt idx="252">
                  <c:v>44446</c:v>
                </c:pt>
                <c:pt idx="253">
                  <c:v>44448</c:v>
                </c:pt>
                <c:pt idx="254">
                  <c:v>44448</c:v>
                </c:pt>
                <c:pt idx="255">
                  <c:v>44449</c:v>
                </c:pt>
                <c:pt idx="256">
                  <c:v>44452</c:v>
                </c:pt>
                <c:pt idx="257">
                  <c:v>44452</c:v>
                </c:pt>
                <c:pt idx="258">
                  <c:v>44452</c:v>
                </c:pt>
                <c:pt idx="259">
                  <c:v>44453</c:v>
                </c:pt>
                <c:pt idx="260">
                  <c:v>44453</c:v>
                </c:pt>
                <c:pt idx="261">
                  <c:v>44454</c:v>
                </c:pt>
                <c:pt idx="262">
                  <c:v>44455</c:v>
                </c:pt>
                <c:pt idx="263">
                  <c:v>44455</c:v>
                </c:pt>
                <c:pt idx="264">
                  <c:v>44455</c:v>
                </c:pt>
                <c:pt idx="265">
                  <c:v>44455</c:v>
                </c:pt>
                <c:pt idx="266">
                  <c:v>44461</c:v>
                </c:pt>
                <c:pt idx="267">
                  <c:v>44461</c:v>
                </c:pt>
                <c:pt idx="268">
                  <c:v>44462</c:v>
                </c:pt>
                <c:pt idx="269">
                  <c:v>44462</c:v>
                </c:pt>
                <c:pt idx="270">
                  <c:v>44463</c:v>
                </c:pt>
                <c:pt idx="271">
                  <c:v>44463</c:v>
                </c:pt>
                <c:pt idx="272">
                  <c:v>44463</c:v>
                </c:pt>
                <c:pt idx="273">
                  <c:v>44466</c:v>
                </c:pt>
                <c:pt idx="274">
                  <c:v>44466</c:v>
                </c:pt>
                <c:pt idx="275">
                  <c:v>44466</c:v>
                </c:pt>
                <c:pt idx="276">
                  <c:v>44466</c:v>
                </c:pt>
                <c:pt idx="277">
                  <c:v>44467</c:v>
                </c:pt>
                <c:pt idx="278">
                  <c:v>44467</c:v>
                </c:pt>
                <c:pt idx="279">
                  <c:v>44467</c:v>
                </c:pt>
                <c:pt idx="280">
                  <c:v>44467</c:v>
                </c:pt>
                <c:pt idx="281">
                  <c:v>44468</c:v>
                </c:pt>
                <c:pt idx="282">
                  <c:v>44469</c:v>
                </c:pt>
                <c:pt idx="283">
                  <c:v>44480</c:v>
                </c:pt>
                <c:pt idx="284">
                  <c:v>44484</c:v>
                </c:pt>
                <c:pt idx="285">
                  <c:v>44487</c:v>
                </c:pt>
                <c:pt idx="286">
                  <c:v>44488</c:v>
                </c:pt>
                <c:pt idx="287">
                  <c:v>44489</c:v>
                </c:pt>
                <c:pt idx="288">
                  <c:v>44490</c:v>
                </c:pt>
                <c:pt idx="289">
                  <c:v>44491</c:v>
                </c:pt>
                <c:pt idx="290">
                  <c:v>44496</c:v>
                </c:pt>
                <c:pt idx="291">
                  <c:v>44497</c:v>
                </c:pt>
                <c:pt idx="292">
                  <c:v>44497</c:v>
                </c:pt>
                <c:pt idx="293">
                  <c:v>44498</c:v>
                </c:pt>
                <c:pt idx="294">
                  <c:v>44503</c:v>
                </c:pt>
                <c:pt idx="295">
                  <c:v>44503</c:v>
                </c:pt>
                <c:pt idx="296">
                  <c:v>44505</c:v>
                </c:pt>
                <c:pt idx="297">
                  <c:v>44508</c:v>
                </c:pt>
                <c:pt idx="298">
                  <c:v>44508</c:v>
                </c:pt>
                <c:pt idx="299">
                  <c:v>44508</c:v>
                </c:pt>
                <c:pt idx="300">
                  <c:v>44508</c:v>
                </c:pt>
                <c:pt idx="301">
                  <c:v>44510</c:v>
                </c:pt>
                <c:pt idx="302">
                  <c:v>44511</c:v>
                </c:pt>
                <c:pt idx="303">
                  <c:v>44512</c:v>
                </c:pt>
                <c:pt idx="304">
                  <c:v>44515</c:v>
                </c:pt>
                <c:pt idx="305">
                  <c:v>44517</c:v>
                </c:pt>
                <c:pt idx="306">
                  <c:v>44518</c:v>
                </c:pt>
                <c:pt idx="307">
                  <c:v>44518</c:v>
                </c:pt>
                <c:pt idx="308">
                  <c:v>44518</c:v>
                </c:pt>
                <c:pt idx="309">
                  <c:v>44518</c:v>
                </c:pt>
                <c:pt idx="310">
                  <c:v>44518</c:v>
                </c:pt>
                <c:pt idx="311">
                  <c:v>44518</c:v>
                </c:pt>
                <c:pt idx="312">
                  <c:v>44518</c:v>
                </c:pt>
                <c:pt idx="313">
                  <c:v>44519</c:v>
                </c:pt>
                <c:pt idx="314">
                  <c:v>44519</c:v>
                </c:pt>
                <c:pt idx="315">
                  <c:v>44522</c:v>
                </c:pt>
                <c:pt idx="316">
                  <c:v>44523</c:v>
                </c:pt>
                <c:pt idx="317">
                  <c:v>44523</c:v>
                </c:pt>
                <c:pt idx="318">
                  <c:v>44523</c:v>
                </c:pt>
                <c:pt idx="319">
                  <c:v>44523</c:v>
                </c:pt>
                <c:pt idx="320">
                  <c:v>44523</c:v>
                </c:pt>
                <c:pt idx="321">
                  <c:v>44529</c:v>
                </c:pt>
                <c:pt idx="322">
                  <c:v>44529</c:v>
                </c:pt>
                <c:pt idx="323">
                  <c:v>44529</c:v>
                </c:pt>
                <c:pt idx="324">
                  <c:v>44529</c:v>
                </c:pt>
                <c:pt idx="325">
                  <c:v>44530</c:v>
                </c:pt>
                <c:pt idx="326">
                  <c:v>44531</c:v>
                </c:pt>
                <c:pt idx="327">
                  <c:v>44532</c:v>
                </c:pt>
                <c:pt idx="328">
                  <c:v>44533</c:v>
                </c:pt>
                <c:pt idx="329">
                  <c:v>44533</c:v>
                </c:pt>
                <c:pt idx="330">
                  <c:v>44536</c:v>
                </c:pt>
                <c:pt idx="331">
                  <c:v>44537</c:v>
                </c:pt>
                <c:pt idx="332">
                  <c:v>44538</c:v>
                </c:pt>
                <c:pt idx="333">
                  <c:v>44538</c:v>
                </c:pt>
                <c:pt idx="334">
                  <c:v>44538</c:v>
                </c:pt>
                <c:pt idx="335">
                  <c:v>44539</c:v>
                </c:pt>
                <c:pt idx="336">
                  <c:v>44540</c:v>
                </c:pt>
                <c:pt idx="337">
                  <c:v>44540</c:v>
                </c:pt>
                <c:pt idx="338">
                  <c:v>44543</c:v>
                </c:pt>
                <c:pt idx="339">
                  <c:v>44544</c:v>
                </c:pt>
                <c:pt idx="340">
                  <c:v>44545</c:v>
                </c:pt>
                <c:pt idx="341">
                  <c:v>44545</c:v>
                </c:pt>
                <c:pt idx="342">
                  <c:v>44545</c:v>
                </c:pt>
                <c:pt idx="343">
                  <c:v>44545</c:v>
                </c:pt>
                <c:pt idx="344">
                  <c:v>44547</c:v>
                </c:pt>
                <c:pt idx="345">
                  <c:v>44550</c:v>
                </c:pt>
                <c:pt idx="346">
                  <c:v>44553</c:v>
                </c:pt>
                <c:pt idx="347">
                  <c:v>44553</c:v>
                </c:pt>
                <c:pt idx="348">
                  <c:v>44553</c:v>
                </c:pt>
                <c:pt idx="349">
                  <c:v>44553</c:v>
                </c:pt>
                <c:pt idx="350">
                  <c:v>44553</c:v>
                </c:pt>
                <c:pt idx="351">
                  <c:v>44554</c:v>
                </c:pt>
                <c:pt idx="352">
                  <c:v>44554</c:v>
                </c:pt>
                <c:pt idx="353">
                  <c:v>44557</c:v>
                </c:pt>
                <c:pt idx="354">
                  <c:v>44560</c:v>
                </c:pt>
                <c:pt idx="355">
                  <c:v>44560</c:v>
                </c:pt>
                <c:pt idx="356">
                  <c:v>44566</c:v>
                </c:pt>
                <c:pt idx="357">
                  <c:v>44568</c:v>
                </c:pt>
                <c:pt idx="358">
                  <c:v>44571</c:v>
                </c:pt>
                <c:pt idx="359">
                  <c:v>44574</c:v>
                </c:pt>
                <c:pt idx="360">
                  <c:v>44578</c:v>
                </c:pt>
                <c:pt idx="361">
                  <c:v>44579</c:v>
                </c:pt>
                <c:pt idx="362">
                  <c:v>44579</c:v>
                </c:pt>
                <c:pt idx="363">
                  <c:v>44580</c:v>
                </c:pt>
                <c:pt idx="364">
                  <c:v>44580</c:v>
                </c:pt>
                <c:pt idx="365">
                  <c:v>44581</c:v>
                </c:pt>
                <c:pt idx="366">
                  <c:v>44582</c:v>
                </c:pt>
                <c:pt idx="367">
                  <c:v>44585</c:v>
                </c:pt>
                <c:pt idx="368">
                  <c:v>44586</c:v>
                </c:pt>
                <c:pt idx="369">
                  <c:v>44609</c:v>
                </c:pt>
                <c:pt idx="370">
                  <c:v>44609</c:v>
                </c:pt>
                <c:pt idx="371">
                  <c:v>44610</c:v>
                </c:pt>
                <c:pt idx="372">
                  <c:v>44613</c:v>
                </c:pt>
                <c:pt idx="373">
                  <c:v>44614</c:v>
                </c:pt>
                <c:pt idx="374">
                  <c:v>44617</c:v>
                </c:pt>
                <c:pt idx="375">
                  <c:v>44617</c:v>
                </c:pt>
                <c:pt idx="376">
                  <c:v>44620</c:v>
                </c:pt>
                <c:pt idx="377">
                  <c:v>44622</c:v>
                </c:pt>
                <c:pt idx="378">
                  <c:v>44623</c:v>
                </c:pt>
                <c:pt idx="379">
                  <c:v>44623</c:v>
                </c:pt>
                <c:pt idx="380">
                  <c:v>44623</c:v>
                </c:pt>
                <c:pt idx="381">
                  <c:v>44623</c:v>
                </c:pt>
                <c:pt idx="382">
                  <c:v>44624</c:v>
                </c:pt>
                <c:pt idx="383">
                  <c:v>44629</c:v>
                </c:pt>
                <c:pt idx="384">
                  <c:v>44631</c:v>
                </c:pt>
                <c:pt idx="385">
                  <c:v>44637</c:v>
                </c:pt>
                <c:pt idx="386">
                  <c:v>44638</c:v>
                </c:pt>
                <c:pt idx="387">
                  <c:v>44644</c:v>
                </c:pt>
                <c:pt idx="388">
                  <c:v>44645</c:v>
                </c:pt>
                <c:pt idx="389">
                  <c:v>44651</c:v>
                </c:pt>
                <c:pt idx="390">
                  <c:v>44651</c:v>
                </c:pt>
                <c:pt idx="391">
                  <c:v>44651</c:v>
                </c:pt>
                <c:pt idx="392">
                  <c:v>44663</c:v>
                </c:pt>
                <c:pt idx="393">
                  <c:v>44663</c:v>
                </c:pt>
                <c:pt idx="394">
                  <c:v>44665</c:v>
                </c:pt>
                <c:pt idx="395">
                  <c:v>44669</c:v>
                </c:pt>
                <c:pt idx="396">
                  <c:v>44670</c:v>
                </c:pt>
                <c:pt idx="397">
                  <c:v>44691</c:v>
                </c:pt>
                <c:pt idx="398">
                  <c:v>44693</c:v>
                </c:pt>
                <c:pt idx="399">
                  <c:v>44694</c:v>
                </c:pt>
                <c:pt idx="400">
                  <c:v>44698</c:v>
                </c:pt>
                <c:pt idx="401">
                  <c:v>44699</c:v>
                </c:pt>
                <c:pt idx="402">
                  <c:v>44701</c:v>
                </c:pt>
                <c:pt idx="403">
                  <c:v>44708</c:v>
                </c:pt>
                <c:pt idx="404">
                  <c:v>44712</c:v>
                </c:pt>
                <c:pt idx="405">
                  <c:v>44713</c:v>
                </c:pt>
                <c:pt idx="406">
                  <c:v>44721</c:v>
                </c:pt>
                <c:pt idx="407">
                  <c:v>44722</c:v>
                </c:pt>
                <c:pt idx="408">
                  <c:v>44727</c:v>
                </c:pt>
                <c:pt idx="409">
                  <c:v>44728</c:v>
                </c:pt>
                <c:pt idx="410">
                  <c:v>44729</c:v>
                </c:pt>
                <c:pt idx="411">
                  <c:v>44729</c:v>
                </c:pt>
                <c:pt idx="412">
                  <c:v>44733</c:v>
                </c:pt>
                <c:pt idx="413">
                  <c:v>44733</c:v>
                </c:pt>
                <c:pt idx="414">
                  <c:v>44733</c:v>
                </c:pt>
                <c:pt idx="415">
                  <c:v>44735</c:v>
                </c:pt>
                <c:pt idx="416">
                  <c:v>44736</c:v>
                </c:pt>
                <c:pt idx="417">
                  <c:v>44739</c:v>
                </c:pt>
                <c:pt idx="418">
                  <c:v>44740</c:v>
                </c:pt>
                <c:pt idx="419">
                  <c:v>44742</c:v>
                </c:pt>
                <c:pt idx="420">
                  <c:v>44742</c:v>
                </c:pt>
                <c:pt idx="421">
                  <c:v>44747</c:v>
                </c:pt>
                <c:pt idx="422">
                  <c:v>44747</c:v>
                </c:pt>
                <c:pt idx="423">
                  <c:v>44747</c:v>
                </c:pt>
                <c:pt idx="424">
                  <c:v>44747</c:v>
                </c:pt>
                <c:pt idx="425">
                  <c:v>44749</c:v>
                </c:pt>
                <c:pt idx="426">
                  <c:v>44749</c:v>
                </c:pt>
                <c:pt idx="427">
                  <c:v>44750</c:v>
                </c:pt>
                <c:pt idx="428">
                  <c:v>44753</c:v>
                </c:pt>
                <c:pt idx="429">
                  <c:v>44754</c:v>
                </c:pt>
                <c:pt idx="430">
                  <c:v>44756</c:v>
                </c:pt>
              </c:numCache>
            </c:numRef>
          </c:xVal>
          <c:yVal>
            <c:numRef>
              <c:f>新规以来已结束项目!$G$3:$G$1925</c:f>
            </c:numRef>
          </c:yVal>
          <c:smooth val="0"/>
        </c:ser>
        <c:ser>
          <c:idx val="3"/>
          <c:order val="3"/>
          <c:tx>
            <c:strRef>
              <c:f>新规以来已结束项目!$H$1:$H$2</c:f>
              <c:strCache>
                <c:ptCount val="2"/>
                <c:pt idx="1">
                  <c:v>折扣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新规以来已结束项目!$D$3:$D$1925</c:f>
              <c:numCache>
                <c:formatCode>m/d/yyyy</c:formatCode>
                <c:ptCount val="987"/>
                <c:pt idx="0">
                  <c:v>43908</c:v>
                </c:pt>
                <c:pt idx="1">
                  <c:v>43923</c:v>
                </c:pt>
                <c:pt idx="2">
                  <c:v>43929</c:v>
                </c:pt>
                <c:pt idx="3">
                  <c:v>43931</c:v>
                </c:pt>
                <c:pt idx="4">
                  <c:v>43931</c:v>
                </c:pt>
                <c:pt idx="5">
                  <c:v>43931</c:v>
                </c:pt>
                <c:pt idx="6">
                  <c:v>43934</c:v>
                </c:pt>
                <c:pt idx="7">
                  <c:v>43935</c:v>
                </c:pt>
                <c:pt idx="8">
                  <c:v>43936</c:v>
                </c:pt>
                <c:pt idx="9">
                  <c:v>43936</c:v>
                </c:pt>
                <c:pt idx="10">
                  <c:v>43938</c:v>
                </c:pt>
                <c:pt idx="11">
                  <c:v>43941</c:v>
                </c:pt>
                <c:pt idx="12">
                  <c:v>43948</c:v>
                </c:pt>
                <c:pt idx="13">
                  <c:v>43963</c:v>
                </c:pt>
                <c:pt idx="14">
                  <c:v>43963</c:v>
                </c:pt>
                <c:pt idx="15">
                  <c:v>43970</c:v>
                </c:pt>
                <c:pt idx="16">
                  <c:v>43976</c:v>
                </c:pt>
                <c:pt idx="17">
                  <c:v>43984</c:v>
                </c:pt>
                <c:pt idx="18">
                  <c:v>43987</c:v>
                </c:pt>
                <c:pt idx="19">
                  <c:v>43997</c:v>
                </c:pt>
                <c:pt idx="20">
                  <c:v>44000</c:v>
                </c:pt>
                <c:pt idx="21">
                  <c:v>44019</c:v>
                </c:pt>
                <c:pt idx="22">
                  <c:v>44019</c:v>
                </c:pt>
                <c:pt idx="23">
                  <c:v>44019</c:v>
                </c:pt>
                <c:pt idx="24">
                  <c:v>44022</c:v>
                </c:pt>
                <c:pt idx="25">
                  <c:v>44025</c:v>
                </c:pt>
                <c:pt idx="26">
                  <c:v>44025</c:v>
                </c:pt>
                <c:pt idx="27">
                  <c:v>44027</c:v>
                </c:pt>
                <c:pt idx="28">
                  <c:v>44028</c:v>
                </c:pt>
                <c:pt idx="29">
                  <c:v>44028</c:v>
                </c:pt>
                <c:pt idx="30">
                  <c:v>44028</c:v>
                </c:pt>
                <c:pt idx="31">
                  <c:v>44029</c:v>
                </c:pt>
                <c:pt idx="32">
                  <c:v>44029</c:v>
                </c:pt>
                <c:pt idx="33">
                  <c:v>44032</c:v>
                </c:pt>
                <c:pt idx="34">
                  <c:v>44035</c:v>
                </c:pt>
                <c:pt idx="35">
                  <c:v>44035</c:v>
                </c:pt>
                <c:pt idx="36">
                  <c:v>44039</c:v>
                </c:pt>
                <c:pt idx="37">
                  <c:v>44040</c:v>
                </c:pt>
                <c:pt idx="38">
                  <c:v>44042</c:v>
                </c:pt>
                <c:pt idx="39">
                  <c:v>44046</c:v>
                </c:pt>
                <c:pt idx="40">
                  <c:v>44047</c:v>
                </c:pt>
                <c:pt idx="41">
                  <c:v>44048</c:v>
                </c:pt>
                <c:pt idx="42">
                  <c:v>44049</c:v>
                </c:pt>
                <c:pt idx="43">
                  <c:v>44049</c:v>
                </c:pt>
                <c:pt idx="44">
                  <c:v>44049</c:v>
                </c:pt>
                <c:pt idx="45">
                  <c:v>44053</c:v>
                </c:pt>
                <c:pt idx="46">
                  <c:v>44054</c:v>
                </c:pt>
                <c:pt idx="47">
                  <c:v>44054</c:v>
                </c:pt>
                <c:pt idx="48">
                  <c:v>44055</c:v>
                </c:pt>
                <c:pt idx="49">
                  <c:v>44056</c:v>
                </c:pt>
                <c:pt idx="50">
                  <c:v>44060</c:v>
                </c:pt>
                <c:pt idx="51">
                  <c:v>44063</c:v>
                </c:pt>
                <c:pt idx="52">
                  <c:v>44070</c:v>
                </c:pt>
                <c:pt idx="53">
                  <c:v>44076</c:v>
                </c:pt>
                <c:pt idx="54">
                  <c:v>44077</c:v>
                </c:pt>
                <c:pt idx="55">
                  <c:v>44081</c:v>
                </c:pt>
                <c:pt idx="56">
                  <c:v>44081</c:v>
                </c:pt>
                <c:pt idx="57">
                  <c:v>44084</c:v>
                </c:pt>
                <c:pt idx="58">
                  <c:v>44084</c:v>
                </c:pt>
                <c:pt idx="59">
                  <c:v>44088</c:v>
                </c:pt>
                <c:pt idx="60">
                  <c:v>44090</c:v>
                </c:pt>
                <c:pt idx="61">
                  <c:v>44091</c:v>
                </c:pt>
                <c:pt idx="62">
                  <c:v>44092</c:v>
                </c:pt>
                <c:pt idx="63">
                  <c:v>44097</c:v>
                </c:pt>
                <c:pt idx="64">
                  <c:v>44098</c:v>
                </c:pt>
                <c:pt idx="65">
                  <c:v>44098</c:v>
                </c:pt>
                <c:pt idx="66">
                  <c:v>44098</c:v>
                </c:pt>
                <c:pt idx="67">
                  <c:v>44099</c:v>
                </c:pt>
                <c:pt idx="68">
                  <c:v>44102</c:v>
                </c:pt>
                <c:pt idx="69">
                  <c:v>44118</c:v>
                </c:pt>
                <c:pt idx="70">
                  <c:v>44119</c:v>
                </c:pt>
                <c:pt idx="71">
                  <c:v>44124</c:v>
                </c:pt>
                <c:pt idx="72">
                  <c:v>44124</c:v>
                </c:pt>
                <c:pt idx="73">
                  <c:v>44125</c:v>
                </c:pt>
                <c:pt idx="74">
                  <c:v>44126</c:v>
                </c:pt>
                <c:pt idx="75">
                  <c:v>44127</c:v>
                </c:pt>
                <c:pt idx="76">
                  <c:v>44132</c:v>
                </c:pt>
                <c:pt idx="77">
                  <c:v>44132</c:v>
                </c:pt>
                <c:pt idx="78">
                  <c:v>44132</c:v>
                </c:pt>
                <c:pt idx="79">
                  <c:v>44132</c:v>
                </c:pt>
                <c:pt idx="80">
                  <c:v>44137</c:v>
                </c:pt>
                <c:pt idx="81">
                  <c:v>44138</c:v>
                </c:pt>
                <c:pt idx="82">
                  <c:v>44138</c:v>
                </c:pt>
                <c:pt idx="83">
                  <c:v>44144</c:v>
                </c:pt>
                <c:pt idx="84">
                  <c:v>44145</c:v>
                </c:pt>
                <c:pt idx="85">
                  <c:v>44146</c:v>
                </c:pt>
                <c:pt idx="86">
                  <c:v>44146</c:v>
                </c:pt>
                <c:pt idx="87">
                  <c:v>44147</c:v>
                </c:pt>
                <c:pt idx="88">
                  <c:v>44151</c:v>
                </c:pt>
                <c:pt idx="89">
                  <c:v>44151</c:v>
                </c:pt>
                <c:pt idx="90">
                  <c:v>44152</c:v>
                </c:pt>
                <c:pt idx="91">
                  <c:v>44153</c:v>
                </c:pt>
                <c:pt idx="92">
                  <c:v>44153</c:v>
                </c:pt>
                <c:pt idx="93">
                  <c:v>44154</c:v>
                </c:pt>
                <c:pt idx="94">
                  <c:v>44155</c:v>
                </c:pt>
                <c:pt idx="95">
                  <c:v>44155</c:v>
                </c:pt>
                <c:pt idx="96">
                  <c:v>44165</c:v>
                </c:pt>
                <c:pt idx="97">
                  <c:v>44166</c:v>
                </c:pt>
                <c:pt idx="98">
                  <c:v>44167</c:v>
                </c:pt>
                <c:pt idx="99">
                  <c:v>44172</c:v>
                </c:pt>
                <c:pt idx="100">
                  <c:v>44172</c:v>
                </c:pt>
                <c:pt idx="101">
                  <c:v>44173</c:v>
                </c:pt>
                <c:pt idx="102">
                  <c:v>44173</c:v>
                </c:pt>
                <c:pt idx="103">
                  <c:v>44175</c:v>
                </c:pt>
                <c:pt idx="104">
                  <c:v>44175</c:v>
                </c:pt>
                <c:pt idx="105">
                  <c:v>44176</c:v>
                </c:pt>
                <c:pt idx="106">
                  <c:v>44176</c:v>
                </c:pt>
                <c:pt idx="107">
                  <c:v>44176</c:v>
                </c:pt>
                <c:pt idx="108">
                  <c:v>44180</c:v>
                </c:pt>
                <c:pt idx="109">
                  <c:v>44180</c:v>
                </c:pt>
                <c:pt idx="110">
                  <c:v>44180</c:v>
                </c:pt>
                <c:pt idx="111">
                  <c:v>44180</c:v>
                </c:pt>
                <c:pt idx="112">
                  <c:v>44181</c:v>
                </c:pt>
                <c:pt idx="113">
                  <c:v>44181</c:v>
                </c:pt>
                <c:pt idx="114">
                  <c:v>44187</c:v>
                </c:pt>
                <c:pt idx="115">
                  <c:v>44189</c:v>
                </c:pt>
                <c:pt idx="116">
                  <c:v>44189</c:v>
                </c:pt>
                <c:pt idx="117">
                  <c:v>44190</c:v>
                </c:pt>
                <c:pt idx="118">
                  <c:v>44193</c:v>
                </c:pt>
                <c:pt idx="119">
                  <c:v>44193</c:v>
                </c:pt>
                <c:pt idx="120">
                  <c:v>44196</c:v>
                </c:pt>
                <c:pt idx="121">
                  <c:v>44196</c:v>
                </c:pt>
                <c:pt idx="122">
                  <c:v>44203</c:v>
                </c:pt>
                <c:pt idx="123">
                  <c:v>44204</c:v>
                </c:pt>
                <c:pt idx="124">
                  <c:v>44210</c:v>
                </c:pt>
                <c:pt idx="125">
                  <c:v>44211</c:v>
                </c:pt>
                <c:pt idx="126">
                  <c:v>44216</c:v>
                </c:pt>
                <c:pt idx="127">
                  <c:v>44218</c:v>
                </c:pt>
                <c:pt idx="128">
                  <c:v>44221</c:v>
                </c:pt>
                <c:pt idx="129">
                  <c:v>44221</c:v>
                </c:pt>
                <c:pt idx="130">
                  <c:v>44221</c:v>
                </c:pt>
                <c:pt idx="131">
                  <c:v>44222</c:v>
                </c:pt>
                <c:pt idx="132">
                  <c:v>44223</c:v>
                </c:pt>
                <c:pt idx="133">
                  <c:v>44225</c:v>
                </c:pt>
                <c:pt idx="134">
                  <c:v>44225</c:v>
                </c:pt>
                <c:pt idx="135">
                  <c:v>44225</c:v>
                </c:pt>
                <c:pt idx="136">
                  <c:v>44228</c:v>
                </c:pt>
                <c:pt idx="137">
                  <c:v>44228</c:v>
                </c:pt>
                <c:pt idx="138">
                  <c:v>44236</c:v>
                </c:pt>
                <c:pt idx="139">
                  <c:v>44256</c:v>
                </c:pt>
                <c:pt idx="140">
                  <c:v>44257</c:v>
                </c:pt>
                <c:pt idx="141">
                  <c:v>44257</c:v>
                </c:pt>
                <c:pt idx="142">
                  <c:v>44259</c:v>
                </c:pt>
                <c:pt idx="143">
                  <c:v>44263</c:v>
                </c:pt>
                <c:pt idx="144">
                  <c:v>44265</c:v>
                </c:pt>
                <c:pt idx="145">
                  <c:v>44266</c:v>
                </c:pt>
                <c:pt idx="146">
                  <c:v>44267</c:v>
                </c:pt>
                <c:pt idx="147">
                  <c:v>44267</c:v>
                </c:pt>
                <c:pt idx="148">
                  <c:v>44270</c:v>
                </c:pt>
                <c:pt idx="149">
                  <c:v>44278</c:v>
                </c:pt>
                <c:pt idx="150">
                  <c:v>44278</c:v>
                </c:pt>
                <c:pt idx="151">
                  <c:v>44280</c:v>
                </c:pt>
                <c:pt idx="152">
                  <c:v>44287</c:v>
                </c:pt>
                <c:pt idx="153">
                  <c:v>44288</c:v>
                </c:pt>
                <c:pt idx="154">
                  <c:v>44288</c:v>
                </c:pt>
                <c:pt idx="155">
                  <c:v>44293</c:v>
                </c:pt>
                <c:pt idx="156">
                  <c:v>44295</c:v>
                </c:pt>
                <c:pt idx="157">
                  <c:v>44295</c:v>
                </c:pt>
                <c:pt idx="158">
                  <c:v>44295</c:v>
                </c:pt>
                <c:pt idx="159">
                  <c:v>44298</c:v>
                </c:pt>
                <c:pt idx="160">
                  <c:v>44299</c:v>
                </c:pt>
                <c:pt idx="161">
                  <c:v>44299</c:v>
                </c:pt>
                <c:pt idx="162">
                  <c:v>44302</c:v>
                </c:pt>
                <c:pt idx="163">
                  <c:v>44305</c:v>
                </c:pt>
                <c:pt idx="164">
                  <c:v>44305</c:v>
                </c:pt>
                <c:pt idx="165">
                  <c:v>44308</c:v>
                </c:pt>
                <c:pt idx="166">
                  <c:v>44316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44336</c:v>
                </c:pt>
                <c:pt idx="172">
                  <c:v>44340</c:v>
                </c:pt>
                <c:pt idx="173">
                  <c:v>44343</c:v>
                </c:pt>
                <c:pt idx="174">
                  <c:v>44344</c:v>
                </c:pt>
                <c:pt idx="175">
                  <c:v>44354</c:v>
                </c:pt>
                <c:pt idx="176">
                  <c:v>44355</c:v>
                </c:pt>
                <c:pt idx="177">
                  <c:v>44355</c:v>
                </c:pt>
                <c:pt idx="178">
                  <c:v>44357</c:v>
                </c:pt>
                <c:pt idx="179">
                  <c:v>44357</c:v>
                </c:pt>
                <c:pt idx="180">
                  <c:v>44357</c:v>
                </c:pt>
                <c:pt idx="181">
                  <c:v>44358</c:v>
                </c:pt>
                <c:pt idx="182">
                  <c:v>44363</c:v>
                </c:pt>
                <c:pt idx="183">
                  <c:v>44364</c:v>
                </c:pt>
                <c:pt idx="184">
                  <c:v>44365</c:v>
                </c:pt>
                <c:pt idx="185">
                  <c:v>44369</c:v>
                </c:pt>
                <c:pt idx="186">
                  <c:v>44370</c:v>
                </c:pt>
                <c:pt idx="187">
                  <c:v>44370</c:v>
                </c:pt>
                <c:pt idx="188">
                  <c:v>44372</c:v>
                </c:pt>
                <c:pt idx="189">
                  <c:v>44372</c:v>
                </c:pt>
                <c:pt idx="190">
                  <c:v>44372</c:v>
                </c:pt>
                <c:pt idx="191">
                  <c:v>44375</c:v>
                </c:pt>
                <c:pt idx="192">
                  <c:v>44375</c:v>
                </c:pt>
                <c:pt idx="193">
                  <c:v>44375</c:v>
                </c:pt>
                <c:pt idx="194">
                  <c:v>44376</c:v>
                </c:pt>
                <c:pt idx="195">
                  <c:v>44377</c:v>
                </c:pt>
                <c:pt idx="196">
                  <c:v>44378</c:v>
                </c:pt>
                <c:pt idx="197">
                  <c:v>44379</c:v>
                </c:pt>
                <c:pt idx="198">
                  <c:v>44382</c:v>
                </c:pt>
                <c:pt idx="199">
                  <c:v>44383</c:v>
                </c:pt>
                <c:pt idx="200">
                  <c:v>44386</c:v>
                </c:pt>
                <c:pt idx="201">
                  <c:v>44386</c:v>
                </c:pt>
                <c:pt idx="202">
                  <c:v>44386</c:v>
                </c:pt>
                <c:pt idx="203">
                  <c:v>44389</c:v>
                </c:pt>
                <c:pt idx="204">
                  <c:v>44390</c:v>
                </c:pt>
                <c:pt idx="205">
                  <c:v>44390</c:v>
                </c:pt>
                <c:pt idx="206">
                  <c:v>44391</c:v>
                </c:pt>
                <c:pt idx="207">
                  <c:v>44392</c:v>
                </c:pt>
                <c:pt idx="208">
                  <c:v>44392</c:v>
                </c:pt>
                <c:pt idx="209">
                  <c:v>44392</c:v>
                </c:pt>
                <c:pt idx="210">
                  <c:v>44393</c:v>
                </c:pt>
                <c:pt idx="211">
                  <c:v>44398</c:v>
                </c:pt>
                <c:pt idx="212">
                  <c:v>44398</c:v>
                </c:pt>
                <c:pt idx="213">
                  <c:v>44398</c:v>
                </c:pt>
                <c:pt idx="214">
                  <c:v>44398</c:v>
                </c:pt>
                <c:pt idx="215">
                  <c:v>44399</c:v>
                </c:pt>
                <c:pt idx="216">
                  <c:v>44399</c:v>
                </c:pt>
                <c:pt idx="217">
                  <c:v>44400</c:v>
                </c:pt>
                <c:pt idx="218">
                  <c:v>44400</c:v>
                </c:pt>
                <c:pt idx="219">
                  <c:v>44400</c:v>
                </c:pt>
                <c:pt idx="220">
                  <c:v>44404</c:v>
                </c:pt>
                <c:pt idx="221">
                  <c:v>44406</c:v>
                </c:pt>
                <c:pt idx="222">
                  <c:v>44410</c:v>
                </c:pt>
                <c:pt idx="223">
                  <c:v>44411</c:v>
                </c:pt>
                <c:pt idx="224">
                  <c:v>44411</c:v>
                </c:pt>
                <c:pt idx="225">
                  <c:v>44413</c:v>
                </c:pt>
                <c:pt idx="226">
                  <c:v>44413</c:v>
                </c:pt>
                <c:pt idx="227">
                  <c:v>44414</c:v>
                </c:pt>
                <c:pt idx="228">
                  <c:v>44417</c:v>
                </c:pt>
                <c:pt idx="229">
                  <c:v>44417</c:v>
                </c:pt>
                <c:pt idx="230">
                  <c:v>44419</c:v>
                </c:pt>
                <c:pt idx="231">
                  <c:v>44419</c:v>
                </c:pt>
                <c:pt idx="232">
                  <c:v>44419</c:v>
                </c:pt>
                <c:pt idx="233">
                  <c:v>44419</c:v>
                </c:pt>
                <c:pt idx="234">
                  <c:v>44421</c:v>
                </c:pt>
                <c:pt idx="235">
                  <c:v>44424</c:v>
                </c:pt>
                <c:pt idx="236">
                  <c:v>44425</c:v>
                </c:pt>
                <c:pt idx="237">
                  <c:v>44425</c:v>
                </c:pt>
                <c:pt idx="238">
                  <c:v>44426</c:v>
                </c:pt>
                <c:pt idx="239">
                  <c:v>44427</c:v>
                </c:pt>
                <c:pt idx="240">
                  <c:v>44427</c:v>
                </c:pt>
                <c:pt idx="241">
                  <c:v>44427</c:v>
                </c:pt>
                <c:pt idx="242">
                  <c:v>44428</c:v>
                </c:pt>
                <c:pt idx="243">
                  <c:v>44428</c:v>
                </c:pt>
                <c:pt idx="244">
                  <c:v>44433</c:v>
                </c:pt>
                <c:pt idx="245">
                  <c:v>44433</c:v>
                </c:pt>
                <c:pt idx="246">
                  <c:v>44434</c:v>
                </c:pt>
                <c:pt idx="247">
                  <c:v>44435</c:v>
                </c:pt>
                <c:pt idx="248">
                  <c:v>44438</c:v>
                </c:pt>
                <c:pt idx="249">
                  <c:v>44438</c:v>
                </c:pt>
                <c:pt idx="250">
                  <c:v>44441</c:v>
                </c:pt>
                <c:pt idx="251">
                  <c:v>44445</c:v>
                </c:pt>
                <c:pt idx="252">
                  <c:v>44446</c:v>
                </c:pt>
                <c:pt idx="253">
                  <c:v>44448</c:v>
                </c:pt>
                <c:pt idx="254">
                  <c:v>44448</c:v>
                </c:pt>
                <c:pt idx="255">
                  <c:v>44449</c:v>
                </c:pt>
                <c:pt idx="256">
                  <c:v>44452</c:v>
                </c:pt>
                <c:pt idx="257">
                  <c:v>44452</c:v>
                </c:pt>
                <c:pt idx="258">
                  <c:v>44452</c:v>
                </c:pt>
                <c:pt idx="259">
                  <c:v>44453</c:v>
                </c:pt>
                <c:pt idx="260">
                  <c:v>44453</c:v>
                </c:pt>
                <c:pt idx="261">
                  <c:v>44454</c:v>
                </c:pt>
                <c:pt idx="262">
                  <c:v>44455</c:v>
                </c:pt>
                <c:pt idx="263">
                  <c:v>44455</c:v>
                </c:pt>
                <c:pt idx="264">
                  <c:v>44455</c:v>
                </c:pt>
                <c:pt idx="265">
                  <c:v>44455</c:v>
                </c:pt>
                <c:pt idx="266">
                  <c:v>44461</c:v>
                </c:pt>
                <c:pt idx="267">
                  <c:v>44461</c:v>
                </c:pt>
                <c:pt idx="268">
                  <c:v>44462</c:v>
                </c:pt>
                <c:pt idx="269">
                  <c:v>44462</c:v>
                </c:pt>
                <c:pt idx="270">
                  <c:v>44463</c:v>
                </c:pt>
                <c:pt idx="271">
                  <c:v>44463</c:v>
                </c:pt>
                <c:pt idx="272">
                  <c:v>44463</c:v>
                </c:pt>
                <c:pt idx="273">
                  <c:v>44466</c:v>
                </c:pt>
                <c:pt idx="274">
                  <c:v>44466</c:v>
                </c:pt>
                <c:pt idx="275">
                  <c:v>44466</c:v>
                </c:pt>
                <c:pt idx="276">
                  <c:v>44466</c:v>
                </c:pt>
                <c:pt idx="277">
                  <c:v>44467</c:v>
                </c:pt>
                <c:pt idx="278">
                  <c:v>44467</c:v>
                </c:pt>
                <c:pt idx="279">
                  <c:v>44467</c:v>
                </c:pt>
                <c:pt idx="280">
                  <c:v>44467</c:v>
                </c:pt>
                <c:pt idx="281">
                  <c:v>44468</c:v>
                </c:pt>
                <c:pt idx="282">
                  <c:v>44469</c:v>
                </c:pt>
                <c:pt idx="283">
                  <c:v>44480</c:v>
                </c:pt>
                <c:pt idx="284">
                  <c:v>44484</c:v>
                </c:pt>
                <c:pt idx="285">
                  <c:v>44487</c:v>
                </c:pt>
                <c:pt idx="286">
                  <c:v>44488</c:v>
                </c:pt>
                <c:pt idx="287">
                  <c:v>44489</c:v>
                </c:pt>
                <c:pt idx="288">
                  <c:v>44490</c:v>
                </c:pt>
                <c:pt idx="289">
                  <c:v>44491</c:v>
                </c:pt>
                <c:pt idx="290">
                  <c:v>44496</c:v>
                </c:pt>
                <c:pt idx="291">
                  <c:v>44497</c:v>
                </c:pt>
                <c:pt idx="292">
                  <c:v>44497</c:v>
                </c:pt>
                <c:pt idx="293">
                  <c:v>44498</c:v>
                </c:pt>
                <c:pt idx="294">
                  <c:v>44503</c:v>
                </c:pt>
                <c:pt idx="295">
                  <c:v>44503</c:v>
                </c:pt>
                <c:pt idx="296">
                  <c:v>44505</c:v>
                </c:pt>
                <c:pt idx="297">
                  <c:v>44508</c:v>
                </c:pt>
                <c:pt idx="298">
                  <c:v>44508</c:v>
                </c:pt>
                <c:pt idx="299">
                  <c:v>44508</c:v>
                </c:pt>
                <c:pt idx="300">
                  <c:v>44508</c:v>
                </c:pt>
                <c:pt idx="301">
                  <c:v>44510</c:v>
                </c:pt>
                <c:pt idx="302">
                  <c:v>44511</c:v>
                </c:pt>
                <c:pt idx="303">
                  <c:v>44512</c:v>
                </c:pt>
                <c:pt idx="304">
                  <c:v>44515</c:v>
                </c:pt>
                <c:pt idx="305">
                  <c:v>44517</c:v>
                </c:pt>
                <c:pt idx="306">
                  <c:v>44518</c:v>
                </c:pt>
                <c:pt idx="307">
                  <c:v>44518</c:v>
                </c:pt>
                <c:pt idx="308">
                  <c:v>44518</c:v>
                </c:pt>
                <c:pt idx="309">
                  <c:v>44518</c:v>
                </c:pt>
                <c:pt idx="310">
                  <c:v>44518</c:v>
                </c:pt>
                <c:pt idx="311">
                  <c:v>44518</c:v>
                </c:pt>
                <c:pt idx="312">
                  <c:v>44518</c:v>
                </c:pt>
                <c:pt idx="313">
                  <c:v>44519</c:v>
                </c:pt>
                <c:pt idx="314">
                  <c:v>44519</c:v>
                </c:pt>
                <c:pt idx="315">
                  <c:v>44522</c:v>
                </c:pt>
                <c:pt idx="316">
                  <c:v>44523</c:v>
                </c:pt>
                <c:pt idx="317">
                  <c:v>44523</c:v>
                </c:pt>
                <c:pt idx="318">
                  <c:v>44523</c:v>
                </c:pt>
                <c:pt idx="319">
                  <c:v>44523</c:v>
                </c:pt>
                <c:pt idx="320">
                  <c:v>44523</c:v>
                </c:pt>
                <c:pt idx="321">
                  <c:v>44529</c:v>
                </c:pt>
                <c:pt idx="322">
                  <c:v>44529</c:v>
                </c:pt>
                <c:pt idx="323">
                  <c:v>44529</c:v>
                </c:pt>
                <c:pt idx="324">
                  <c:v>44529</c:v>
                </c:pt>
                <c:pt idx="325">
                  <c:v>44530</c:v>
                </c:pt>
                <c:pt idx="326">
                  <c:v>44531</c:v>
                </c:pt>
                <c:pt idx="327">
                  <c:v>44532</c:v>
                </c:pt>
                <c:pt idx="328">
                  <c:v>44533</c:v>
                </c:pt>
                <c:pt idx="329">
                  <c:v>44533</c:v>
                </c:pt>
                <c:pt idx="330">
                  <c:v>44536</c:v>
                </c:pt>
                <c:pt idx="331">
                  <c:v>44537</c:v>
                </c:pt>
                <c:pt idx="332">
                  <c:v>44538</c:v>
                </c:pt>
                <c:pt idx="333">
                  <c:v>44538</c:v>
                </c:pt>
                <c:pt idx="334">
                  <c:v>44538</c:v>
                </c:pt>
                <c:pt idx="335">
                  <c:v>44539</c:v>
                </c:pt>
                <c:pt idx="336">
                  <c:v>44540</c:v>
                </c:pt>
                <c:pt idx="337">
                  <c:v>44540</c:v>
                </c:pt>
                <c:pt idx="338">
                  <c:v>44543</c:v>
                </c:pt>
                <c:pt idx="339">
                  <c:v>44544</c:v>
                </c:pt>
                <c:pt idx="340">
                  <c:v>44545</c:v>
                </c:pt>
                <c:pt idx="341">
                  <c:v>44545</c:v>
                </c:pt>
                <c:pt idx="342">
                  <c:v>44545</c:v>
                </c:pt>
                <c:pt idx="343">
                  <c:v>44545</c:v>
                </c:pt>
                <c:pt idx="344">
                  <c:v>44547</c:v>
                </c:pt>
                <c:pt idx="345">
                  <c:v>44550</c:v>
                </c:pt>
                <c:pt idx="346">
                  <c:v>44553</c:v>
                </c:pt>
                <c:pt idx="347">
                  <c:v>44553</c:v>
                </c:pt>
                <c:pt idx="348">
                  <c:v>44553</c:v>
                </c:pt>
                <c:pt idx="349">
                  <c:v>44553</c:v>
                </c:pt>
                <c:pt idx="350">
                  <c:v>44553</c:v>
                </c:pt>
                <c:pt idx="351">
                  <c:v>44554</c:v>
                </c:pt>
                <c:pt idx="352">
                  <c:v>44554</c:v>
                </c:pt>
                <c:pt idx="353">
                  <c:v>44557</c:v>
                </c:pt>
                <c:pt idx="354">
                  <c:v>44560</c:v>
                </c:pt>
                <c:pt idx="355">
                  <c:v>44560</c:v>
                </c:pt>
                <c:pt idx="356">
                  <c:v>44566</c:v>
                </c:pt>
                <c:pt idx="357">
                  <c:v>44568</c:v>
                </c:pt>
                <c:pt idx="358">
                  <c:v>44571</c:v>
                </c:pt>
                <c:pt idx="359">
                  <c:v>44574</c:v>
                </c:pt>
                <c:pt idx="360">
                  <c:v>44578</c:v>
                </c:pt>
                <c:pt idx="361">
                  <c:v>44579</c:v>
                </c:pt>
                <c:pt idx="362">
                  <c:v>44579</c:v>
                </c:pt>
                <c:pt idx="363">
                  <c:v>44580</c:v>
                </c:pt>
                <c:pt idx="364">
                  <c:v>44580</c:v>
                </c:pt>
                <c:pt idx="365">
                  <c:v>44581</c:v>
                </c:pt>
                <c:pt idx="366">
                  <c:v>44582</c:v>
                </c:pt>
                <c:pt idx="367">
                  <c:v>44585</c:v>
                </c:pt>
                <c:pt idx="368">
                  <c:v>44586</c:v>
                </c:pt>
                <c:pt idx="369">
                  <c:v>44609</c:v>
                </c:pt>
                <c:pt idx="370">
                  <c:v>44609</c:v>
                </c:pt>
                <c:pt idx="371">
                  <c:v>44610</c:v>
                </c:pt>
                <c:pt idx="372">
                  <c:v>44613</c:v>
                </c:pt>
                <c:pt idx="373">
                  <c:v>44614</c:v>
                </c:pt>
                <c:pt idx="374">
                  <c:v>44617</c:v>
                </c:pt>
                <c:pt idx="375">
                  <c:v>44617</c:v>
                </c:pt>
                <c:pt idx="376">
                  <c:v>44620</c:v>
                </c:pt>
                <c:pt idx="377">
                  <c:v>44622</c:v>
                </c:pt>
                <c:pt idx="378">
                  <c:v>44623</c:v>
                </c:pt>
                <c:pt idx="379">
                  <c:v>44623</c:v>
                </c:pt>
                <c:pt idx="380">
                  <c:v>44623</c:v>
                </c:pt>
                <c:pt idx="381">
                  <c:v>44623</c:v>
                </c:pt>
                <c:pt idx="382">
                  <c:v>44624</c:v>
                </c:pt>
                <c:pt idx="383">
                  <c:v>44629</c:v>
                </c:pt>
                <c:pt idx="384">
                  <c:v>44631</c:v>
                </c:pt>
                <c:pt idx="385">
                  <c:v>44637</c:v>
                </c:pt>
                <c:pt idx="386">
                  <c:v>44638</c:v>
                </c:pt>
                <c:pt idx="387">
                  <c:v>44644</c:v>
                </c:pt>
                <c:pt idx="388">
                  <c:v>44645</c:v>
                </c:pt>
                <c:pt idx="389">
                  <c:v>44651</c:v>
                </c:pt>
                <c:pt idx="390">
                  <c:v>44651</c:v>
                </c:pt>
                <c:pt idx="391">
                  <c:v>44651</c:v>
                </c:pt>
                <c:pt idx="392">
                  <c:v>44663</c:v>
                </c:pt>
                <c:pt idx="393">
                  <c:v>44663</c:v>
                </c:pt>
                <c:pt idx="394">
                  <c:v>44665</c:v>
                </c:pt>
                <c:pt idx="395">
                  <c:v>44669</c:v>
                </c:pt>
                <c:pt idx="396">
                  <c:v>44670</c:v>
                </c:pt>
                <c:pt idx="397">
                  <c:v>44691</c:v>
                </c:pt>
                <c:pt idx="398">
                  <c:v>44693</c:v>
                </c:pt>
                <c:pt idx="399">
                  <c:v>44694</c:v>
                </c:pt>
                <c:pt idx="400">
                  <c:v>44698</c:v>
                </c:pt>
                <c:pt idx="401">
                  <c:v>44699</c:v>
                </c:pt>
                <c:pt idx="402">
                  <c:v>44701</c:v>
                </c:pt>
                <c:pt idx="403">
                  <c:v>44708</c:v>
                </c:pt>
                <c:pt idx="404">
                  <c:v>44712</c:v>
                </c:pt>
                <c:pt idx="405">
                  <c:v>44713</c:v>
                </c:pt>
                <c:pt idx="406">
                  <c:v>44721</c:v>
                </c:pt>
                <c:pt idx="407">
                  <c:v>44722</c:v>
                </c:pt>
                <c:pt idx="408">
                  <c:v>44727</c:v>
                </c:pt>
                <c:pt idx="409">
                  <c:v>44728</c:v>
                </c:pt>
                <c:pt idx="410">
                  <c:v>44729</c:v>
                </c:pt>
                <c:pt idx="411">
                  <c:v>44729</c:v>
                </c:pt>
                <c:pt idx="412">
                  <c:v>44733</c:v>
                </c:pt>
                <c:pt idx="413">
                  <c:v>44733</c:v>
                </c:pt>
                <c:pt idx="414">
                  <c:v>44733</c:v>
                </c:pt>
                <c:pt idx="415">
                  <c:v>44735</c:v>
                </c:pt>
                <c:pt idx="416">
                  <c:v>44736</c:v>
                </c:pt>
                <c:pt idx="417">
                  <c:v>44739</c:v>
                </c:pt>
                <c:pt idx="418">
                  <c:v>44740</c:v>
                </c:pt>
                <c:pt idx="419">
                  <c:v>44742</c:v>
                </c:pt>
                <c:pt idx="420">
                  <c:v>44742</c:v>
                </c:pt>
                <c:pt idx="421">
                  <c:v>44747</c:v>
                </c:pt>
                <c:pt idx="422">
                  <c:v>44747</c:v>
                </c:pt>
                <c:pt idx="423">
                  <c:v>44747</c:v>
                </c:pt>
                <c:pt idx="424">
                  <c:v>44747</c:v>
                </c:pt>
                <c:pt idx="425">
                  <c:v>44749</c:v>
                </c:pt>
                <c:pt idx="426">
                  <c:v>44749</c:v>
                </c:pt>
                <c:pt idx="427">
                  <c:v>44750</c:v>
                </c:pt>
                <c:pt idx="428">
                  <c:v>44753</c:v>
                </c:pt>
                <c:pt idx="429">
                  <c:v>44754</c:v>
                </c:pt>
                <c:pt idx="430">
                  <c:v>44756</c:v>
                </c:pt>
              </c:numCache>
            </c:numRef>
          </c:xVal>
          <c:yVal>
            <c:numRef>
              <c:f>新规以来已结束项目!$H$3:$H$1925</c:f>
              <c:numCache>
                <c:formatCode>0.0%</c:formatCode>
                <c:ptCount val="987"/>
                <c:pt idx="0">
                  <c:v>0.84461709211986691</c:v>
                </c:pt>
                <c:pt idx="1">
                  <c:v>0.83971631205673758</c:v>
                </c:pt>
                <c:pt idx="2">
                  <c:v>0.84688995215311003</c:v>
                </c:pt>
                <c:pt idx="3">
                  <c:v>0.84313725490196079</c:v>
                </c:pt>
                <c:pt idx="4">
                  <c:v>0.86483990147783263</c:v>
                </c:pt>
                <c:pt idx="5">
                  <c:v>0.90648606407918719</c:v>
                </c:pt>
                <c:pt idx="6">
                  <c:v>0.93961082531872053</c:v>
                </c:pt>
                <c:pt idx="7">
                  <c:v>0.80607476635514019</c:v>
                </c:pt>
                <c:pt idx="8">
                  <c:v>0.78708133971291872</c:v>
                </c:pt>
                <c:pt idx="9">
                  <c:v>0.80252100840336138</c:v>
                </c:pt>
                <c:pt idx="10">
                  <c:v>0.89429763560500686</c:v>
                </c:pt>
                <c:pt idx="11">
                  <c:v>0.83226125680356255</c:v>
                </c:pt>
                <c:pt idx="12">
                  <c:v>0.77355836849507731</c:v>
                </c:pt>
                <c:pt idx="13">
                  <c:v>0.82226027397260282</c:v>
                </c:pt>
                <c:pt idx="14">
                  <c:v>0.75872410032715376</c:v>
                </c:pt>
                <c:pt idx="15">
                  <c:v>0.8234717868338558</c:v>
                </c:pt>
                <c:pt idx="16">
                  <c:v>0.84927314460596781</c:v>
                </c:pt>
                <c:pt idx="17">
                  <c:v>0.87417840375586853</c:v>
                </c:pt>
                <c:pt idx="18">
                  <c:v>0.83606557377049184</c:v>
                </c:pt>
                <c:pt idx="19">
                  <c:v>0.81944444444444453</c:v>
                </c:pt>
                <c:pt idx="20">
                  <c:v>0.78321678321678334</c:v>
                </c:pt>
                <c:pt idx="21">
                  <c:v>0.79047619047619044</c:v>
                </c:pt>
                <c:pt idx="22">
                  <c:v>0.81433691756272397</c:v>
                </c:pt>
                <c:pt idx="23">
                  <c:v>0.89858793324775355</c:v>
                </c:pt>
                <c:pt idx="24">
                  <c:v>0.87387124963588703</c:v>
                </c:pt>
                <c:pt idx="25">
                  <c:v>0.78848484848484846</c:v>
                </c:pt>
                <c:pt idx="26">
                  <c:v>0.75970851397472561</c:v>
                </c:pt>
                <c:pt idx="27">
                  <c:v>0.67999999999999994</c:v>
                </c:pt>
                <c:pt idx="28">
                  <c:v>0.79966044142614601</c:v>
                </c:pt>
                <c:pt idx="29">
                  <c:v>0.95809523809523811</c:v>
                </c:pt>
                <c:pt idx="30">
                  <c:v>0.8425249169435215</c:v>
                </c:pt>
                <c:pt idx="31">
                  <c:v>0.72119815668202769</c:v>
                </c:pt>
                <c:pt idx="32">
                  <c:v>0.87662901824500439</c:v>
                </c:pt>
                <c:pt idx="33">
                  <c:v>0.73817034700315454</c:v>
                </c:pt>
                <c:pt idx="34">
                  <c:v>0.91926503340757237</c:v>
                </c:pt>
                <c:pt idx="35">
                  <c:v>0.82236842105263164</c:v>
                </c:pt>
                <c:pt idx="36">
                  <c:v>0.82909090909090899</c:v>
                </c:pt>
                <c:pt idx="37">
                  <c:v>0.82917214191852817</c:v>
                </c:pt>
                <c:pt idx="38">
                  <c:v>0.71869436201780401</c:v>
                </c:pt>
                <c:pt idx="39">
                  <c:v>0.88563049853372433</c:v>
                </c:pt>
                <c:pt idx="40">
                  <c:v>0.94587206123564793</c:v>
                </c:pt>
                <c:pt idx="41">
                  <c:v>0.81662591687041564</c:v>
                </c:pt>
                <c:pt idx="42">
                  <c:v>0.9671419714817111</c:v>
                </c:pt>
                <c:pt idx="43">
                  <c:v>0.74473924977127182</c:v>
                </c:pt>
                <c:pt idx="44">
                  <c:v>0.72435105067985173</c:v>
                </c:pt>
                <c:pt idx="45">
                  <c:v>0.80633802816901412</c:v>
                </c:pt>
                <c:pt idx="46">
                  <c:v>0.87815587266739847</c:v>
                </c:pt>
                <c:pt idx="47">
                  <c:v>1.1743869209809263</c:v>
                </c:pt>
                <c:pt idx="48">
                  <c:v>0.81894484412470026</c:v>
                </c:pt>
                <c:pt idx="49">
                  <c:v>0.85814360770577935</c:v>
                </c:pt>
                <c:pt idx="50">
                  <c:v>0.80422314911366011</c:v>
                </c:pt>
                <c:pt idx="51">
                  <c:v>0.95922238027501183</c:v>
                </c:pt>
                <c:pt idx="52">
                  <c:v>0.80395943988411389</c:v>
                </c:pt>
                <c:pt idx="53">
                  <c:v>0.94758394758394748</c:v>
                </c:pt>
                <c:pt idx="54">
                  <c:v>0.85168539325842696</c:v>
                </c:pt>
                <c:pt idx="55">
                  <c:v>0.87924050632911388</c:v>
                </c:pt>
                <c:pt idx="56">
                  <c:v>0.95191256830601101</c:v>
                </c:pt>
                <c:pt idx="57">
                  <c:v>0.85403050108932466</c:v>
                </c:pt>
                <c:pt idx="58">
                  <c:v>0.87783286118980175</c:v>
                </c:pt>
                <c:pt idx="59">
                  <c:v>0.79960185799601857</c:v>
                </c:pt>
                <c:pt idx="60">
                  <c:v>0.83344709897610925</c:v>
                </c:pt>
                <c:pt idx="61">
                  <c:v>0.73195876288659789</c:v>
                </c:pt>
                <c:pt idx="62">
                  <c:v>0.87433762301286899</c:v>
                </c:pt>
                <c:pt idx="63">
                  <c:v>0.79177789642285101</c:v>
                </c:pt>
                <c:pt idx="64">
                  <c:v>0.86696832579185512</c:v>
                </c:pt>
                <c:pt idx="65">
                  <c:v>0.85225328009127199</c:v>
                </c:pt>
                <c:pt idx="66">
                  <c:v>0.85910652920962205</c:v>
                </c:pt>
                <c:pt idx="67">
                  <c:v>0.80814205283672591</c:v>
                </c:pt>
                <c:pt idx="68">
                  <c:v>0.77480086893555389</c:v>
                </c:pt>
                <c:pt idx="69">
                  <c:v>0.8093797276853254</c:v>
                </c:pt>
                <c:pt idx="70">
                  <c:v>0.81811594202898541</c:v>
                </c:pt>
                <c:pt idx="71">
                  <c:v>0.84467071057192389</c:v>
                </c:pt>
                <c:pt idx="72">
                  <c:v>0.74614156466205428</c:v>
                </c:pt>
                <c:pt idx="73">
                  <c:v>0.81909090909090909</c:v>
                </c:pt>
                <c:pt idx="74">
                  <c:v>0.86596780232122794</c:v>
                </c:pt>
                <c:pt idx="75">
                  <c:v>0.88925669575684629</c:v>
                </c:pt>
                <c:pt idx="76">
                  <c:v>0.7332421340629276</c:v>
                </c:pt>
                <c:pt idx="77">
                  <c:v>0.76836086404066073</c:v>
                </c:pt>
                <c:pt idx="78">
                  <c:v>0.88874302592714138</c:v>
                </c:pt>
                <c:pt idx="79">
                  <c:v>0.90429042904290424</c:v>
                </c:pt>
                <c:pt idx="80">
                  <c:v>0.83754512635379064</c:v>
                </c:pt>
                <c:pt idx="81">
                  <c:v>0.76077586206896552</c:v>
                </c:pt>
                <c:pt idx="82">
                  <c:v>0.76158940397350994</c:v>
                </c:pt>
                <c:pt idx="83">
                  <c:v>0.79976442873969378</c:v>
                </c:pt>
                <c:pt idx="84">
                  <c:v>0.71126213592233012</c:v>
                </c:pt>
                <c:pt idx="85">
                  <c:v>0.81289506953223767</c:v>
                </c:pt>
                <c:pt idx="86">
                  <c:v>0.82543640897755621</c:v>
                </c:pt>
                <c:pt idx="87">
                  <c:v>0.81902860944777123</c:v>
                </c:pt>
                <c:pt idx="88">
                  <c:v>1.1126564673157162</c:v>
                </c:pt>
                <c:pt idx="89">
                  <c:v>0.87338842975206621</c:v>
                </c:pt>
                <c:pt idx="90">
                  <c:v>0.94979647218453189</c:v>
                </c:pt>
                <c:pt idx="91">
                  <c:v>0.85223529411764698</c:v>
                </c:pt>
                <c:pt idx="92">
                  <c:v>0.92658916182261397</c:v>
                </c:pt>
                <c:pt idx="93">
                  <c:v>0.75635103926096992</c:v>
                </c:pt>
                <c:pt idx="94">
                  <c:v>0.77077747989276135</c:v>
                </c:pt>
                <c:pt idx="95">
                  <c:v>0.67380103051922313</c:v>
                </c:pt>
                <c:pt idx="96">
                  <c:v>0.71671195652173914</c:v>
                </c:pt>
                <c:pt idx="97">
                  <c:v>0.82669859323555828</c:v>
                </c:pt>
                <c:pt idx="98">
                  <c:v>0.78716744913928005</c:v>
                </c:pt>
                <c:pt idx="99">
                  <c:v>0.78631051752921532</c:v>
                </c:pt>
                <c:pt idx="100">
                  <c:v>0.87039297046619468</c:v>
                </c:pt>
                <c:pt idx="101">
                  <c:v>0.80208044382801669</c:v>
                </c:pt>
                <c:pt idx="102">
                  <c:v>0.82595870206489663</c:v>
                </c:pt>
                <c:pt idx="103">
                  <c:v>0.90137429264349234</c:v>
                </c:pt>
                <c:pt idx="104">
                  <c:v>0.82762991128010144</c:v>
                </c:pt>
                <c:pt idx="105">
                  <c:v>0.73193916349809895</c:v>
                </c:pt>
                <c:pt idx="106">
                  <c:v>0.85440613026819923</c:v>
                </c:pt>
                <c:pt idx="107">
                  <c:v>0.85218033998521803</c:v>
                </c:pt>
                <c:pt idx="108">
                  <c:v>0.82857142857142863</c:v>
                </c:pt>
                <c:pt idx="109">
                  <c:v>0.86489399928135113</c:v>
                </c:pt>
                <c:pt idx="110">
                  <c:v>0.86081370449678796</c:v>
                </c:pt>
                <c:pt idx="111">
                  <c:v>0.78821292775665397</c:v>
                </c:pt>
                <c:pt idx="112">
                  <c:v>0.83874458874458868</c:v>
                </c:pt>
                <c:pt idx="113">
                  <c:v>0.7487646293888166</c:v>
                </c:pt>
                <c:pt idx="114">
                  <c:v>0.86317222600408439</c:v>
                </c:pt>
                <c:pt idx="115">
                  <c:v>0.72104992279979419</c:v>
                </c:pt>
                <c:pt idx="116">
                  <c:v>0.92715611041117851</c:v>
                </c:pt>
                <c:pt idx="117">
                  <c:v>0.63969795037756205</c:v>
                </c:pt>
                <c:pt idx="118">
                  <c:v>0.74449076831447292</c:v>
                </c:pt>
                <c:pt idx="119">
                  <c:v>0.82461406518010294</c:v>
                </c:pt>
                <c:pt idx="120">
                  <c:v>0.7411027568922306</c:v>
                </c:pt>
                <c:pt idx="121">
                  <c:v>0.90184049079754591</c:v>
                </c:pt>
                <c:pt idx="122" formatCode="0.00%">
                  <c:v>0.80998248686514884</c:v>
                </c:pt>
                <c:pt idx="123" formatCode="0.00%">
                  <c:v>0.86513891705536394</c:v>
                </c:pt>
                <c:pt idx="124" formatCode="0.00%">
                  <c:v>0.88898601398601407</c:v>
                </c:pt>
                <c:pt idx="125" formatCode="0.00%">
                  <c:v>0.88652482269503552</c:v>
                </c:pt>
                <c:pt idx="126" formatCode="0.00%">
                  <c:v>0.8435593828489415</c:v>
                </c:pt>
                <c:pt idx="127" formatCode="0.00%">
                  <c:v>0.76246719160104981</c:v>
                </c:pt>
                <c:pt idx="128" formatCode="0.00%">
                  <c:v>0.8520345252774354</c:v>
                </c:pt>
                <c:pt idx="129" formatCode="0.00%">
                  <c:v>0.7546517656547036</c:v>
                </c:pt>
                <c:pt idx="130" formatCode="0.00%">
                  <c:v>0.75829875518672185</c:v>
                </c:pt>
                <c:pt idx="131" formatCode="0.00%">
                  <c:v>0.87460815047021934</c:v>
                </c:pt>
                <c:pt idx="132" formatCode="0.00%">
                  <c:v>0.82091346153846156</c:v>
                </c:pt>
                <c:pt idx="133" formatCode="0.00%">
                  <c:v>0.74905802562170309</c:v>
                </c:pt>
                <c:pt idx="134" formatCode="0.00%">
                  <c:v>0.83173076923076927</c:v>
                </c:pt>
                <c:pt idx="135" formatCode="0.00%">
                  <c:v>0.83760869565217388</c:v>
                </c:pt>
                <c:pt idx="136" formatCode="0.00%">
                  <c:v>0.79839633447880864</c:v>
                </c:pt>
                <c:pt idx="137" formatCode="0.00%">
                  <c:v>0.71979434447300772</c:v>
                </c:pt>
                <c:pt idx="138" formatCode="0.00%">
                  <c:v>0.71104025508170587</c:v>
                </c:pt>
                <c:pt idx="139" formatCode="0.00%">
                  <c:v>0.77938671209540034</c:v>
                </c:pt>
                <c:pt idx="140" formatCode="0.00%">
                  <c:v>0.79818887451487708</c:v>
                </c:pt>
                <c:pt idx="141" formatCode="0.00%">
                  <c:v>0.84</c:v>
                </c:pt>
                <c:pt idx="142" formatCode="0.00%">
                  <c:v>0.70648030495552727</c:v>
                </c:pt>
                <c:pt idx="143" formatCode="0.00%">
                  <c:v>0.72198088618592537</c:v>
                </c:pt>
                <c:pt idx="144" formatCode="0.00%">
                  <c:v>0.78026905829596416</c:v>
                </c:pt>
                <c:pt idx="145" formatCode="0.00%">
                  <c:v>0.72289156626506024</c:v>
                </c:pt>
                <c:pt idx="146" formatCode="0.00%">
                  <c:v>0.70144752714113401</c:v>
                </c:pt>
                <c:pt idx="147" formatCode="0.00%">
                  <c:v>0.80017326017903545</c:v>
                </c:pt>
                <c:pt idx="148" formatCode="0.00%">
                  <c:v>0.85805084745762716</c:v>
                </c:pt>
                <c:pt idx="149" formatCode="0.00%">
                  <c:v>0.80873180873180883</c:v>
                </c:pt>
                <c:pt idx="150" formatCode="0.00%">
                  <c:v>0.80816515889584795</c:v>
                </c:pt>
                <c:pt idx="151" formatCode="0.00%">
                  <c:v>0.8552897088498127</c:v>
                </c:pt>
                <c:pt idx="152" formatCode="0.00%">
                  <c:v>0.81676326348640216</c:v>
                </c:pt>
                <c:pt idx="153" formatCode="0.00%">
                  <c:v>0.85733745005448592</c:v>
                </c:pt>
                <c:pt idx="154" formatCode="0.00%">
                  <c:v>0.84232081911262791</c:v>
                </c:pt>
                <c:pt idx="155" formatCode="0.00%">
                  <c:v>0.70324047754405905</c:v>
                </c:pt>
                <c:pt idx="156" formatCode="0.00%">
                  <c:v>0.68886679920477134</c:v>
                </c:pt>
                <c:pt idx="157" formatCode="0.00%">
                  <c:v>0.77582417582417584</c:v>
                </c:pt>
                <c:pt idx="158" formatCode="0.00%">
                  <c:v>0.77858880778588813</c:v>
                </c:pt>
                <c:pt idx="159" formatCode="0.00%">
                  <c:v>0.74320241691842903</c:v>
                </c:pt>
                <c:pt idx="160" formatCode="0.00%">
                  <c:v>0.8924369747899159</c:v>
                </c:pt>
                <c:pt idx="161" formatCode="0.00%">
                  <c:v>0.87176781002638526</c:v>
                </c:pt>
                <c:pt idx="162" formatCode="0.00%">
                  <c:v>0.88555858310626701</c:v>
                </c:pt>
                <c:pt idx="163" formatCode="0.00%">
                  <c:v>0.80830039525691699</c:v>
                </c:pt>
                <c:pt idx="164" formatCode="0.00%">
                  <c:v>0.70434782608695656</c:v>
                </c:pt>
                <c:pt idx="165" formatCode="0.00%">
                  <c:v>0.8391906283280085</c:v>
                </c:pt>
                <c:pt idx="166" formatCode="0.00%">
                  <c:v>0.90557702926559902</c:v>
                </c:pt>
                <c:pt idx="167" formatCode="0.00%">
                  <c:v>0.80711237553342818</c:v>
                </c:pt>
                <c:pt idx="168" formatCode="0.00%">
                  <c:v>0.76587301587301582</c:v>
                </c:pt>
                <c:pt idx="169" formatCode="0.00%">
                  <c:v>0.77241379310344827</c:v>
                </c:pt>
                <c:pt idx="170" formatCode="0.00%">
                  <c:v>0.86126704089815553</c:v>
                </c:pt>
                <c:pt idx="171" formatCode="0.00%">
                  <c:v>0.74662344678552128</c:v>
                </c:pt>
                <c:pt idx="172" formatCode="0.00%">
                  <c:v>0.88323158851798944</c:v>
                </c:pt>
                <c:pt idx="173" formatCode="0.00%">
                  <c:v>0.82428940568475451</c:v>
                </c:pt>
                <c:pt idx="174" formatCode="0.00%">
                  <c:v>0.77090909090909099</c:v>
                </c:pt>
                <c:pt idx="175" formatCode="0.00%">
                  <c:v>0.77876106194690264</c:v>
                </c:pt>
                <c:pt idx="176" formatCode="0.00%">
                  <c:v>0.82213608957795004</c:v>
                </c:pt>
                <c:pt idx="177" formatCode="0.00%">
                  <c:v>0.78317152103559873</c:v>
                </c:pt>
                <c:pt idx="178" formatCode="0.00%">
                  <c:v>0.78894327670601794</c:v>
                </c:pt>
                <c:pt idx="179" formatCode="0.00%">
                  <c:v>0.85004900359359692</c:v>
                </c:pt>
                <c:pt idx="180" formatCode="0.00%">
                  <c:v>0.62322097378277153</c:v>
                </c:pt>
                <c:pt idx="181" formatCode="0.00%">
                  <c:v>0.81948881789137384</c:v>
                </c:pt>
                <c:pt idx="182" formatCode="0.00%">
                  <c:v>0.79737335834896805</c:v>
                </c:pt>
                <c:pt idx="183" formatCode="0.00%">
                  <c:v>0.93669250645994828</c:v>
                </c:pt>
                <c:pt idx="184" formatCode="0.00%">
                  <c:v>0.79254079254079246</c:v>
                </c:pt>
                <c:pt idx="185" formatCode="0.00%">
                  <c:v>0.67440510737086468</c:v>
                </c:pt>
                <c:pt idx="186" formatCode="0.00%">
                  <c:v>0.91625435220817297</c:v>
                </c:pt>
                <c:pt idx="187" formatCode="0.00%">
                  <c:v>0.85767012687427913</c:v>
                </c:pt>
                <c:pt idx="188" formatCode="0.00%">
                  <c:v>0.7693409742120344</c:v>
                </c:pt>
                <c:pt idx="189" formatCode="0.00%">
                  <c:v>0.82174688057041001</c:v>
                </c:pt>
                <c:pt idx="190" formatCode="0.00%">
                  <c:v>0.78140293637846658</c:v>
                </c:pt>
                <c:pt idx="191" formatCode="0.00%">
                  <c:v>0.74311926605504586</c:v>
                </c:pt>
                <c:pt idx="192" formatCode="0.00%">
                  <c:v>0.81647709806332613</c:v>
                </c:pt>
                <c:pt idx="193" formatCode="0.00%">
                  <c:v>0.83175803402646498</c:v>
                </c:pt>
                <c:pt idx="194" formatCode="0.00%">
                  <c:v>0.79242636746143069</c:v>
                </c:pt>
                <c:pt idx="195" formatCode="0.00%">
                  <c:v>0.80790340285400664</c:v>
                </c:pt>
                <c:pt idx="196" formatCode="0.00%">
                  <c:v>0.80862068965517253</c:v>
                </c:pt>
                <c:pt idx="197" formatCode="0.00%">
                  <c:v>0.74712643678160928</c:v>
                </c:pt>
                <c:pt idx="198" formatCode="0.00%">
                  <c:v>0.67523564695801197</c:v>
                </c:pt>
                <c:pt idx="199" formatCode="0.00%">
                  <c:v>0.74574209245742085</c:v>
                </c:pt>
                <c:pt idx="200" formatCode="0.00%">
                  <c:v>0.77054429028815374</c:v>
                </c:pt>
                <c:pt idx="201" formatCode="0.00%">
                  <c:v>0.88233985765124556</c:v>
                </c:pt>
                <c:pt idx="202" formatCode="0.00%">
                  <c:v>0.68304093567251456</c:v>
                </c:pt>
                <c:pt idx="203" formatCode="0.00%">
                  <c:v>0.85042492917847035</c:v>
                </c:pt>
                <c:pt idx="204" formatCode="0.00%">
                  <c:v>0.72765072765072769</c:v>
                </c:pt>
                <c:pt idx="205" formatCode="0.00%">
                  <c:v>0.7142857142857143</c:v>
                </c:pt>
                <c:pt idx="206" formatCode="0.00%">
                  <c:v>0.77840909090909094</c:v>
                </c:pt>
                <c:pt idx="207" formatCode="0.00%">
                  <c:v>0.76027397260273977</c:v>
                </c:pt>
                <c:pt idx="208" formatCode="0.00%">
                  <c:v>0.70432868672046944</c:v>
                </c:pt>
                <c:pt idx="209" formatCode="0.00%">
                  <c:v>0.82731498033607442</c:v>
                </c:pt>
                <c:pt idx="210" formatCode="0.00%">
                  <c:v>0.83558124598587025</c:v>
                </c:pt>
                <c:pt idx="211" formatCode="0.00%">
                  <c:v>0.83989116785265805</c:v>
                </c:pt>
                <c:pt idx="212" formatCode="0.00%">
                  <c:v>0.7527577025484975</c:v>
                </c:pt>
                <c:pt idx="213" formatCode="0.00%">
                  <c:v>0.7579617834394905</c:v>
                </c:pt>
                <c:pt idx="214" formatCode="0.00%">
                  <c:v>0.81471571906354512</c:v>
                </c:pt>
                <c:pt idx="215" formatCode="0.00%">
                  <c:v>0.88216216216216214</c:v>
                </c:pt>
                <c:pt idx="216" formatCode="0.00%">
                  <c:v>0.79637526652452018</c:v>
                </c:pt>
                <c:pt idx="217" formatCode="0.00%">
                  <c:v>0.78278688524590168</c:v>
                </c:pt>
                <c:pt idx="218" formatCode="0.00%">
                  <c:v>0.9176276771004942</c:v>
                </c:pt>
                <c:pt idx="219" formatCode="0.00%">
                  <c:v>0.76593959731543626</c:v>
                </c:pt>
                <c:pt idx="220" formatCode="0.00%">
                  <c:v>0.79229249011857716</c:v>
                </c:pt>
                <c:pt idx="221" formatCode="0.00%">
                  <c:v>0.79413134606427582</c:v>
                </c:pt>
                <c:pt idx="222" formatCode="0.00%">
                  <c:v>0.85612390462604437</c:v>
                </c:pt>
                <c:pt idx="223" formatCode="0.00%">
                  <c:v>0.77011884550084886</c:v>
                </c:pt>
                <c:pt idx="224" formatCode="0.00%">
                  <c:v>0.96316680779000841</c:v>
                </c:pt>
                <c:pt idx="225" formatCode="0.00%">
                  <c:v>0.7369614512471655</c:v>
                </c:pt>
                <c:pt idx="226" formatCode="0.00%">
                  <c:v>0.77274100936838919</c:v>
                </c:pt>
                <c:pt idx="227" formatCode="0.00%">
                  <c:v>0.83773291925465831</c:v>
                </c:pt>
                <c:pt idx="228" formatCode="0.00%">
                  <c:v>0.92744285933425374</c:v>
                </c:pt>
                <c:pt idx="229" formatCode="0.00%">
                  <c:v>0.71115241635687731</c:v>
                </c:pt>
                <c:pt idx="230" formatCode="0.00%">
                  <c:v>0.87214098237720283</c:v>
                </c:pt>
                <c:pt idx="231" formatCode="0.00%">
                  <c:v>0.81808453718566065</c:v>
                </c:pt>
                <c:pt idx="232" formatCode="0.00%">
                  <c:v>0.77857142857142858</c:v>
                </c:pt>
                <c:pt idx="233" formatCode="0.00%">
                  <c:v>0.75981524249422627</c:v>
                </c:pt>
                <c:pt idx="234" formatCode="0.00%">
                  <c:v>0.73770491803278693</c:v>
                </c:pt>
                <c:pt idx="235" formatCode="0.00%">
                  <c:v>0.86898395721925126</c:v>
                </c:pt>
                <c:pt idx="236" formatCode="0.00%">
                  <c:v>0.81052631578947376</c:v>
                </c:pt>
                <c:pt idx="237" formatCode="0.00%">
                  <c:v>0.73721793773207656</c:v>
                </c:pt>
                <c:pt idx="238" formatCode="0.00%">
                  <c:v>0.8308702791461412</c:v>
                </c:pt>
                <c:pt idx="239" formatCode="0.00%">
                  <c:v>0.85460992907801425</c:v>
                </c:pt>
                <c:pt idx="240" formatCode="0.00%">
                  <c:v>0.67427884615384615</c:v>
                </c:pt>
                <c:pt idx="241" formatCode="0.00%">
                  <c:v>0.84158415841584167</c:v>
                </c:pt>
                <c:pt idx="242" formatCode="0.00%">
                  <c:v>0.81328903654485052</c:v>
                </c:pt>
                <c:pt idx="243" formatCode="0.00%">
                  <c:v>0.77254451464675467</c:v>
                </c:pt>
                <c:pt idx="244" formatCode="0.00%">
                  <c:v>0.73137254901960791</c:v>
                </c:pt>
                <c:pt idx="245" formatCode="0.00%">
                  <c:v>0.86219081272084808</c:v>
                </c:pt>
                <c:pt idx="246" formatCode="0.00%">
                  <c:v>0.88620155038759685</c:v>
                </c:pt>
                <c:pt idx="247" formatCode="0.00%">
                  <c:v>0.92020497803806744</c:v>
                </c:pt>
                <c:pt idx="248" formatCode="0.00%">
                  <c:v>0.8516068052930057</c:v>
                </c:pt>
                <c:pt idx="249" formatCode="0.00%">
                  <c:v>0.77054263565891468</c:v>
                </c:pt>
                <c:pt idx="250" formatCode="0.00%">
                  <c:v>0.87747287811104024</c:v>
                </c:pt>
                <c:pt idx="251" formatCode="0.00%">
                  <c:v>0.84179456906729622</c:v>
                </c:pt>
                <c:pt idx="252" formatCode="0.00%">
                  <c:v>0.7726708074534161</c:v>
                </c:pt>
                <c:pt idx="253" formatCode="0.00%">
                  <c:v>0.77467411545623832</c:v>
                </c:pt>
                <c:pt idx="254" formatCode="0.00%">
                  <c:v>0.77640603566529498</c:v>
                </c:pt>
                <c:pt idx="255" formatCode="0.00%">
                  <c:v>0.84320000000000006</c:v>
                </c:pt>
                <c:pt idx="256" formatCode="0.00%">
                  <c:v>0.78902953586497893</c:v>
                </c:pt>
                <c:pt idx="257" formatCode="0.00%">
                  <c:v>0.81083743842364531</c:v>
                </c:pt>
                <c:pt idx="258" formatCode="0.00%">
                  <c:v>0.7962179646678279</c:v>
                </c:pt>
                <c:pt idx="259" formatCode="0.00%">
                  <c:v>0.77519379844961234</c:v>
                </c:pt>
                <c:pt idx="260" formatCode="0.00%">
                  <c:v>0.84645929847782919</c:v>
                </c:pt>
                <c:pt idx="261" formatCode="0.00%">
                  <c:v>0.92942201568399652</c:v>
                </c:pt>
                <c:pt idx="262" formatCode="0.00%">
                  <c:v>0.75020955574182724</c:v>
                </c:pt>
                <c:pt idx="263" formatCode="0.00%">
                  <c:v>0.78355210286632737</c:v>
                </c:pt>
                <c:pt idx="264" formatCode="0.00%">
                  <c:v>0.92100840336134449</c:v>
                </c:pt>
                <c:pt idx="265" formatCode="0.00%">
                  <c:v>0.8359037631091919</c:v>
                </c:pt>
                <c:pt idx="266" formatCode="0.00%">
                  <c:v>0.88235294117647067</c:v>
                </c:pt>
                <c:pt idx="267" formatCode="0.00%">
                  <c:v>0.8366496992133271</c:v>
                </c:pt>
                <c:pt idx="268" formatCode="0.00%">
                  <c:v>0.80778831752371438</c:v>
                </c:pt>
                <c:pt idx="269" formatCode="0.00%">
                  <c:v>0.88</c:v>
                </c:pt>
                <c:pt idx="270" formatCode="0.00%">
                  <c:v>0.70070148090413098</c:v>
                </c:pt>
                <c:pt idx="271" formatCode="0.00%">
                  <c:v>0.79431072210065634</c:v>
                </c:pt>
                <c:pt idx="272" formatCode="0.00%">
                  <c:v>0.83832335329341312</c:v>
                </c:pt>
                <c:pt idx="273" formatCode="0.00%">
                  <c:v>0.84780662488809322</c:v>
                </c:pt>
                <c:pt idx="274" formatCode="0.00%">
                  <c:v>0.75452488687782804</c:v>
                </c:pt>
                <c:pt idx="275" formatCode="0.00%">
                  <c:v>0.80518453427065029</c:v>
                </c:pt>
                <c:pt idx="276" formatCode="0.00%">
                  <c:v>0.83738317757009362</c:v>
                </c:pt>
                <c:pt idx="277" formatCode="0.00%">
                  <c:v>0.92015968063872267</c:v>
                </c:pt>
                <c:pt idx="278" formatCode="0.00%">
                  <c:v>0.88222222222222224</c:v>
                </c:pt>
                <c:pt idx="279" formatCode="0.00%">
                  <c:v>0.8624813153961135</c:v>
                </c:pt>
                <c:pt idx="280" formatCode="0.00%">
                  <c:v>0.79319371727748689</c:v>
                </c:pt>
                <c:pt idx="281" formatCode="0.00%">
                  <c:v>0.71693548387096773</c:v>
                </c:pt>
                <c:pt idx="282" formatCode="0.00%">
                  <c:v>0.83130520386119389</c:v>
                </c:pt>
                <c:pt idx="283" formatCode="0.00%">
                  <c:v>0.80430107526881722</c:v>
                </c:pt>
                <c:pt idx="284" formatCode="0.00%">
                  <c:v>0.85514018691588789</c:v>
                </c:pt>
                <c:pt idx="285" formatCode="0.00%">
                  <c:v>0.84108527131782951</c:v>
                </c:pt>
                <c:pt idx="286" formatCode="0.00%">
                  <c:v>0.90576230492196885</c:v>
                </c:pt>
                <c:pt idx="287" formatCode="0.00%">
                  <c:v>0.87108886107634542</c:v>
                </c:pt>
                <c:pt idx="288" formatCode="0.00%">
                  <c:v>0.91224018475750568</c:v>
                </c:pt>
                <c:pt idx="289" formatCode="0.00%">
                  <c:v>0.91488000000000003</c:v>
                </c:pt>
                <c:pt idx="290" formatCode="0.00%">
                  <c:v>0.87538699690402477</c:v>
                </c:pt>
                <c:pt idx="291" formatCode="0.00%">
                  <c:v>0.80882352941176472</c:v>
                </c:pt>
                <c:pt idx="292" formatCode="0.00%">
                  <c:v>0.85020242914979749</c:v>
                </c:pt>
                <c:pt idx="293" formatCode="0.00%">
                  <c:v>0.88259878419452886</c:v>
                </c:pt>
                <c:pt idx="294" formatCode="0.00%">
                  <c:v>0.90673014499026183</c:v>
                </c:pt>
                <c:pt idx="295" formatCode="0.00%">
                  <c:v>0.82678311499272195</c:v>
                </c:pt>
                <c:pt idx="296" formatCode="0.00%">
                  <c:v>0.82959124928036843</c:v>
                </c:pt>
                <c:pt idx="297" formatCode="0.00%">
                  <c:v>0.8112094395280236</c:v>
                </c:pt>
                <c:pt idx="298" formatCode="0.00%">
                  <c:v>0.80116533139111434</c:v>
                </c:pt>
                <c:pt idx="299" formatCode="0.00%">
                  <c:v>0.82131254061078618</c:v>
                </c:pt>
                <c:pt idx="300" formatCode="0.00%">
                  <c:v>0.75949367088607589</c:v>
                </c:pt>
                <c:pt idx="301" formatCode="0.00%">
                  <c:v>0.93735994024116964</c:v>
                </c:pt>
                <c:pt idx="302" formatCode="0.00%">
                  <c:v>0.81810680183897211</c:v>
                </c:pt>
                <c:pt idx="303" formatCode="0.00%">
                  <c:v>0.78669482576557548</c:v>
                </c:pt>
                <c:pt idx="304" formatCode="0.00%">
                  <c:v>0.69895833333333335</c:v>
                </c:pt>
                <c:pt idx="305" formatCode="0.00%">
                  <c:v>0.88528218369605316</c:v>
                </c:pt>
                <c:pt idx="306" formatCode="0.00%">
                  <c:v>0.76481368356750146</c:v>
                </c:pt>
                <c:pt idx="307" formatCode="0.00%">
                  <c:v>0.95094706168042731</c:v>
                </c:pt>
                <c:pt idx="308" formatCode="0.00%">
                  <c:v>0.69582309582309576</c:v>
                </c:pt>
                <c:pt idx="309" formatCode="0.00%">
                  <c:v>0.86040477426050854</c:v>
                </c:pt>
                <c:pt idx="310" formatCode="0.00%">
                  <c:v>0.87637362637362626</c:v>
                </c:pt>
                <c:pt idx="311" formatCode="0.00%">
                  <c:v>0.76794657762938223</c:v>
                </c:pt>
                <c:pt idx="312" formatCode="0.00%">
                  <c:v>0.76094276094276103</c:v>
                </c:pt>
                <c:pt idx="313" formatCode="0.00%">
                  <c:v>0.71868583162217659</c:v>
                </c:pt>
                <c:pt idx="314" formatCode="0.00%">
                  <c:v>0.75879828326180254</c:v>
                </c:pt>
                <c:pt idx="315" formatCode="0.00%">
                  <c:v>0.76773566569484941</c:v>
                </c:pt>
                <c:pt idx="316" formatCode="0.00%">
                  <c:v>0.87538940809968846</c:v>
                </c:pt>
                <c:pt idx="317" formatCode="0.00%">
                  <c:v>0.68959537572254326</c:v>
                </c:pt>
                <c:pt idx="318" formatCode="0.00%">
                  <c:v>0.7309885931558936</c:v>
                </c:pt>
                <c:pt idx="319" formatCode="0.00%">
                  <c:v>0.75</c:v>
                </c:pt>
                <c:pt idx="320" formatCode="0.00%">
                  <c:v>0.74985819625638128</c:v>
                </c:pt>
                <c:pt idx="321" formatCode="0.00%">
                  <c:v>0.6944190301921318</c:v>
                </c:pt>
                <c:pt idx="322" formatCode="0.00%">
                  <c:v>0.61186264308012495</c:v>
                </c:pt>
                <c:pt idx="323" formatCode="0.00%">
                  <c:v>0.83743842364532028</c:v>
                </c:pt>
                <c:pt idx="324" formatCode="0.00%">
                  <c:v>0.81382488479262671</c:v>
                </c:pt>
                <c:pt idx="325" formatCode="0.00%">
                  <c:v>0.85224460940261582</c:v>
                </c:pt>
                <c:pt idx="326" formatCode="0.00%">
                  <c:v>0.83955346393783503</c:v>
                </c:pt>
                <c:pt idx="327" formatCode="0.00%">
                  <c:v>0.80258679373723618</c:v>
                </c:pt>
                <c:pt idx="328" formatCode="0.00%">
                  <c:v>0.85849615156897574</c:v>
                </c:pt>
                <c:pt idx="329" formatCode="0.00%">
                  <c:v>0.80405405405405406</c:v>
                </c:pt>
                <c:pt idx="330" formatCode="0.00%">
                  <c:v>0.90684253915910962</c:v>
                </c:pt>
                <c:pt idx="331" formatCode="0.00%">
                  <c:v>0.83788121990369169</c:v>
                </c:pt>
                <c:pt idx="332" formatCode="0.00%">
                  <c:v>0.86506777893639197</c:v>
                </c:pt>
                <c:pt idx="333" formatCode="0.00%">
                  <c:v>0.79939117199391174</c:v>
                </c:pt>
                <c:pt idx="334" formatCode="0.00%">
                  <c:v>0.799168975069252</c:v>
                </c:pt>
                <c:pt idx="335" formatCode="0.00%">
                  <c:v>0.83383685800604224</c:v>
                </c:pt>
                <c:pt idx="336" formatCode="0.00%">
                  <c:v>0.80074719800747196</c:v>
                </c:pt>
                <c:pt idx="337" formatCode="0.00%">
                  <c:v>0.93862258953168054</c:v>
                </c:pt>
                <c:pt idx="338" formatCode="0.00%">
                  <c:v>0.76962168266516096</c:v>
                </c:pt>
                <c:pt idx="339" formatCode="0.00%">
                  <c:v>0.76756066411238821</c:v>
                </c:pt>
                <c:pt idx="340" formatCode="0.00%">
                  <c:v>0.75366748166259168</c:v>
                </c:pt>
                <c:pt idx="341" formatCode="0.00%">
                  <c:v>0.78818737270875772</c:v>
                </c:pt>
                <c:pt idx="342" formatCode="0.00%">
                  <c:v>0.92111368909512747</c:v>
                </c:pt>
                <c:pt idx="343" formatCode="0.00%">
                  <c:v>0.93870231496576451</c:v>
                </c:pt>
                <c:pt idx="344" formatCode="0.00%">
                  <c:v>0.91826309067688383</c:v>
                </c:pt>
                <c:pt idx="345" formatCode="0.00%">
                  <c:v>0.90453648915187368</c:v>
                </c:pt>
                <c:pt idx="346" formatCode="0.00%">
                  <c:v>0.90526875997871226</c:v>
                </c:pt>
                <c:pt idx="347" formatCode="0.00%">
                  <c:v>0.80867346938775508</c:v>
                </c:pt>
                <c:pt idx="348" formatCode="0.00%">
                  <c:v>0.81373844121532368</c:v>
                </c:pt>
                <c:pt idx="349" formatCode="0.00%">
                  <c:v>0.96390403489640131</c:v>
                </c:pt>
                <c:pt idx="350" formatCode="0.00%">
                  <c:v>0.74319066147859925</c:v>
                </c:pt>
                <c:pt idx="351" formatCode="0.00%">
                  <c:v>0.86340640809443514</c:v>
                </c:pt>
                <c:pt idx="352" formatCode="0.00%">
                  <c:v>0.89268292682926831</c:v>
                </c:pt>
                <c:pt idx="353" formatCode="0.00%">
                  <c:v>0.87760416666666674</c:v>
                </c:pt>
                <c:pt idx="354" formatCode="0.00%">
                  <c:v>0.87666126418152357</c:v>
                </c:pt>
                <c:pt idx="355" formatCode="0.00%">
                  <c:v>0.8344007319304666</c:v>
                </c:pt>
                <c:pt idx="356" formatCode="0.00%">
                  <c:v>0.93503014065639656</c:v>
                </c:pt>
                <c:pt idx="357" formatCode="0.00%">
                  <c:v>0.84269662921348321</c:v>
                </c:pt>
                <c:pt idx="358" formatCode="0.00%">
                  <c:v>0.84512428298279174</c:v>
                </c:pt>
                <c:pt idx="359" formatCode="0.00%">
                  <c:v>0.88735632183908053</c:v>
                </c:pt>
                <c:pt idx="360" formatCode="0.00%">
                  <c:v>0.84361610968294776</c:v>
                </c:pt>
                <c:pt idx="361" formatCode="0.00%">
                  <c:v>0.68872320596458525</c:v>
                </c:pt>
                <c:pt idx="362" formatCode="0.00%">
                  <c:v>0.8541392904073587</c:v>
                </c:pt>
                <c:pt idx="363" formatCode="0.00%">
                  <c:v>0.84497257769652645</c:v>
                </c:pt>
                <c:pt idx="364" formatCode="0.00%">
                  <c:v>0.87788881948782005</c:v>
                </c:pt>
                <c:pt idx="365" formatCode="0.00%">
                  <c:v>0.80719364282726891</c:v>
                </c:pt>
                <c:pt idx="366" formatCode="0.00%">
                  <c:v>0.94228274967574588</c:v>
                </c:pt>
                <c:pt idx="367" formatCode="0.00%">
                  <c:v>0.80860965677719598</c:v>
                </c:pt>
                <c:pt idx="368" formatCode="0.00%">
                  <c:v>0.94527887571365843</c:v>
                </c:pt>
                <c:pt idx="369" formatCode="0.00%">
                  <c:v>0.7865612648221344</c:v>
                </c:pt>
                <c:pt idx="370" formatCode="0.00%">
                  <c:v>0.85617347691399903</c:v>
                </c:pt>
                <c:pt idx="371" formatCode="0.00%">
                  <c:v>0.85985494880546076</c:v>
                </c:pt>
                <c:pt idx="372" formatCode="0.00%">
                  <c:v>0.86982124079915879</c:v>
                </c:pt>
                <c:pt idx="373" formatCode="0.00%">
                  <c:v>0.8719704952581665</c:v>
                </c:pt>
                <c:pt idx="374" formatCode="0.00%">
                  <c:v>0.85887850467289717</c:v>
                </c:pt>
                <c:pt idx="375" formatCode="0.00%">
                  <c:v>0.76105362182502345</c:v>
                </c:pt>
                <c:pt idx="376" formatCode="0.00%">
                  <c:v>0.87572254335260113</c:v>
                </c:pt>
                <c:pt idx="377" formatCode="0.00%">
                  <c:v>0.86321839080459772</c:v>
                </c:pt>
                <c:pt idx="378" formatCode="0.00%">
                  <c:v>0.78659517426273462</c:v>
                </c:pt>
                <c:pt idx="379" formatCode="0.00%">
                  <c:v>0.93300110741971198</c:v>
                </c:pt>
                <c:pt idx="380" formatCode="0.00%">
                  <c:v>0.9222096956031568</c:v>
                </c:pt>
                <c:pt idx="381" formatCode="0.00%">
                  <c:v>0.92566191446028512</c:v>
                </c:pt>
                <c:pt idx="382" formatCode="0.00%">
                  <c:v>0.88830897703549061</c:v>
                </c:pt>
                <c:pt idx="383" formatCode="0.00%">
                  <c:v>0.84197530864197534</c:v>
                </c:pt>
                <c:pt idx="384" formatCode="0.00%">
                  <c:v>0.86817746568783916</c:v>
                </c:pt>
                <c:pt idx="385" formatCode="0.00%">
                  <c:v>0.83471698113207538</c:v>
                </c:pt>
                <c:pt idx="386" formatCode="0.00%">
                  <c:v>0.76155462184873957</c:v>
                </c:pt>
                <c:pt idx="387" formatCode="0.00%">
                  <c:v>0.93139383412939636</c:v>
                </c:pt>
                <c:pt idx="388" formatCode="0.00%">
                  <c:v>0.87254901960784315</c:v>
                </c:pt>
                <c:pt idx="389" formatCode="0.00%">
                  <c:v>0.8700947225981055</c:v>
                </c:pt>
                <c:pt idx="390" formatCode="0.00%">
                  <c:v>0.88155922038980505</c:v>
                </c:pt>
                <c:pt idx="391" formatCode="0.00%">
                  <c:v>0.88801571709233795</c:v>
                </c:pt>
                <c:pt idx="392" formatCode="0.00%">
                  <c:v>0.83497170092344353</c:v>
                </c:pt>
                <c:pt idx="393" formatCode="0.00%">
                  <c:v>0.87197231833910027</c:v>
                </c:pt>
                <c:pt idx="394" formatCode="0.00%">
                  <c:v>0.93565217391304345</c:v>
                </c:pt>
                <c:pt idx="395" formatCode="0.00%">
                  <c:v>0.8606965174129354</c:v>
                </c:pt>
                <c:pt idx="396" formatCode="0.00%">
                  <c:v>0.82987654320987658</c:v>
                </c:pt>
                <c:pt idx="397" formatCode="0.00%">
                  <c:v>0.91629086809470128</c:v>
                </c:pt>
                <c:pt idx="398" formatCode="0.00%">
                  <c:v>0.80946564885496186</c:v>
                </c:pt>
                <c:pt idx="399" formatCode="0.00%">
                  <c:v>0.87613751263902917</c:v>
                </c:pt>
                <c:pt idx="400" formatCode="0.00%">
                  <c:v>0.891891891891892</c:v>
                </c:pt>
                <c:pt idx="401" formatCode="0.00%">
                  <c:v>0.90637785800240667</c:v>
                </c:pt>
                <c:pt idx="402" formatCode="0.00%">
                  <c:v>0.85923923537362423</c:v>
                </c:pt>
                <c:pt idx="403" formatCode="0.00%">
                  <c:v>0.90510387278789428</c:v>
                </c:pt>
                <c:pt idx="404" formatCode="0.00%">
                  <c:v>0.90624263839811536</c:v>
                </c:pt>
                <c:pt idx="405" formatCode="0.00%">
                  <c:v>0.89869848156182208</c:v>
                </c:pt>
                <c:pt idx="406" formatCode="0.00%">
                  <c:v>0.77337559429477021</c:v>
                </c:pt>
                <c:pt idx="407" formatCode="0.00%">
                  <c:v>0.85856573705179284</c:v>
                </c:pt>
                <c:pt idx="408" formatCode="0.00%">
                  <c:v>0.88047072971696083</c:v>
                </c:pt>
                <c:pt idx="409" formatCode="0.00%">
                  <c:v>0.90044576523031195</c:v>
                </c:pt>
                <c:pt idx="410" formatCode="0.00%">
                  <c:v>0.85882352941176465</c:v>
                </c:pt>
                <c:pt idx="411" formatCode="0.00%">
                  <c:v>0.87986381322957208</c:v>
                </c:pt>
                <c:pt idx="412" formatCode="0.00%">
                  <c:v>0.79008390541571327</c:v>
                </c:pt>
                <c:pt idx="413" formatCode="0.00%">
                  <c:v>0.87760097919216651</c:v>
                </c:pt>
                <c:pt idx="414" formatCode="0.00%">
                  <c:v>0.88304093567251474</c:v>
                </c:pt>
                <c:pt idx="415" formatCode="0.00%">
                  <c:v>0.79233870967741926</c:v>
                </c:pt>
                <c:pt idx="416" formatCode="0.00%">
                  <c:v>0.73224043715846987</c:v>
                </c:pt>
                <c:pt idx="417" formatCode="0.00%">
                  <c:v>0.63174526008750598</c:v>
                </c:pt>
                <c:pt idx="418" formatCode="0.00%">
                  <c:v>0.81459566074950684</c:v>
                </c:pt>
                <c:pt idx="419" formatCode="0.00%">
                  <c:v>0.88787483702737935</c:v>
                </c:pt>
                <c:pt idx="420" formatCode="0.00%">
                  <c:v>0.93054571226080807</c:v>
                </c:pt>
                <c:pt idx="421" formatCode="0.00%">
                  <c:v>0.90755355129650528</c:v>
                </c:pt>
                <c:pt idx="422" formatCode="0.00%">
                  <c:v>0.92767123287671227</c:v>
                </c:pt>
                <c:pt idx="423" formatCode="0.00%">
                  <c:v>0.93698224852071021</c:v>
                </c:pt>
                <c:pt idx="424" formatCode="0.00%">
                  <c:v>0.86436170212765961</c:v>
                </c:pt>
                <c:pt idx="425" formatCode="0.00%">
                  <c:v>0.83245539507221755</c:v>
                </c:pt>
                <c:pt idx="426" formatCode="0.00%">
                  <c:v>0.82936271590232291</c:v>
                </c:pt>
                <c:pt idx="427" formatCode="0.00%">
                  <c:v>0.95190380761523052</c:v>
                </c:pt>
                <c:pt idx="428" formatCode="0.00%">
                  <c:v>0.8125</c:v>
                </c:pt>
                <c:pt idx="429" formatCode="0.00%">
                  <c:v>0.85714285714285721</c:v>
                </c:pt>
                <c:pt idx="430" formatCode="0.00%">
                  <c:v>0.88720173535791746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092512"/>
        <c:axId val="159093072"/>
      </c:scatterChart>
      <c:valAx>
        <c:axId val="159092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9093072"/>
        <c:crosses val="autoZero"/>
        <c:crossBetween val="midCat"/>
      </c:valAx>
      <c:valAx>
        <c:axId val="159093072"/>
        <c:scaling>
          <c:orientation val="minMax"/>
          <c:max val="1.2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9092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E4F2CB-83EE-4EFE-B9A4-2304A493556F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27CFDA5-2A28-4DD0-B39A-C672E998DFDA}">
      <dgm:prSet phldrT="[文本]" custT="1"/>
      <dgm:spPr>
        <a:xfrm>
          <a:off x="884901" y="19981"/>
          <a:ext cx="5034218" cy="2438895"/>
        </a:xfrm>
        <a:prstGeom prst="roundRect">
          <a:avLst>
            <a:gd name="adj" fmla="val 16670"/>
          </a:avLst>
        </a:prstGeom>
        <a:solidFill>
          <a:srgbClr val="00B0F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algn="ctr"/>
          <a:r>
            <a:rPr lang="zh-CN" altLang="en-US" sz="2400" b="1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rPr>
            <a:t>量化筛选：基本面</a:t>
          </a:r>
          <a:endParaRPr lang="en-US" altLang="zh-CN" sz="2400" b="1" dirty="0">
            <a:solidFill>
              <a:sysClr val="windowText" lastClr="000000"/>
            </a:solidFill>
            <a:latin typeface="+mn-lt"/>
            <a:ea typeface="+mn-ea"/>
            <a:cs typeface="+mn-ea"/>
            <a:sym typeface="+mn-lt"/>
          </a:endParaRPr>
        </a:p>
        <a:p>
          <a:pPr algn="just"/>
          <a:r>
            <a:rPr lang="zh-CN" altLang="zh-CN" sz="1500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rPr>
            <a:t>用量化的方法对定增股票池进行初步筛选，</a:t>
          </a:r>
          <a:r>
            <a:rPr lang="zh-CN" altLang="en-US" sz="1500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rPr>
            <a:t>力争</a:t>
          </a:r>
          <a:r>
            <a:rPr lang="zh-CN" altLang="zh-CN" sz="1500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rPr>
            <a:t>剔除存在财务造假风险或报表结构不健康，未来可能业绩变脸的标的，</a:t>
          </a:r>
          <a:r>
            <a:rPr lang="zh-CN" altLang="en-US" sz="1500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rPr>
            <a:t>力求让</a:t>
          </a:r>
          <a:r>
            <a:rPr lang="zh-CN" altLang="zh-CN" sz="1500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rPr>
            <a:t>客户可以赚取不被污染的定增折扣收益。使用的排雷指标丰富，主要包括：分析师下调指标，业绩预亏指标，限售股解禁指标，预测亏损指标，监管警示指标。</a:t>
          </a:r>
          <a:endParaRPr lang="zh-CN" altLang="en-US" sz="1500" dirty="0">
            <a:solidFill>
              <a:sysClr val="window" lastClr="FFFFFF"/>
            </a:solidFill>
            <a:latin typeface="+mn-lt"/>
            <a:ea typeface="+mn-ea"/>
            <a:cs typeface="+mn-ea"/>
            <a:sym typeface="+mn-lt"/>
          </a:endParaRPr>
        </a:p>
      </dgm:t>
    </dgm:pt>
    <dgm:pt modelId="{342DCC3B-19DA-4482-AD56-C2F14484B59F}" type="parTrans" cxnId="{637AE98D-EAA6-4D6B-B713-990ACD99DC2C}">
      <dgm:prSet/>
      <dgm:spPr/>
      <dgm:t>
        <a:bodyPr/>
        <a:lstStyle/>
        <a:p>
          <a:endParaRPr lang="zh-CN" altLang="en-US"/>
        </a:p>
      </dgm:t>
    </dgm:pt>
    <dgm:pt modelId="{56970E95-B036-4676-8865-77596B5D5DF0}" type="sibTrans" cxnId="{637AE98D-EAA6-4D6B-B713-990ACD99DC2C}">
      <dgm:prSet/>
      <dgm:spPr/>
      <dgm:t>
        <a:bodyPr/>
        <a:lstStyle/>
        <a:p>
          <a:endParaRPr lang="zh-CN" altLang="en-US"/>
        </a:p>
      </dgm:t>
    </dgm:pt>
    <dgm:pt modelId="{874429E5-84C9-4251-BCF1-555DD345A7F8}">
      <dgm:prSet phldrT="[文本]" custT="1"/>
      <dgm:spPr>
        <a:xfrm>
          <a:off x="4145736" y="2759665"/>
          <a:ext cx="4596974" cy="2438895"/>
        </a:xfrm>
        <a:prstGeom prst="roundRect">
          <a:avLst>
            <a:gd name="adj" fmla="val 16670"/>
          </a:avLst>
        </a:prstGeom>
        <a:solidFill>
          <a:srgbClr val="70AD47">
            <a:lumMod val="60000"/>
            <a:lumOff val="4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algn="ctr"/>
          <a:r>
            <a:rPr lang="zh-CN" altLang="en-US" sz="2400" b="1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rPr>
            <a:t>量化优选：折扣</a:t>
          </a:r>
          <a:endParaRPr lang="en-US" altLang="zh-CN" sz="2400" b="1" dirty="0">
            <a:solidFill>
              <a:sysClr val="windowText" lastClr="000000"/>
            </a:solidFill>
            <a:latin typeface="+mn-lt"/>
            <a:ea typeface="+mn-ea"/>
            <a:cs typeface="+mn-ea"/>
            <a:sym typeface="+mn-lt"/>
          </a:endParaRPr>
        </a:p>
        <a:p>
          <a:pPr algn="just"/>
          <a:r>
            <a:rPr lang="zh-CN" altLang="en-US" sz="1500" b="1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rPr>
            <a:t>定增股票收益</a:t>
          </a:r>
          <a:r>
            <a:rPr lang="en-US" sz="1500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rPr>
            <a:t>=</a:t>
          </a:r>
          <a:r>
            <a:rPr lang="zh-CN" altLang="en-US" sz="1500" b="1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rPr>
            <a:t>股票预期收益率</a:t>
          </a:r>
          <a:r>
            <a:rPr lang="en-US" sz="1500" b="1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rPr>
            <a:t> + </a:t>
          </a:r>
          <a:r>
            <a:rPr lang="zh-CN" altLang="en-US" sz="1500" b="1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rPr>
            <a:t>定增波动项（折扣收益</a:t>
          </a:r>
          <a:r>
            <a:rPr lang="en-US" sz="1500" b="1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rPr>
            <a:t>+</a:t>
          </a:r>
          <a:r>
            <a:rPr lang="zh-CN" altLang="en-US" sz="1500" b="1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rPr>
            <a:t>买入冲击成本</a:t>
          </a:r>
          <a:r>
            <a:rPr lang="en-US" sz="1500" b="1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rPr>
            <a:t>–</a:t>
          </a:r>
          <a:r>
            <a:rPr lang="zh-CN" altLang="en-US" sz="1500" b="1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rPr>
            <a:t>禁售流动性损伤），</a:t>
          </a:r>
          <a:r>
            <a:rPr lang="zh-CN" altLang="en-US" sz="1500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rPr>
            <a:t>通过比较股票预期收益，我们确定每一个定增项目有吸引力的折扣应当处以何等水平，并以该折扣报价。</a:t>
          </a:r>
        </a:p>
      </dgm:t>
    </dgm:pt>
    <dgm:pt modelId="{95DA5B4A-CE25-4EDB-9BDF-99CF27FB8525}" type="parTrans" cxnId="{121534F8-5677-4D51-9C61-1D0F7E706903}">
      <dgm:prSet/>
      <dgm:spPr/>
      <dgm:t>
        <a:bodyPr/>
        <a:lstStyle/>
        <a:p>
          <a:endParaRPr lang="zh-CN" altLang="en-US"/>
        </a:p>
      </dgm:t>
    </dgm:pt>
    <dgm:pt modelId="{FD9C22B9-8BB7-4EC0-92F0-7F5AD7DD7C8D}" type="sibTrans" cxnId="{121534F8-5677-4D51-9C61-1D0F7E706903}">
      <dgm:prSet/>
      <dgm:spPr/>
      <dgm:t>
        <a:bodyPr/>
        <a:lstStyle/>
        <a:p>
          <a:endParaRPr lang="zh-CN" altLang="en-US"/>
        </a:p>
      </dgm:t>
    </dgm:pt>
    <dgm:pt modelId="{843ACCDA-AEBF-4CF9-9756-E907B114E544}" type="pres">
      <dgm:prSet presAssocID="{54E4F2CB-83EE-4EFE-B9A4-2304A493556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6FEFADE-74C1-4AE4-A3E2-512E9A59B568}" type="pres">
      <dgm:prSet presAssocID="{527CFDA5-2A28-4DD0-B39A-C672E998DFDA}" presName="composite" presStyleCnt="0"/>
      <dgm:spPr/>
    </dgm:pt>
    <dgm:pt modelId="{83457D9D-6503-4ECF-A3F0-73DA13765D11}" type="pres">
      <dgm:prSet presAssocID="{527CFDA5-2A28-4DD0-B39A-C672E998DFDA}" presName="bentUpArrow1" presStyleLbl="alignImgPlace1" presStyleIdx="0" presStyleCnt="1"/>
      <dgm:spPr>
        <a:xfrm rot="5400000">
          <a:off x="2208229" y="2314378"/>
          <a:ext cx="2069784" cy="23563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4472C4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</dgm:pt>
    <dgm:pt modelId="{1EFEF88A-C5BA-4659-BFC1-C37853D0A401}" type="pres">
      <dgm:prSet presAssocID="{527CFDA5-2A28-4DD0-B39A-C672E998DFDA}" presName="ParentText" presStyleLbl="node1" presStyleIdx="0" presStyleCnt="2" custScaleX="14448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9EDD8E-D91D-4AFC-A7F5-31ACB7480524}" type="pres">
      <dgm:prSet presAssocID="{527CFDA5-2A28-4DD0-B39A-C672E998DFDA}" presName="ChildText" presStyleLbl="revTx" presStyleIdx="0" presStyleCnt="1">
        <dgm:presLayoutVars>
          <dgm:chMax val="0"/>
          <dgm:chPref val="0"/>
          <dgm:bulletEnabled val="1"/>
        </dgm:presLayoutVars>
      </dgm:prSet>
      <dgm:spPr>
        <a:xfrm>
          <a:off x="5144160" y="252585"/>
          <a:ext cx="2534146" cy="1971223"/>
        </a:xfrm>
        <a:prstGeom prst="rect">
          <a:avLst/>
        </a:prstGeom>
        <a:noFill/>
        <a:ln>
          <a:noFill/>
        </a:ln>
        <a:effectLst/>
      </dgm:spPr>
    </dgm:pt>
    <dgm:pt modelId="{4A790EF6-C734-4157-B895-0A7A9CD9B183}" type="pres">
      <dgm:prSet presAssocID="{56970E95-B036-4676-8865-77596B5D5DF0}" presName="sibTrans" presStyleCnt="0"/>
      <dgm:spPr/>
    </dgm:pt>
    <dgm:pt modelId="{515BBC5C-DE77-4731-AB3E-63B74F5D779F}" type="pres">
      <dgm:prSet presAssocID="{874429E5-84C9-4251-BCF1-555DD345A7F8}" presName="composite" presStyleCnt="0"/>
      <dgm:spPr/>
    </dgm:pt>
    <dgm:pt modelId="{A765BCD1-C1EF-43EE-8AD9-5C177B2A3FB6}" type="pres">
      <dgm:prSet presAssocID="{874429E5-84C9-4251-BCF1-555DD345A7F8}" presName="ParentText" presStyleLbl="node1" presStyleIdx="1" presStyleCnt="2" custScaleX="13193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E8D292-0509-4536-961D-A1C809E62FD1}" type="presOf" srcId="{874429E5-84C9-4251-BCF1-555DD345A7F8}" destId="{A765BCD1-C1EF-43EE-8AD9-5C177B2A3FB6}" srcOrd="0" destOrd="0" presId="urn:microsoft.com/office/officeart/2005/8/layout/StepDownProcess"/>
    <dgm:cxn modelId="{637AE98D-EAA6-4D6B-B713-990ACD99DC2C}" srcId="{54E4F2CB-83EE-4EFE-B9A4-2304A493556F}" destId="{527CFDA5-2A28-4DD0-B39A-C672E998DFDA}" srcOrd="0" destOrd="0" parTransId="{342DCC3B-19DA-4482-AD56-C2F14484B59F}" sibTransId="{56970E95-B036-4676-8865-77596B5D5DF0}"/>
    <dgm:cxn modelId="{B35F1A8C-2B69-405A-865E-CED2CB3E8A73}" type="presOf" srcId="{54E4F2CB-83EE-4EFE-B9A4-2304A493556F}" destId="{843ACCDA-AEBF-4CF9-9756-E907B114E544}" srcOrd="0" destOrd="0" presId="urn:microsoft.com/office/officeart/2005/8/layout/StepDownProcess"/>
    <dgm:cxn modelId="{121534F8-5677-4D51-9C61-1D0F7E706903}" srcId="{54E4F2CB-83EE-4EFE-B9A4-2304A493556F}" destId="{874429E5-84C9-4251-BCF1-555DD345A7F8}" srcOrd="1" destOrd="0" parTransId="{95DA5B4A-CE25-4EDB-9BDF-99CF27FB8525}" sibTransId="{FD9C22B9-8BB7-4EC0-92F0-7F5AD7DD7C8D}"/>
    <dgm:cxn modelId="{436D1149-7A09-4C1B-BFB9-62D75AF262EC}" type="presOf" srcId="{527CFDA5-2A28-4DD0-B39A-C672E998DFDA}" destId="{1EFEF88A-C5BA-4659-BFC1-C37853D0A401}" srcOrd="0" destOrd="0" presId="urn:microsoft.com/office/officeart/2005/8/layout/StepDownProcess"/>
    <dgm:cxn modelId="{804C3685-22E9-4CE9-BB15-111C60F1EF94}" type="presParOf" srcId="{843ACCDA-AEBF-4CF9-9756-E907B114E544}" destId="{C6FEFADE-74C1-4AE4-A3E2-512E9A59B568}" srcOrd="0" destOrd="0" presId="urn:microsoft.com/office/officeart/2005/8/layout/StepDownProcess"/>
    <dgm:cxn modelId="{0B748F1B-B9F2-4F1A-A405-E6C7E47794D4}" type="presParOf" srcId="{C6FEFADE-74C1-4AE4-A3E2-512E9A59B568}" destId="{83457D9D-6503-4ECF-A3F0-73DA13765D11}" srcOrd="0" destOrd="0" presId="urn:microsoft.com/office/officeart/2005/8/layout/StepDownProcess"/>
    <dgm:cxn modelId="{20A489AB-D226-4B85-9183-09149CA32DC6}" type="presParOf" srcId="{C6FEFADE-74C1-4AE4-A3E2-512E9A59B568}" destId="{1EFEF88A-C5BA-4659-BFC1-C37853D0A401}" srcOrd="1" destOrd="0" presId="urn:microsoft.com/office/officeart/2005/8/layout/StepDownProcess"/>
    <dgm:cxn modelId="{5E5C0246-3A0C-4026-A173-358A2913C49A}" type="presParOf" srcId="{C6FEFADE-74C1-4AE4-A3E2-512E9A59B568}" destId="{F49EDD8E-D91D-4AFC-A7F5-31ACB7480524}" srcOrd="2" destOrd="0" presId="urn:microsoft.com/office/officeart/2005/8/layout/StepDownProcess"/>
    <dgm:cxn modelId="{03575B6F-CFF3-4F80-99E4-15CB5F92A40F}" type="presParOf" srcId="{843ACCDA-AEBF-4CF9-9756-E907B114E544}" destId="{4A790EF6-C734-4157-B895-0A7A9CD9B183}" srcOrd="1" destOrd="0" presId="urn:microsoft.com/office/officeart/2005/8/layout/StepDownProcess"/>
    <dgm:cxn modelId="{A40DB140-DF4E-415F-BFC5-D841332B6455}" type="presParOf" srcId="{843ACCDA-AEBF-4CF9-9756-E907B114E544}" destId="{515BBC5C-DE77-4731-AB3E-63B74F5D779F}" srcOrd="2" destOrd="0" presId="urn:microsoft.com/office/officeart/2005/8/layout/StepDownProcess"/>
    <dgm:cxn modelId="{9D8698F4-AEB6-4172-BDFC-CCC2D1E432D8}" type="presParOf" srcId="{515BBC5C-DE77-4731-AB3E-63B74F5D779F}" destId="{A765BCD1-C1EF-43EE-8AD9-5C177B2A3FB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A11BE8-2806-4AB3-83CA-486A98426691}" type="doc">
      <dgm:prSet loTypeId="urn:microsoft.com/office/officeart/2009/3/layout/PhasedProcess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84D202F4-0A46-4F2F-921D-C2556FB522D9}">
      <dgm:prSet phldrT="[文本]"/>
      <dgm:spPr/>
      <dgm:t>
        <a:bodyPr/>
        <a:lstStyle/>
        <a:p>
          <a:r>
            <a:rPr lang="zh-CN" altLang="en-US" b="0" spc="2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银行理财净值破</a:t>
          </a:r>
          <a:r>
            <a:rPr lang="en-US" altLang="zh-CN" b="0" spc="2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1</a:t>
          </a:r>
          <a:endParaRPr lang="zh-CN" altLang="en-US" b="0" dirty="0">
            <a:solidFill>
              <a:schemeClr val="tx1"/>
            </a:solidFill>
            <a:latin typeface="+mn-lt"/>
            <a:ea typeface="+mn-ea"/>
            <a:cs typeface="+mn-ea"/>
            <a:sym typeface="+mn-lt"/>
          </a:endParaRPr>
        </a:p>
      </dgm:t>
    </dgm:pt>
    <dgm:pt modelId="{0AC9CE25-263E-42BA-97C1-A8F9A21FFC03}" type="parTrans" cxnId="{A41F590F-E0D0-45EC-BEF8-E32EF80FB102}">
      <dgm:prSet/>
      <dgm:spPr/>
      <dgm:t>
        <a:bodyPr/>
        <a:lstStyle/>
        <a:p>
          <a:endParaRPr lang="zh-CN" altLang="en-US"/>
        </a:p>
      </dgm:t>
    </dgm:pt>
    <dgm:pt modelId="{1EEE7E5C-CCD5-4DDB-AAB7-5AF7BE9583E7}" type="sibTrans" cxnId="{A41F590F-E0D0-45EC-BEF8-E32EF80FB102}">
      <dgm:prSet/>
      <dgm:spPr/>
      <dgm:t>
        <a:bodyPr/>
        <a:lstStyle/>
        <a:p>
          <a:endParaRPr lang="zh-CN" altLang="en-US"/>
        </a:p>
      </dgm:t>
    </dgm:pt>
    <dgm:pt modelId="{D51AD28A-7222-4B3C-8907-8CA15DE07A87}">
      <dgm:prSet phldrT="[文本]"/>
      <dgm:spPr/>
      <dgm:t>
        <a:bodyPr/>
        <a:lstStyle/>
        <a:p>
          <a:r>
            <a:rPr lang="zh-CN" altLang="en-US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信托打破刚兑</a:t>
          </a:r>
        </a:p>
      </dgm:t>
    </dgm:pt>
    <dgm:pt modelId="{F37EC618-2227-4E3F-9A65-1CFA14E5A6CC}" type="parTrans" cxnId="{0FC35850-A831-4205-B2D9-0D427B493B4F}">
      <dgm:prSet/>
      <dgm:spPr/>
      <dgm:t>
        <a:bodyPr/>
        <a:lstStyle/>
        <a:p>
          <a:endParaRPr lang="zh-CN" altLang="en-US"/>
        </a:p>
      </dgm:t>
    </dgm:pt>
    <dgm:pt modelId="{4CF3ABDA-9DCF-4CE2-91F5-3866B62578F0}" type="sibTrans" cxnId="{0FC35850-A831-4205-B2D9-0D427B493B4F}">
      <dgm:prSet/>
      <dgm:spPr/>
      <dgm:t>
        <a:bodyPr/>
        <a:lstStyle/>
        <a:p>
          <a:endParaRPr lang="zh-CN" altLang="en-US"/>
        </a:p>
      </dgm:t>
    </dgm:pt>
    <dgm:pt modelId="{1AD81601-C4E1-4F2E-A6AA-5750DF89075A}">
      <dgm:prSet phldrT="[文本]"/>
      <dgm:spPr/>
      <dgm:t>
        <a:bodyPr/>
        <a:lstStyle/>
        <a:p>
          <a:r>
            <a:rPr lang="zh-CN" altLang="zh-CN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股指期货交易松绑</a:t>
          </a:r>
          <a:endParaRPr lang="zh-CN" altLang="en-US" b="0" dirty="0">
            <a:solidFill>
              <a:schemeClr val="tx1"/>
            </a:solidFill>
            <a:latin typeface="+mn-lt"/>
            <a:ea typeface="+mn-ea"/>
            <a:cs typeface="+mn-ea"/>
            <a:sym typeface="+mn-lt"/>
          </a:endParaRPr>
        </a:p>
      </dgm:t>
    </dgm:pt>
    <dgm:pt modelId="{22918714-201D-44DD-9BCF-83AE18E79418}" type="parTrans" cxnId="{17744928-0F4D-4378-93B5-C0A258B2DC27}">
      <dgm:prSet/>
      <dgm:spPr/>
      <dgm:t>
        <a:bodyPr/>
        <a:lstStyle/>
        <a:p>
          <a:endParaRPr lang="zh-CN" altLang="en-US"/>
        </a:p>
      </dgm:t>
    </dgm:pt>
    <dgm:pt modelId="{9AA6377C-4A2A-492A-9237-3AFAE3459581}" type="sibTrans" cxnId="{17744928-0F4D-4378-93B5-C0A258B2DC27}">
      <dgm:prSet/>
      <dgm:spPr/>
      <dgm:t>
        <a:bodyPr/>
        <a:lstStyle/>
        <a:p>
          <a:endParaRPr lang="zh-CN" altLang="en-US"/>
        </a:p>
      </dgm:t>
    </dgm:pt>
    <dgm:pt modelId="{52553C7B-8456-4F10-866C-37D9E36D4BDD}">
      <dgm:prSet phldrT="[文本]" custT="1"/>
      <dgm:spPr/>
      <dgm:t>
        <a:bodyPr/>
        <a:lstStyle/>
        <a:p>
          <a:r>
            <a:rPr lang="zh-CN" altLang="en-US" sz="3200" dirty="0">
              <a:latin typeface="+mn-lt"/>
              <a:ea typeface="+mn-ea"/>
              <a:cs typeface="+mn-ea"/>
              <a:sym typeface="+mn-lt"/>
            </a:rPr>
            <a:t>定增量化对冲策略</a:t>
          </a:r>
        </a:p>
      </dgm:t>
    </dgm:pt>
    <dgm:pt modelId="{32B57695-9DEE-4EA5-AD01-31401DF478CB}" type="parTrans" cxnId="{0CE83CE9-EB62-4F22-9FC7-05618881C8A4}">
      <dgm:prSet/>
      <dgm:spPr/>
      <dgm:t>
        <a:bodyPr/>
        <a:lstStyle/>
        <a:p>
          <a:endParaRPr lang="zh-CN" altLang="en-US"/>
        </a:p>
      </dgm:t>
    </dgm:pt>
    <dgm:pt modelId="{CF4DE4AE-6B1D-4722-A765-DD18863851AF}" type="sibTrans" cxnId="{0CE83CE9-EB62-4F22-9FC7-05618881C8A4}">
      <dgm:prSet/>
      <dgm:spPr/>
      <dgm:t>
        <a:bodyPr/>
        <a:lstStyle/>
        <a:p>
          <a:endParaRPr lang="zh-CN" altLang="en-US"/>
        </a:p>
      </dgm:t>
    </dgm:pt>
    <dgm:pt modelId="{3AA9B6F3-8BC7-47D8-BF08-8880A4C0E34E}">
      <dgm:prSet phldrT="[文本]"/>
      <dgm:spPr/>
      <dgm:t>
        <a:bodyPr/>
        <a:lstStyle/>
        <a:p>
          <a:r>
            <a:rPr lang="zh-CN" altLang="en-US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市场波动加剧</a:t>
          </a:r>
        </a:p>
      </dgm:t>
    </dgm:pt>
    <dgm:pt modelId="{C8EB52C6-187D-4FBB-ACB1-8F96F3A8C1C7}" type="parTrans" cxnId="{B7BE464D-2E6A-421F-B4F4-D958DBC8239D}">
      <dgm:prSet/>
      <dgm:spPr/>
      <dgm:t>
        <a:bodyPr/>
        <a:lstStyle/>
        <a:p>
          <a:endParaRPr lang="zh-CN" altLang="en-US"/>
        </a:p>
      </dgm:t>
    </dgm:pt>
    <dgm:pt modelId="{74119B77-1FB7-4272-9CC1-5B39BD2157EE}" type="sibTrans" cxnId="{B7BE464D-2E6A-421F-B4F4-D958DBC8239D}">
      <dgm:prSet/>
      <dgm:spPr/>
      <dgm:t>
        <a:bodyPr/>
        <a:lstStyle/>
        <a:p>
          <a:endParaRPr lang="zh-CN" altLang="en-US"/>
        </a:p>
      </dgm:t>
    </dgm:pt>
    <dgm:pt modelId="{01525780-8F3C-47CD-9389-2E5EF6AF700C}" type="pres">
      <dgm:prSet presAssocID="{49A11BE8-2806-4AB3-83CA-486A98426691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92CBC15-E148-4098-8BEC-B60513032CE8}" type="pres">
      <dgm:prSet presAssocID="{49A11BE8-2806-4AB3-83CA-486A98426691}" presName="middleComposite" presStyleCnt="0"/>
      <dgm:spPr/>
    </dgm:pt>
    <dgm:pt modelId="{2BBDD6E9-F280-4A90-A4AF-6A6C2239C287}" type="pres">
      <dgm:prSet presAssocID="{49A11BE8-2806-4AB3-83CA-486A98426691}" presName="leftComposite" presStyleCnt="0"/>
      <dgm:spPr/>
    </dgm:pt>
    <dgm:pt modelId="{A71DA34D-E69C-42B7-A8B3-6AD5633A3559}" type="pres">
      <dgm:prSet presAssocID="{84D202F4-0A46-4F2F-921D-C2556FB522D9}" presName="childText1_1" presStyleLbl="vennNode1" presStyleIdx="0" presStyleCnt="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0FB2BC2-5679-4DD5-AB42-FFB5D166611A}" type="pres">
      <dgm:prSet presAssocID="{84D202F4-0A46-4F2F-921D-C2556FB522D9}" presName="ellipse1" presStyleLbl="vennNode1" presStyleIdx="1" presStyleCnt="9"/>
      <dgm:spPr/>
    </dgm:pt>
    <dgm:pt modelId="{F5CB3640-ED73-4118-87EF-AE55295D0729}" type="pres">
      <dgm:prSet presAssocID="{84D202F4-0A46-4F2F-921D-C2556FB522D9}" presName="ellipse2" presStyleLbl="vennNode1" presStyleIdx="2" presStyleCnt="9"/>
      <dgm:spPr/>
    </dgm:pt>
    <dgm:pt modelId="{920DF215-C3D2-4A1A-9B27-77D36E379360}" type="pres">
      <dgm:prSet presAssocID="{3AA9B6F3-8BC7-47D8-BF08-8880A4C0E34E}" presName="childText1_2" presStyleLbl="vennNode1" presStyleIdx="3" presStyleCnt="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C12717BB-A7F3-4392-8C03-F28F85EA0ABB}" type="pres">
      <dgm:prSet presAssocID="{3AA9B6F3-8BC7-47D8-BF08-8880A4C0E34E}" presName="ellipse3" presStyleLbl="vennNode1" presStyleIdx="4" presStyleCnt="9"/>
      <dgm:spPr/>
    </dgm:pt>
    <dgm:pt modelId="{07F2D73D-5D67-4E13-8D3C-00CFE95DD371}" type="pres">
      <dgm:prSet presAssocID="{D51AD28A-7222-4B3C-8907-8CA15DE07A87}" presName="childText1_3" presStyleLbl="vennNode1" presStyleIdx="5" presStyleCnt="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CC2757D9-25EA-466F-9F37-0C70F741BC9C}" type="pres">
      <dgm:prSet presAssocID="{1AD81601-C4E1-4F2E-A6AA-5750DF89075A}" presName="childText1_4" presStyleLbl="vennNode1" presStyleIdx="6" presStyleCnt="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B4447CB9-E1B8-4158-B95E-305D65813324}" type="pres">
      <dgm:prSet presAssocID="{1AD81601-C4E1-4F2E-A6AA-5750DF89075A}" presName="ellipse4" presStyleLbl="vennNode1" presStyleIdx="7" presStyleCnt="9"/>
      <dgm:spPr/>
    </dgm:pt>
    <dgm:pt modelId="{57D2783F-32DC-47CA-AB47-6241D8760BB2}" type="pres">
      <dgm:prSet presAssocID="{1AD81601-C4E1-4F2E-A6AA-5750DF89075A}" presName="ellipse5" presStyleLbl="vennNode1" presStyleIdx="8" presStyleCnt="9"/>
      <dgm:spPr/>
    </dgm:pt>
    <dgm:pt modelId="{8C01001A-A436-4B7B-B4A6-1BF780B35125}" type="pres">
      <dgm:prSet presAssocID="{49A11BE8-2806-4AB3-83CA-486A98426691}" presName="parentText1" presStyleLbl="revTx" presStyleIdx="0" presStyleCnt="1" custLinFactNeighborX="-197" custLinFactNeighborY="33689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744928-0F4D-4378-93B5-C0A258B2DC27}" srcId="{52553C7B-8456-4F10-866C-37D9E36D4BDD}" destId="{1AD81601-C4E1-4F2E-A6AA-5750DF89075A}" srcOrd="3" destOrd="0" parTransId="{22918714-201D-44DD-9BCF-83AE18E79418}" sibTransId="{9AA6377C-4A2A-492A-9237-3AFAE3459581}"/>
    <dgm:cxn modelId="{0FC35850-A831-4205-B2D9-0D427B493B4F}" srcId="{52553C7B-8456-4F10-866C-37D9E36D4BDD}" destId="{D51AD28A-7222-4B3C-8907-8CA15DE07A87}" srcOrd="2" destOrd="0" parTransId="{F37EC618-2227-4E3F-9A65-1CFA14E5A6CC}" sibTransId="{4CF3ABDA-9DCF-4CE2-91F5-3866B62578F0}"/>
    <dgm:cxn modelId="{39AD20B2-6A4B-4FA1-83F6-D887AC63BF37}" type="presOf" srcId="{52553C7B-8456-4F10-866C-37D9E36D4BDD}" destId="{8C01001A-A436-4B7B-B4A6-1BF780B35125}" srcOrd="0" destOrd="0" presId="urn:microsoft.com/office/officeart/2009/3/layout/PhasedProcess"/>
    <dgm:cxn modelId="{B7BE464D-2E6A-421F-B4F4-D958DBC8239D}" srcId="{52553C7B-8456-4F10-866C-37D9E36D4BDD}" destId="{3AA9B6F3-8BC7-47D8-BF08-8880A4C0E34E}" srcOrd="1" destOrd="0" parTransId="{C8EB52C6-187D-4FBB-ACB1-8F96F3A8C1C7}" sibTransId="{74119B77-1FB7-4272-9CC1-5B39BD2157EE}"/>
    <dgm:cxn modelId="{72CDB64C-892F-4040-9CEA-EBD52A369CF1}" type="presOf" srcId="{D51AD28A-7222-4B3C-8907-8CA15DE07A87}" destId="{07F2D73D-5D67-4E13-8D3C-00CFE95DD371}" srcOrd="0" destOrd="0" presId="urn:microsoft.com/office/officeart/2009/3/layout/PhasedProcess"/>
    <dgm:cxn modelId="{0244993B-A0B1-4664-BA56-A605857F2F67}" type="presOf" srcId="{84D202F4-0A46-4F2F-921D-C2556FB522D9}" destId="{A71DA34D-E69C-42B7-A8B3-6AD5633A3559}" srcOrd="0" destOrd="0" presId="urn:microsoft.com/office/officeart/2009/3/layout/PhasedProcess"/>
    <dgm:cxn modelId="{BCF727DD-0E76-4E53-B65B-8D5855E6E697}" type="presOf" srcId="{49A11BE8-2806-4AB3-83CA-486A98426691}" destId="{01525780-8F3C-47CD-9389-2E5EF6AF700C}" srcOrd="0" destOrd="0" presId="urn:microsoft.com/office/officeart/2009/3/layout/PhasedProcess"/>
    <dgm:cxn modelId="{9630CB8D-97EE-4AC3-A676-3CB2122FBE25}" type="presOf" srcId="{3AA9B6F3-8BC7-47D8-BF08-8880A4C0E34E}" destId="{920DF215-C3D2-4A1A-9B27-77D36E379360}" srcOrd="0" destOrd="0" presId="urn:microsoft.com/office/officeart/2009/3/layout/PhasedProcess"/>
    <dgm:cxn modelId="{A41F590F-E0D0-45EC-BEF8-E32EF80FB102}" srcId="{52553C7B-8456-4F10-866C-37D9E36D4BDD}" destId="{84D202F4-0A46-4F2F-921D-C2556FB522D9}" srcOrd="0" destOrd="0" parTransId="{0AC9CE25-263E-42BA-97C1-A8F9A21FFC03}" sibTransId="{1EEE7E5C-CCD5-4DDB-AAB7-5AF7BE9583E7}"/>
    <dgm:cxn modelId="{16A73D60-73D7-4CBC-8375-A14F65E820B5}" type="presOf" srcId="{1AD81601-C4E1-4F2E-A6AA-5750DF89075A}" destId="{CC2757D9-25EA-466F-9F37-0C70F741BC9C}" srcOrd="0" destOrd="0" presId="urn:microsoft.com/office/officeart/2009/3/layout/PhasedProcess"/>
    <dgm:cxn modelId="{0CE83CE9-EB62-4F22-9FC7-05618881C8A4}" srcId="{49A11BE8-2806-4AB3-83CA-486A98426691}" destId="{52553C7B-8456-4F10-866C-37D9E36D4BDD}" srcOrd="0" destOrd="0" parTransId="{32B57695-9DEE-4EA5-AD01-31401DF478CB}" sibTransId="{CF4DE4AE-6B1D-4722-A765-DD18863851AF}"/>
    <dgm:cxn modelId="{D0AF1CE5-416E-45A4-A1D5-710F42EF1555}" type="presParOf" srcId="{01525780-8F3C-47CD-9389-2E5EF6AF700C}" destId="{092CBC15-E148-4098-8BEC-B60513032CE8}" srcOrd="0" destOrd="0" presId="urn:microsoft.com/office/officeart/2009/3/layout/PhasedProcess"/>
    <dgm:cxn modelId="{ABCEC1E8-F918-4514-951F-BE49FAC342FD}" type="presParOf" srcId="{01525780-8F3C-47CD-9389-2E5EF6AF700C}" destId="{2BBDD6E9-F280-4A90-A4AF-6A6C2239C287}" srcOrd="1" destOrd="0" presId="urn:microsoft.com/office/officeart/2009/3/layout/PhasedProcess"/>
    <dgm:cxn modelId="{CDEBA088-A0B4-4D99-9109-95C98C73A80A}" type="presParOf" srcId="{2BBDD6E9-F280-4A90-A4AF-6A6C2239C287}" destId="{A71DA34D-E69C-42B7-A8B3-6AD5633A3559}" srcOrd="0" destOrd="0" presId="urn:microsoft.com/office/officeart/2009/3/layout/PhasedProcess"/>
    <dgm:cxn modelId="{DE51D1CD-9079-47A7-BB72-49BA5C0CF485}" type="presParOf" srcId="{2BBDD6E9-F280-4A90-A4AF-6A6C2239C287}" destId="{20FB2BC2-5679-4DD5-AB42-FFB5D166611A}" srcOrd="1" destOrd="0" presId="urn:microsoft.com/office/officeart/2009/3/layout/PhasedProcess"/>
    <dgm:cxn modelId="{40791C2D-BE29-4FF6-8B81-91D4BC5DE3DE}" type="presParOf" srcId="{2BBDD6E9-F280-4A90-A4AF-6A6C2239C287}" destId="{F5CB3640-ED73-4118-87EF-AE55295D0729}" srcOrd="2" destOrd="0" presId="urn:microsoft.com/office/officeart/2009/3/layout/PhasedProcess"/>
    <dgm:cxn modelId="{A8E39877-675B-4B3E-9EF1-89175ACA8315}" type="presParOf" srcId="{2BBDD6E9-F280-4A90-A4AF-6A6C2239C287}" destId="{920DF215-C3D2-4A1A-9B27-77D36E379360}" srcOrd="3" destOrd="0" presId="urn:microsoft.com/office/officeart/2009/3/layout/PhasedProcess"/>
    <dgm:cxn modelId="{DA2968B2-34F9-4CCF-8810-E3FF614DDE7B}" type="presParOf" srcId="{2BBDD6E9-F280-4A90-A4AF-6A6C2239C287}" destId="{C12717BB-A7F3-4392-8C03-F28F85EA0ABB}" srcOrd="4" destOrd="0" presId="urn:microsoft.com/office/officeart/2009/3/layout/PhasedProcess"/>
    <dgm:cxn modelId="{29AA92F4-9001-4E94-BD19-7289530A69CF}" type="presParOf" srcId="{2BBDD6E9-F280-4A90-A4AF-6A6C2239C287}" destId="{07F2D73D-5D67-4E13-8D3C-00CFE95DD371}" srcOrd="5" destOrd="0" presId="urn:microsoft.com/office/officeart/2009/3/layout/PhasedProcess"/>
    <dgm:cxn modelId="{3E025F09-7AF9-4CCC-B285-3F7777A924F0}" type="presParOf" srcId="{2BBDD6E9-F280-4A90-A4AF-6A6C2239C287}" destId="{CC2757D9-25EA-466F-9F37-0C70F741BC9C}" srcOrd="6" destOrd="0" presId="urn:microsoft.com/office/officeart/2009/3/layout/PhasedProcess"/>
    <dgm:cxn modelId="{AA71E751-B44B-40B9-8669-98CF7CEEF9B6}" type="presParOf" srcId="{2BBDD6E9-F280-4A90-A4AF-6A6C2239C287}" destId="{B4447CB9-E1B8-4158-B95E-305D65813324}" srcOrd="7" destOrd="0" presId="urn:microsoft.com/office/officeart/2009/3/layout/PhasedProcess"/>
    <dgm:cxn modelId="{08AA632E-B903-40C3-AFB0-BF72BA832697}" type="presParOf" srcId="{2BBDD6E9-F280-4A90-A4AF-6A6C2239C287}" destId="{57D2783F-32DC-47CA-AB47-6241D8760BB2}" srcOrd="8" destOrd="0" presId="urn:microsoft.com/office/officeart/2009/3/layout/PhasedProcess"/>
    <dgm:cxn modelId="{89611ABE-5AE1-4131-A2E7-342BD46043BE}" type="presParOf" srcId="{01525780-8F3C-47CD-9389-2E5EF6AF700C}" destId="{8C01001A-A436-4B7B-B4A6-1BF780B35125}" srcOrd="2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40" y="3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111BE-3E05-432B-8E0D-B3210F6353B7}" type="datetimeFigureOut">
              <a:rPr lang="zh-CN" altLang="en-US" smtClean="0"/>
              <a:pPr/>
              <a:t>2022/8/30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44065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40" y="944065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15A2-552A-4AA8-81B6-E9307D22B0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1446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40" y="1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FD600-C58A-495D-A952-BC5BEF8A2E8F}" type="datetimeFigureOut">
              <a:rPr lang="zh-CN" altLang="en-US" smtClean="0"/>
              <a:pPr/>
              <a:t>2022/8/30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1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4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DE14-8ABC-453A-A84E-E4129E6663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6666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销售期补充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90E1443-9C68-4E31-9EC9-D33CFE5A6624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67338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328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201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390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050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924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013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525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49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专业的团队的概念</a:t>
            </a:r>
          </a:p>
        </p:txBody>
      </p:sp>
    </p:spTree>
    <p:extLst>
      <p:ext uri="{BB962C8B-B14F-4D97-AF65-F5344CB8AC3E}">
        <p14:creationId xmlns:p14="http://schemas.microsoft.com/office/powerpoint/2010/main" val="2418083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专业的团队的概念</a:t>
            </a:r>
          </a:p>
        </p:txBody>
      </p:sp>
    </p:spTree>
    <p:extLst>
      <p:ext uri="{BB962C8B-B14F-4D97-AF65-F5344CB8AC3E}">
        <p14:creationId xmlns:p14="http://schemas.microsoft.com/office/powerpoint/2010/main" val="2188956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57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9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485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320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74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823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77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8552-AD36-419C-960F-774E8F9B9C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7261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8552-AD36-419C-960F-774E8F9B9C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497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4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4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8552-AD36-419C-960F-774E8F9B9C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68172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C9B89-3247-44A3-B421-3232C9C516CA}" type="datetimeFigureOut">
              <a:rPr lang="en-US"/>
              <a:pPr>
                <a:defRPr/>
              </a:pPr>
              <a:t>8/30/2022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05CB5-7E31-48B9-902C-AD3430B9C0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419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FC32-F172-4A88-96FE-1328EF43B3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51213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FC32-F172-4A88-96FE-1328EF43B3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0" y="6461401"/>
            <a:ext cx="975280" cy="2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50375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FC32-F172-4A88-96FE-1328EF43B3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25752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FC32-F172-4A88-96FE-1328EF43B3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50545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FC32-F172-4A88-96FE-1328EF43B3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72594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FC32-F172-4A88-96FE-1328EF43B3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59517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FC32-F172-4A88-96FE-1328EF43B3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1104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8552-AD36-419C-960F-774E8F9B9C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97074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FC32-F172-4A88-96FE-1328EF43B3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88069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FC32-F172-4A88-96FE-1328EF43B3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94055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FC32-F172-4A88-96FE-1328EF43B3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68504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FC32-F172-4A88-96FE-1328EF43B3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937582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669925" y="2150021"/>
            <a:ext cx="4423003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669925" y="1320802"/>
            <a:ext cx="4423003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6F624F40-FDF0-4DFD-921D-FAE4E25BFA8B}"/>
              </a:ext>
            </a:extLst>
          </p:cNvPr>
          <p:cNvGrpSpPr/>
          <p:nvPr userDrawn="1"/>
        </p:nvGrpSpPr>
        <p:grpSpPr>
          <a:xfrm>
            <a:off x="-12087" y="4794395"/>
            <a:ext cx="12204089" cy="2063607"/>
            <a:chOff x="-12088" y="4794394"/>
            <a:chExt cx="12204089" cy="2063607"/>
          </a:xfrm>
        </p:grpSpPr>
        <p:sp>
          <p:nvSpPr>
            <p:cNvPr id="52" name="iŝļïḋè">
              <a:extLst>
                <a:ext uri="{FF2B5EF4-FFF2-40B4-BE49-F238E27FC236}">
                  <a16:creationId xmlns:a16="http://schemas.microsoft.com/office/drawing/2014/main" xmlns="" id="{5F3366FB-925F-4BB9-ADE6-445B1C7894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" name="ïṩḷïḋe">
              <a:extLst>
                <a:ext uri="{FF2B5EF4-FFF2-40B4-BE49-F238E27FC236}">
                  <a16:creationId xmlns:a16="http://schemas.microsoft.com/office/drawing/2014/main" xmlns="" id="{52220577-D5CA-4385-AF28-708CC21AC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" name="iṧḷîḋé">
              <a:extLst>
                <a:ext uri="{FF2B5EF4-FFF2-40B4-BE49-F238E27FC236}">
                  <a16:creationId xmlns:a16="http://schemas.microsoft.com/office/drawing/2014/main" xmlns="" id="{0644CDC7-884B-40D9-B274-CF83A689E8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8" name="îṥlîḑê">
              <a:extLst>
                <a:ext uri="{FF2B5EF4-FFF2-40B4-BE49-F238E27FC236}">
                  <a16:creationId xmlns:a16="http://schemas.microsoft.com/office/drawing/2014/main" xmlns="" id="{67600C7C-F5E7-4472-B9EF-A541C5C99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/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A26B9DB5-1ADC-43B3-BCE8-970894DC9D39}"/>
              </a:ext>
            </a:extLst>
          </p:cNvPr>
          <p:cNvGrpSpPr/>
          <p:nvPr userDrawn="1"/>
        </p:nvGrpSpPr>
        <p:grpSpPr>
          <a:xfrm>
            <a:off x="7778079" y="0"/>
            <a:ext cx="4413923" cy="3499503"/>
            <a:chOff x="7778078" y="0"/>
            <a:chExt cx="4413923" cy="3499502"/>
          </a:xfrm>
        </p:grpSpPr>
        <p:sp>
          <p:nvSpPr>
            <p:cNvPr id="42" name="iSļídê">
              <a:extLst>
                <a:ext uri="{FF2B5EF4-FFF2-40B4-BE49-F238E27FC236}">
                  <a16:creationId xmlns:a16="http://schemas.microsoft.com/office/drawing/2014/main" xmlns="" id="{82A3C794-2A5C-4827-8C53-19689DBEDB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0" name="î$1ïḋé">
              <a:extLst>
                <a:ext uri="{FF2B5EF4-FFF2-40B4-BE49-F238E27FC236}">
                  <a16:creationId xmlns:a16="http://schemas.microsoft.com/office/drawing/2014/main" xmlns="" id="{8106E9DF-13A9-47FC-B0CC-7FCDA8A2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8" name="íṣľiḓê">
              <a:extLst>
                <a:ext uri="{FF2B5EF4-FFF2-40B4-BE49-F238E27FC236}">
                  <a16:creationId xmlns:a16="http://schemas.microsoft.com/office/drawing/2014/main" xmlns="" id="{75325FDB-6AF2-4496-97A8-DA1AB2DFD6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işḻíḋê">
              <a:extLst>
                <a:ext uri="{FF2B5EF4-FFF2-40B4-BE49-F238E27FC236}">
                  <a16:creationId xmlns:a16="http://schemas.microsoft.com/office/drawing/2014/main" xmlns="" id="{EB936B51-CD51-4DC6-B0B3-AE7B162534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/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780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 hasCustomPrompt="1"/>
          </p:nvPr>
        </p:nvSpPr>
        <p:spPr>
          <a:xfrm>
            <a:off x="1956133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idx="1"/>
          </p:nvPr>
        </p:nvSpPr>
        <p:spPr>
          <a:xfrm>
            <a:off x="1950357" y="3233650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CD9E46DE-6A41-4299-8141-4029FA18B691}"/>
              </a:ext>
            </a:extLst>
          </p:cNvPr>
          <p:cNvGrpSpPr/>
          <p:nvPr userDrawn="1"/>
        </p:nvGrpSpPr>
        <p:grpSpPr>
          <a:xfrm flipV="1">
            <a:off x="8256761" y="-16020"/>
            <a:ext cx="3935241" cy="6874019"/>
            <a:chOff x="7778078" y="0"/>
            <a:chExt cx="4413923" cy="3499502"/>
          </a:xfrm>
        </p:grpSpPr>
        <p:sp>
          <p:nvSpPr>
            <p:cNvPr id="10" name="iś1íḋê">
              <a:extLst>
                <a:ext uri="{FF2B5EF4-FFF2-40B4-BE49-F238E27FC236}">
                  <a16:creationId xmlns:a16="http://schemas.microsoft.com/office/drawing/2014/main" xmlns="" id="{86A10BA9-BFFB-424A-BE2D-A51AA1A2D2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îŝļîḋê">
              <a:extLst>
                <a:ext uri="{FF2B5EF4-FFF2-40B4-BE49-F238E27FC236}">
                  <a16:creationId xmlns:a16="http://schemas.microsoft.com/office/drawing/2014/main" xmlns="" id="{404B7348-CA69-4CED-8AEA-BAACC9EB6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ï$ļiḓè">
              <a:extLst>
                <a:ext uri="{FF2B5EF4-FFF2-40B4-BE49-F238E27FC236}">
                  <a16:creationId xmlns:a16="http://schemas.microsoft.com/office/drawing/2014/main" xmlns="" id="{BF38E64D-D65C-4322-B74A-DB8F5650EA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íṥlïḋe">
              <a:extLst>
                <a:ext uri="{FF2B5EF4-FFF2-40B4-BE49-F238E27FC236}">
                  <a16:creationId xmlns:a16="http://schemas.microsoft.com/office/drawing/2014/main" xmlns="" id="{8B72C440-E95D-49F0-9470-97CAD9E8A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/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116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34443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4677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385970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3"/>
            <a:ext cx="3985203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13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8"/>
            <a:ext cx="398520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4" marR="0" lvl="0" indent="-228584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1"/>
            <a:ext cx="398520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4" marR="0" lvl="0" indent="-228584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63BEFEB4-2C7C-48D0-9F96-75183D3ED3E7}"/>
              </a:ext>
            </a:extLst>
          </p:cNvPr>
          <p:cNvGrpSpPr/>
          <p:nvPr userDrawn="1"/>
        </p:nvGrpSpPr>
        <p:grpSpPr>
          <a:xfrm flipH="1">
            <a:off x="1" y="0"/>
            <a:ext cx="3893927" cy="3087232"/>
            <a:chOff x="7778078" y="0"/>
            <a:chExt cx="4413923" cy="3499502"/>
          </a:xfrm>
        </p:grpSpPr>
        <p:sp>
          <p:nvSpPr>
            <p:cNvPr id="17" name="îṧlîḋé">
              <a:extLst>
                <a:ext uri="{FF2B5EF4-FFF2-40B4-BE49-F238E27FC236}">
                  <a16:creationId xmlns:a16="http://schemas.microsoft.com/office/drawing/2014/main" xmlns="" id="{4CBDF918-E7F9-4244-82F6-7E2017481C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ïṩ1îḑè">
              <a:extLst>
                <a:ext uri="{FF2B5EF4-FFF2-40B4-BE49-F238E27FC236}">
                  <a16:creationId xmlns:a16="http://schemas.microsoft.com/office/drawing/2014/main" xmlns="" id="{3B48366F-92CF-4BCF-A935-76F9623B15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ïṥľïḋe">
              <a:extLst>
                <a:ext uri="{FF2B5EF4-FFF2-40B4-BE49-F238E27FC236}">
                  <a16:creationId xmlns:a16="http://schemas.microsoft.com/office/drawing/2014/main" xmlns="" id="{DC220813-393A-47BA-8C55-4ADAF60164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iSļidé">
              <a:extLst>
                <a:ext uri="{FF2B5EF4-FFF2-40B4-BE49-F238E27FC236}">
                  <a16:creationId xmlns:a16="http://schemas.microsoft.com/office/drawing/2014/main" xmlns="" id="{898A955D-75FC-4514-86F9-BDAE27A10D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/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A8734980-73E0-48A2-B53C-72DE9BDED7A0}"/>
              </a:ext>
            </a:extLst>
          </p:cNvPr>
          <p:cNvGrpSpPr/>
          <p:nvPr userDrawn="1"/>
        </p:nvGrpSpPr>
        <p:grpSpPr>
          <a:xfrm flipH="1">
            <a:off x="-12089" y="4291344"/>
            <a:ext cx="12204089" cy="2566659"/>
            <a:chOff x="-12088" y="4794394"/>
            <a:chExt cx="12204089" cy="2063607"/>
          </a:xfrm>
        </p:grpSpPr>
        <p:sp>
          <p:nvSpPr>
            <p:cNvPr id="26" name="íṥḻíḑé">
              <a:extLst>
                <a:ext uri="{FF2B5EF4-FFF2-40B4-BE49-F238E27FC236}">
                  <a16:creationId xmlns:a16="http://schemas.microsoft.com/office/drawing/2014/main" xmlns="" id="{18134D36-334C-4854-8D96-EC6648661C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7" name="iṧḻîḓe">
              <a:extLst>
                <a:ext uri="{FF2B5EF4-FFF2-40B4-BE49-F238E27FC236}">
                  <a16:creationId xmlns:a16="http://schemas.microsoft.com/office/drawing/2014/main" xmlns="" id="{C6A7AE61-9924-408E-8CF1-09F7814EF8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8" name="îS1íḋê">
              <a:extLst>
                <a:ext uri="{FF2B5EF4-FFF2-40B4-BE49-F238E27FC236}">
                  <a16:creationId xmlns:a16="http://schemas.microsoft.com/office/drawing/2014/main" xmlns="" id="{0E374545-05CE-40DB-AFDC-FA4A8E6235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9" name="îṧ1iḋe">
              <a:extLst>
                <a:ext uri="{FF2B5EF4-FFF2-40B4-BE49-F238E27FC236}">
                  <a16:creationId xmlns:a16="http://schemas.microsoft.com/office/drawing/2014/main" xmlns="" id="{67FE0E06-350E-4668-A7B0-18779AF86C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/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102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8552-AD36-419C-960F-774E8F9B9C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81372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790406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56072478"/>
      </p:ext>
    </p:extLst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1"/>
            <a:ext cx="10363200" cy="1362075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2000"/>
            </a:lvl1pPr>
            <a:lvl2pPr marL="457189" indent="0">
              <a:buNone/>
              <a:defRPr sz="1867"/>
            </a:lvl2pPr>
            <a:lvl3pPr marL="914377" indent="0">
              <a:buNone/>
              <a:defRPr sz="1600"/>
            </a:lvl3pPr>
            <a:lvl4pPr marL="1371566" indent="0">
              <a:buNone/>
              <a:defRPr sz="1467"/>
            </a:lvl4pPr>
            <a:lvl5pPr marL="1828754" indent="0">
              <a:buNone/>
              <a:defRPr sz="1467"/>
            </a:lvl5pPr>
            <a:lvl6pPr marL="2285943" indent="0">
              <a:buNone/>
              <a:defRPr sz="1467"/>
            </a:lvl6pPr>
            <a:lvl7pPr marL="2743131" indent="0">
              <a:buNone/>
              <a:defRPr sz="1467"/>
            </a:lvl7pPr>
            <a:lvl8pPr marL="3200320" indent="0">
              <a:buNone/>
              <a:defRPr sz="1467"/>
            </a:lvl8pPr>
            <a:lvl9pPr marL="3657509" indent="0">
              <a:buNone/>
              <a:defRPr sz="14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7917368"/>
      </p:ext>
    </p:extLst>
  </p:cSld>
  <p:clrMapOvr>
    <a:masterClrMapping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410200" cy="4525963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5410200" cy="4525963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29336967"/>
      </p:ext>
    </p:extLst>
  </p:cSld>
  <p:clrMapOvr>
    <a:masterClrMapping/>
  </p:clrMapOvr>
  <p:transition spd="slow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3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3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81794182"/>
      </p:ext>
    </p:extLst>
  </p:cSld>
  <p:clrMapOvr>
    <a:masterClrMapping/>
  </p:clrMapOvr>
  <p:transition spd="slow"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61086931"/>
      </p:ext>
    </p:extLst>
  </p:cSld>
  <p:clrMapOvr>
    <a:masterClrMapping/>
  </p:clrMapOvr>
  <p:transition spd="slow"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777374"/>
      </p:ext>
    </p:extLst>
  </p:cSld>
  <p:clrMapOvr>
    <a:masterClrMapping/>
  </p:clrMapOvr>
  <p:transition spd="slow"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49"/>
            <a:ext cx="4011613" cy="1162051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4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0533205"/>
      </p:ext>
    </p:extLst>
  </p:cSld>
  <p:clrMapOvr>
    <a:masterClrMapping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9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3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4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690412"/>
      </p:ext>
    </p:extLst>
  </p:cSld>
  <p:clrMapOvr>
    <a:masterClrMapping/>
  </p:clrMapOvr>
  <p:transition spd="slow"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335469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8552-AD36-419C-960F-774E8F9B9C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297560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2022201"/>
      </p:ext>
    </p:extLst>
  </p:cSld>
  <p:clrMapOvr>
    <a:masterClrMapping/>
  </p:clrMapOvr>
  <p:transition spd="slow"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96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75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3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72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10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56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8552-AD36-419C-960F-774E8F9B9C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388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8552-AD36-419C-960F-774E8F9B9C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6983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8552-AD36-419C-960F-774E8F9B9C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500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8552-AD36-419C-960F-774E8F9B9C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34503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8552-AD36-419C-960F-774E8F9B9C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913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58552-AD36-419C-960F-774E8F9B9C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3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15" r:id="rId12"/>
  </p:sldLayoutIdLst>
  <p:transition spd="slow">
    <p:wipe/>
  </p:transition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FC32-F172-4A88-96FE-1328EF43B3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 spd="slow">
    <p:wipe/>
  </p:transition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1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4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5" y="6240464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4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37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ransition spd="slow">
    <p:wipe/>
  </p:transition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9" y="0"/>
            <a:ext cx="12188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图片 2"/>
          <p:cNvPicPr>
            <a:picLocks noChangeAspect="1" noChangeArrowheads="1"/>
          </p:cNvPicPr>
          <p:nvPr userDrawn="1"/>
        </p:nvPicPr>
        <p:blipFill>
          <a:blip r:embed="rId14" cstate="print"/>
          <a:srcRect t="12222"/>
          <a:stretch>
            <a:fillRect/>
          </a:stretch>
        </p:blipFill>
        <p:spPr bwMode="auto">
          <a:xfrm>
            <a:off x="1589" y="838200"/>
            <a:ext cx="1218882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22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spd="slow">
    <p:wipe/>
  </p:transition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594" indent="-228594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2971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160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349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88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399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6971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3943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0914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7886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729" indent="-342729" algn="l" rtl="0" fontAlgn="base">
        <a:spcBef>
          <a:spcPct val="20000"/>
        </a:spcBef>
        <a:spcAft>
          <a:spcPct val="0"/>
        </a:spcAft>
        <a:buChar char="•"/>
        <a:defRPr sz="1999">
          <a:solidFill>
            <a:schemeClr val="accent1"/>
          </a:solidFill>
          <a:latin typeface="+mn-lt"/>
          <a:ea typeface="+mn-ea"/>
          <a:cs typeface="+mn-cs"/>
        </a:defRPr>
      </a:lvl1pPr>
      <a:lvl2pPr marL="742579" indent="-285607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accent1"/>
          </a:solidFill>
          <a:latin typeface="+mn-lt"/>
          <a:ea typeface="仿宋_GB2312" pitchFamily="49" charset="-122"/>
        </a:defRPr>
      </a:lvl2pPr>
      <a:lvl3pPr marL="1142429" indent="-228486" algn="l" rtl="0" eaLnBrk="0" fontAlgn="base" hangingPunct="0">
        <a:spcBef>
          <a:spcPct val="20000"/>
        </a:spcBef>
        <a:spcAft>
          <a:spcPct val="0"/>
        </a:spcAft>
        <a:buChar char="•"/>
        <a:defRPr sz="2399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9400" indent="-228486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371" indent="-228486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343" indent="-228486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0314" indent="-228486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7286" indent="-228486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4257" indent="-228486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5" Type="http://schemas.openxmlformats.org/officeDocument/2006/relationships/chart" Target="../charts/char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5"/>
          <p:cNvSpPr txBox="1"/>
          <p:nvPr/>
        </p:nvSpPr>
        <p:spPr>
          <a:xfrm>
            <a:off x="742951" y="1312334"/>
            <a:ext cx="18473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6"/>
          <p:cNvSpPr txBox="1">
            <a:spLocks noChangeArrowheads="1"/>
          </p:cNvSpPr>
          <p:nvPr/>
        </p:nvSpPr>
        <p:spPr bwMode="auto">
          <a:xfrm>
            <a:off x="5417058" y="4778759"/>
            <a:ext cx="1570237" cy="410401"/>
          </a:xfrm>
          <a:prstGeom prst="rect">
            <a:avLst/>
          </a:prstGeom>
          <a:noFill/>
          <a:ln>
            <a:noFill/>
          </a:ln>
        </p:spPr>
        <p:txBody>
          <a:bodyPr wrap="none" lIns="121888" tIns="60944" rIns="121888" bIns="60944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7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2022</a:t>
            </a:r>
            <a:r>
              <a:rPr lang="zh-CN" altLang="en-US" sz="1867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年</a:t>
            </a:r>
            <a:r>
              <a:rPr lang="en-US" altLang="zh-CN" sz="1867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08</a:t>
            </a:r>
            <a:r>
              <a:rPr lang="zh-CN" altLang="en-US" sz="1867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endParaRPr lang="en-US" altLang="zh-CN" sz="1867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îš1íḑe">
            <a:extLst>
              <a:ext uri="{FF2B5EF4-FFF2-40B4-BE49-F238E27FC236}">
                <a16:creationId xmlns:a16="http://schemas.microsoft.com/office/drawing/2014/main" xmlns="" id="{821A1339-D73A-490C-A6D7-6F87ABF0BC53}"/>
              </a:ext>
            </a:extLst>
          </p:cNvPr>
          <p:cNvSpPr txBox="1">
            <a:spLocks/>
          </p:cNvSpPr>
          <p:nvPr/>
        </p:nvSpPr>
        <p:spPr>
          <a:xfrm>
            <a:off x="742951" y="2478579"/>
            <a:ext cx="9692829" cy="33770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rgbClr val="FFFFFF">
                    <a:alpha val="50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十年匠心，定增供应链专家再出新品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iśḻiḍê">
            <a:extLst>
              <a:ext uri="{FF2B5EF4-FFF2-40B4-BE49-F238E27FC236}">
                <a16:creationId xmlns:a16="http://schemas.microsoft.com/office/drawing/2014/main" xmlns="" id="{3FB5A465-282C-4764-8F48-F0C288582B1C}"/>
              </a:ext>
            </a:extLst>
          </p:cNvPr>
          <p:cNvSpPr txBox="1">
            <a:spLocks/>
          </p:cNvSpPr>
          <p:nvPr/>
        </p:nvSpPr>
        <p:spPr>
          <a:xfrm>
            <a:off x="835316" y="1585330"/>
            <a:ext cx="6605469" cy="714850"/>
          </a:xfrm>
          <a:prstGeom prst="roundRect">
            <a:avLst>
              <a:gd name="adj" fmla="val 0"/>
            </a:avLst>
          </a:prstGeom>
          <a:solidFill>
            <a:srgbClr val="EDD375"/>
          </a:solidFill>
        </p:spPr>
        <p:txBody>
          <a:bodyPr anchor="ctr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财通定增量化</a:t>
            </a: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+</a:t>
            </a: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策略产品方案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680184" y="6306271"/>
            <a:ext cx="3511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非公开宣传推介材料，仅供特定投资者沟通交流使用</a:t>
            </a:r>
          </a:p>
        </p:txBody>
      </p:sp>
    </p:spTree>
    <p:extLst>
      <p:ext uri="{BB962C8B-B14F-4D97-AF65-F5344CB8AC3E}">
        <p14:creationId xmlns:p14="http://schemas.microsoft.com/office/powerpoint/2010/main" val="352689664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929664" y="410797"/>
            <a:ext cx="7013456" cy="50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667" b="1" dirty="0">
                <a:solidFill>
                  <a:srgbClr val="084078"/>
                </a:solidFill>
                <a:cs typeface="+mn-ea"/>
                <a:sym typeface="+mn-lt"/>
              </a:rPr>
              <a:t>政策预期</a:t>
            </a: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：</a:t>
            </a:r>
            <a:r>
              <a:rPr lang="zh-CN" altLang="zh-CN" sz="2667" b="1" dirty="0">
                <a:solidFill>
                  <a:srgbClr val="084078"/>
                </a:solidFill>
                <a:cs typeface="+mn-ea"/>
                <a:sym typeface="+mn-lt"/>
              </a:rPr>
              <a:t>主流机构</a:t>
            </a: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纷纷</a:t>
            </a:r>
            <a:r>
              <a:rPr lang="zh-CN" altLang="zh-CN" sz="2667" b="1" dirty="0">
                <a:solidFill>
                  <a:srgbClr val="084078"/>
                </a:solidFill>
                <a:cs typeface="+mn-ea"/>
                <a:sym typeface="+mn-lt"/>
              </a:rPr>
              <a:t>进入</a:t>
            </a: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，政策预期稳定</a:t>
            </a:r>
            <a:endParaRPr lang="zh-CN" altLang="zh-CN" sz="2667" b="1" dirty="0">
              <a:solidFill>
                <a:srgbClr val="084078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36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" y="48351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" y="9380379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8054839" y="575859"/>
            <a:ext cx="4137157" cy="226556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6" name="矩形 8"/>
          <p:cNvSpPr>
            <a:spLocks noChangeArrowheads="1"/>
          </p:cNvSpPr>
          <p:nvPr/>
        </p:nvSpPr>
        <p:spPr bwMode="auto">
          <a:xfrm>
            <a:off x="2" y="1129077"/>
            <a:ext cx="12191999" cy="17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9" rIns="91431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53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53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53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53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80990" indent="-38099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707" b="1" kern="100" spc="20" dirty="0">
                <a:solidFill>
                  <a:srgbClr val="121010"/>
                </a:solidFill>
                <a:latin typeface="+mn-lt"/>
                <a:ea typeface="+mn-ea"/>
                <a:cs typeface="+mn-ea"/>
                <a:sym typeface="+mn-lt"/>
              </a:rPr>
              <a:t>经历了政策放松</a:t>
            </a:r>
            <a:r>
              <a:rPr lang="en-US" altLang="zh-CN" sz="1707" b="1" kern="100" spc="20" dirty="0">
                <a:solidFill>
                  <a:srgbClr val="121010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zh-CN" sz="1707" b="1" kern="100" spc="20" dirty="0">
                <a:solidFill>
                  <a:srgbClr val="121010"/>
                </a:solidFill>
                <a:latin typeface="+mn-lt"/>
                <a:ea typeface="+mn-ea"/>
                <a:cs typeface="+mn-ea"/>
                <a:sym typeface="+mn-lt"/>
              </a:rPr>
              <a:t>收紧</a:t>
            </a:r>
            <a:r>
              <a:rPr lang="en-US" altLang="zh-CN" sz="1707" b="1" kern="100" spc="20" dirty="0">
                <a:solidFill>
                  <a:srgbClr val="121010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zh-CN" sz="1707" b="1" kern="100" spc="20" dirty="0">
                <a:solidFill>
                  <a:srgbClr val="121010"/>
                </a:solidFill>
                <a:latin typeface="+mn-lt"/>
                <a:ea typeface="+mn-ea"/>
                <a:cs typeface="+mn-ea"/>
                <a:sym typeface="+mn-lt"/>
              </a:rPr>
              <a:t>放松，本轮新定增市场政策预期稳定，因此获得</a:t>
            </a:r>
            <a:r>
              <a:rPr lang="zh-CN" altLang="zh-CN" sz="1707" b="1" u="sng" kern="100" spc="2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券商自营资金、银行理财</a:t>
            </a:r>
            <a:r>
              <a:rPr lang="zh-CN" altLang="en-US" sz="1707" b="1" u="sng" kern="100" spc="2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子</a:t>
            </a:r>
            <a:r>
              <a:rPr lang="zh-CN" altLang="zh-CN" sz="1707" b="1" u="sng" kern="100" spc="2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、保险资金</a:t>
            </a:r>
            <a:r>
              <a:rPr lang="zh-CN" altLang="zh-CN" sz="1707" b="1" u="sng" kern="100" spc="20" dirty="0" smtClean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zh-CN" altLang="en-US" sz="1707" b="1" u="sng" kern="100" spc="20" dirty="0" smtClean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产业资本、</a:t>
            </a:r>
            <a:r>
              <a:rPr lang="zh-CN" altLang="zh-CN" sz="1707" b="1" u="sng" kern="100" spc="20" dirty="0" smtClean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国家</a:t>
            </a:r>
            <a:r>
              <a:rPr lang="zh-CN" altLang="zh-CN" sz="1707" b="1" u="sng" kern="100" spc="2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主权</a:t>
            </a:r>
            <a:r>
              <a:rPr lang="zh-CN" altLang="zh-CN" sz="1707" b="1" u="sng" kern="100" spc="20" dirty="0" smtClean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基金</a:t>
            </a:r>
            <a:r>
              <a:rPr lang="zh-CN" altLang="en-US" sz="1707" b="1" u="sng" kern="100" spc="20" dirty="0" smtClean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等外资海外大型机构资金</a:t>
            </a:r>
            <a:r>
              <a:rPr lang="zh-CN" altLang="zh-CN" sz="1707" b="1" kern="100" spc="20" dirty="0" smtClean="0">
                <a:solidFill>
                  <a:srgbClr val="121010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zh-CN" sz="1707" b="1" kern="100" spc="20" dirty="0">
                <a:solidFill>
                  <a:srgbClr val="121010"/>
                </a:solidFill>
                <a:latin typeface="+mn-lt"/>
                <a:ea typeface="+mn-ea"/>
                <a:cs typeface="+mn-ea"/>
                <a:sym typeface="+mn-lt"/>
              </a:rPr>
              <a:t>认可。</a:t>
            </a:r>
          </a:p>
          <a:p>
            <a:pPr marL="380990" indent="-38099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707" kern="100" spc="20" dirty="0">
                <a:solidFill>
                  <a:srgbClr val="121010"/>
                </a:solidFill>
                <a:latin typeface="+mn-lt"/>
                <a:ea typeface="+mn-ea"/>
                <a:cs typeface="+mn-ea"/>
                <a:sym typeface="+mn-lt"/>
              </a:rPr>
              <a:t>根据公开信息显示，</a:t>
            </a:r>
            <a:r>
              <a:rPr lang="zh-CN" altLang="zh-CN" sz="1707" kern="100" spc="20" dirty="0">
                <a:solidFill>
                  <a:srgbClr val="121010"/>
                </a:solidFill>
                <a:latin typeface="+mn-lt"/>
                <a:ea typeface="+mn-ea"/>
                <a:cs typeface="+mn-ea"/>
                <a:sym typeface="+mn-lt"/>
              </a:rPr>
              <a:t>新规后实施的定增项目中，摩根大通、瑞银等全球知名机构的，以高折扣参与，更</a:t>
            </a:r>
            <a:r>
              <a:rPr lang="zh-CN" altLang="zh-CN" sz="1707" b="1" u="sng" kern="100" spc="2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反映外资对中国核心资产的关注</a:t>
            </a:r>
            <a:r>
              <a:rPr lang="zh-CN" altLang="zh-CN" sz="1707" kern="100" spc="20" dirty="0">
                <a:solidFill>
                  <a:srgbClr val="12101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xmlns="" id="{B4335BC1-F996-4D4E-9943-686D04DD8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63" y="0"/>
            <a:ext cx="1140054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cs typeface="+mn-ea"/>
                <a:sym typeface="+mn-lt"/>
              </a:rPr>
              <a:t>走进定增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B6DAC274-72DA-4B79-A80C-0FF53849CBD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90" y="2837793"/>
            <a:ext cx="6720228" cy="3630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8552-AD36-419C-960F-774E8F9B9C6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32038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874639" y="279767"/>
            <a:ext cx="6330577" cy="63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后续定增项目储备：供给充足，市场活跃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36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" y="48351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" y="43511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" y="9380379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1" y="39701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1" y="39701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xmlns="" id="{B4335BC1-F996-4D4E-9943-686D04DD8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63" y="0"/>
            <a:ext cx="1140054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cs typeface="+mn-ea"/>
                <a:sym typeface="+mn-lt"/>
              </a:rPr>
              <a:t>走进定增</a:t>
            </a:r>
            <a:endParaRPr lang="en-US" altLang="zh-CN" sz="1867" b="1" dirty="0">
              <a:solidFill>
                <a:srgbClr val="084078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89A8AB3-EF39-4772-BDF4-D42C61E13F6E}"/>
              </a:ext>
            </a:extLst>
          </p:cNvPr>
          <p:cNvSpPr/>
          <p:nvPr/>
        </p:nvSpPr>
        <p:spPr bwMode="auto">
          <a:xfrm>
            <a:off x="7189618" y="575860"/>
            <a:ext cx="5002380" cy="22655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569308" y="6413157"/>
            <a:ext cx="6492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数据来源：</a:t>
            </a:r>
            <a:r>
              <a:rPr lang="en-US" altLang="zh-CN" sz="1200" dirty="0">
                <a:cs typeface="+mn-ea"/>
                <a:sym typeface="+mn-lt"/>
              </a:rPr>
              <a:t>wind</a:t>
            </a:r>
            <a:r>
              <a:rPr lang="zh-CN" altLang="en-US" sz="1200" dirty="0">
                <a:cs typeface="+mn-ea"/>
                <a:sym typeface="+mn-lt"/>
              </a:rPr>
              <a:t>全量数据，截至</a:t>
            </a:r>
            <a:r>
              <a:rPr lang="en-US" altLang="zh-CN" sz="1200" dirty="0" smtClean="0">
                <a:cs typeface="+mn-ea"/>
                <a:sym typeface="+mn-lt"/>
              </a:rPr>
              <a:t>2022.6.30</a:t>
            </a:r>
            <a:r>
              <a:rPr lang="zh-CN" altLang="en-US" sz="1200" dirty="0" smtClean="0">
                <a:cs typeface="+mn-ea"/>
                <a:sym typeface="+mn-lt"/>
              </a:rPr>
              <a:t>；</a:t>
            </a:r>
            <a:r>
              <a:rPr lang="zh-CN" altLang="en-US" sz="1200" dirty="0">
                <a:cs typeface="+mn-ea"/>
                <a:sym typeface="+mn-lt"/>
              </a:rPr>
              <a:t>表中所列均为待发行竞价定增项目。</a:t>
            </a:r>
            <a:r>
              <a:rPr lang="en-US" altLang="zh-CN" sz="1200" dirty="0">
                <a:cs typeface="+mn-ea"/>
                <a:sym typeface="+mn-lt"/>
              </a:rPr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8552-AD36-419C-960F-774E8F9B9C65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6" name="矩形 25"/>
          <p:cNvSpPr/>
          <p:nvPr>
            <p:custDataLst>
              <p:tags r:id="rId1"/>
            </p:custDataLst>
          </p:nvPr>
        </p:nvSpPr>
        <p:spPr>
          <a:xfrm>
            <a:off x="375550" y="1308087"/>
            <a:ext cx="11714805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cs typeface="+mn-ea"/>
                <a:sym typeface="+mn-lt"/>
              </a:rPr>
              <a:t>截至</a:t>
            </a:r>
            <a:r>
              <a:rPr lang="en-US" altLang="zh-CN" dirty="0">
                <a:cs typeface="+mn-ea"/>
                <a:sym typeface="+mn-lt"/>
              </a:rPr>
              <a:t>2022</a:t>
            </a:r>
            <a:r>
              <a:rPr lang="zh-CN" altLang="en-US" dirty="0" smtClean="0">
                <a:cs typeface="+mn-ea"/>
                <a:sym typeface="+mn-lt"/>
              </a:rPr>
              <a:t>年</a:t>
            </a:r>
            <a:r>
              <a:rPr lang="en-US" altLang="zh-CN" dirty="0" smtClean="0">
                <a:cs typeface="+mn-ea"/>
                <a:sym typeface="+mn-lt"/>
              </a:rPr>
              <a:t>6</a:t>
            </a:r>
            <a:r>
              <a:rPr lang="zh-CN" altLang="en-US" dirty="0" smtClean="0">
                <a:cs typeface="+mn-ea"/>
                <a:sym typeface="+mn-lt"/>
              </a:rPr>
              <a:t>月</a:t>
            </a:r>
            <a:r>
              <a:rPr lang="en-US" altLang="zh-CN" dirty="0" smtClean="0">
                <a:cs typeface="+mn-ea"/>
                <a:sym typeface="+mn-lt"/>
              </a:rPr>
              <a:t>30</a:t>
            </a:r>
            <a:r>
              <a:rPr lang="zh-CN" altLang="en-US" dirty="0" smtClean="0">
                <a:cs typeface="+mn-ea"/>
                <a:sym typeface="+mn-lt"/>
              </a:rPr>
              <a:t>日</a:t>
            </a:r>
            <a:r>
              <a:rPr lang="zh-CN" altLang="en-US" dirty="0">
                <a:cs typeface="+mn-ea"/>
                <a:sym typeface="+mn-lt"/>
              </a:rPr>
              <a:t>，按照定增新政的发行规则，已获批文项目</a:t>
            </a:r>
            <a:r>
              <a:rPr lang="zh-CN" altLang="en-US" b="1" dirty="0" smtClean="0">
                <a:solidFill>
                  <a:srgbClr val="C00000"/>
                </a:solidFill>
                <a:cs typeface="+mn-ea"/>
                <a:sym typeface="+mn-lt"/>
              </a:rPr>
              <a:t>超</a:t>
            </a:r>
            <a:r>
              <a:rPr lang="en-US" altLang="zh-CN" b="1" dirty="0" smtClean="0">
                <a:solidFill>
                  <a:srgbClr val="C00000"/>
                </a:solidFill>
                <a:cs typeface="+mn-ea"/>
                <a:sym typeface="+mn-lt"/>
              </a:rPr>
              <a:t>52</a:t>
            </a:r>
            <a:r>
              <a:rPr lang="zh-CN" altLang="en-US" b="1" dirty="0" smtClean="0">
                <a:solidFill>
                  <a:srgbClr val="C00000"/>
                </a:solidFill>
                <a:cs typeface="+mn-ea"/>
                <a:sym typeface="+mn-lt"/>
              </a:rPr>
              <a:t>个</a:t>
            </a:r>
            <a:r>
              <a:rPr lang="zh-CN" altLang="en-US" dirty="0">
                <a:cs typeface="+mn-ea"/>
                <a:sym typeface="+mn-lt"/>
              </a:rPr>
              <a:t>，</a:t>
            </a:r>
            <a:r>
              <a:rPr lang="zh-CN" altLang="en-US" u="sng" dirty="0">
                <a:cs typeface="+mn-ea"/>
                <a:sym typeface="+mn-lt"/>
              </a:rPr>
              <a:t>累计储备</a:t>
            </a:r>
            <a:r>
              <a:rPr lang="zh-CN" altLang="en-US" u="sng" dirty="0" smtClean="0">
                <a:cs typeface="+mn-ea"/>
                <a:sym typeface="+mn-lt"/>
              </a:rPr>
              <a:t>达到</a:t>
            </a:r>
            <a:r>
              <a:rPr lang="en-US" altLang="zh-CN" b="1" u="sng" dirty="0" smtClean="0">
                <a:solidFill>
                  <a:srgbClr val="C00000"/>
                </a:solidFill>
                <a:cs typeface="+mn-ea"/>
                <a:sym typeface="+mn-lt"/>
              </a:rPr>
              <a:t>407</a:t>
            </a:r>
            <a:r>
              <a:rPr lang="zh-CN" altLang="en-US" b="1" u="sng" dirty="0" smtClean="0">
                <a:solidFill>
                  <a:srgbClr val="C00000"/>
                </a:solidFill>
                <a:cs typeface="+mn-ea"/>
                <a:sym typeface="+mn-lt"/>
              </a:rPr>
              <a:t>个</a:t>
            </a:r>
            <a:r>
              <a:rPr lang="zh-CN" altLang="en-US" u="sng" dirty="0">
                <a:cs typeface="+mn-ea"/>
                <a:sym typeface="+mn-lt"/>
              </a:rPr>
              <a:t>，预计募集规模</a:t>
            </a:r>
            <a:r>
              <a:rPr lang="en-US" altLang="zh-CN" b="1" u="sng" dirty="0" smtClean="0">
                <a:solidFill>
                  <a:srgbClr val="C00000"/>
                </a:solidFill>
                <a:cs typeface="+mn-ea"/>
                <a:sym typeface="+mn-lt"/>
              </a:rPr>
              <a:t>6558</a:t>
            </a:r>
            <a:r>
              <a:rPr lang="zh-CN" altLang="en-US" b="1" u="sng" dirty="0" smtClean="0">
                <a:solidFill>
                  <a:srgbClr val="C00000"/>
                </a:solidFill>
                <a:cs typeface="+mn-ea"/>
                <a:sym typeface="+mn-lt"/>
              </a:rPr>
              <a:t>亿</a:t>
            </a:r>
            <a:r>
              <a:rPr lang="zh-CN" altLang="en-US" b="1" u="sng" dirty="0">
                <a:solidFill>
                  <a:srgbClr val="C00000"/>
                </a:solidFill>
                <a:cs typeface="+mn-ea"/>
                <a:sym typeface="+mn-lt"/>
              </a:rPr>
              <a:t>元</a:t>
            </a:r>
            <a:r>
              <a:rPr lang="zh-CN" altLang="en-US" u="sng" dirty="0">
                <a:cs typeface="+mn-ea"/>
                <a:sym typeface="+mn-lt"/>
              </a:rPr>
              <a:t>。</a:t>
            </a:r>
            <a:r>
              <a:rPr lang="zh-CN" altLang="en-US" dirty="0">
                <a:cs typeface="+mn-ea"/>
                <a:sym typeface="+mn-lt"/>
              </a:rPr>
              <a:t>持续稳定的定增项目供给，为定增投资带来了丰富的可投资标的，</a:t>
            </a:r>
            <a:r>
              <a:rPr lang="zh-CN" altLang="en-US" u="sng" dirty="0">
                <a:cs typeface="+mn-ea"/>
                <a:sym typeface="+mn-lt"/>
              </a:rPr>
              <a:t>定增套利类策略或具备非常强的可持续性。</a:t>
            </a:r>
            <a:endParaRPr lang="zh-CN" altLang="en-US" u="sng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4909982"/>
              </p:ext>
            </p:extLst>
          </p:nvPr>
        </p:nvGraphicFramePr>
        <p:xfrm>
          <a:off x="534391" y="2909453"/>
          <a:ext cx="11397214" cy="314696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3671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62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677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677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截止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2022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年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月末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u="none" strike="noStrike" kern="12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方案进度</a:t>
                      </a:r>
                      <a:endParaRPr lang="zh-CN" altLang="en-US" sz="1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项目数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u="none" strike="noStrike" kern="12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预计募集资金</a:t>
                      </a:r>
                      <a:r>
                        <a:rPr lang="en-US" altLang="zh-CN" sz="1900" u="none" strike="noStrike" kern="12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1900" u="none" strike="noStrike" kern="12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亿元</a:t>
                      </a:r>
                      <a:r>
                        <a:rPr lang="en-US" altLang="zh-CN" sz="1900" u="none" strike="noStrike" kern="12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95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）证监会已核准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377" rtl="0" eaLnBrk="1" fontAlgn="b" latinLnBrk="0" hangingPunct="1"/>
                      <a:r>
                        <a:rPr lang="en-US" altLang="zh-CN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33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77" rtl="0" eaLnBrk="1" fontAlgn="b" latinLnBrk="0" hangingPunct="1"/>
                      <a:r>
                        <a:rPr lang="en-US" altLang="zh-CN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616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）发审委已通过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377" rtl="0" eaLnBrk="1" fontAlgn="b" latinLnBrk="0" hangingPunct="1"/>
                      <a:r>
                        <a:rPr lang="en-US" altLang="zh-CN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19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77" rtl="0" eaLnBrk="1" fontAlgn="b" latinLnBrk="0" hangingPunct="1"/>
                      <a:r>
                        <a:rPr lang="en-US" altLang="zh-CN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387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）股东大会已通过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377" rtl="0" eaLnBrk="1" fontAlgn="b" latinLnBrk="0" hangingPunct="1"/>
                      <a:r>
                        <a:rPr lang="en-US" altLang="zh-CN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195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77" rtl="0" eaLnBrk="1" fontAlgn="b" latinLnBrk="0" hangingPunct="1"/>
                      <a:r>
                        <a:rPr lang="en-US" altLang="zh-CN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4163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）董事会预案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377" rtl="0" eaLnBrk="1" fontAlgn="b" latinLnBrk="0" hangingPunct="1"/>
                      <a:r>
                        <a:rPr lang="en-US" altLang="zh-CN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160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77" rtl="0" eaLnBrk="1" fontAlgn="b" latinLnBrk="0" hangingPunct="1"/>
                      <a:r>
                        <a:rPr lang="en-US" altLang="zh-CN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1381</a:t>
                      </a:r>
                      <a:endParaRPr lang="en-US" altLang="zh-CN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总计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9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ea"/>
                        </a:rPr>
                        <a:t>407</a:t>
                      </a:r>
                      <a:endParaRPr lang="en-US" altLang="zh-CN" sz="19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9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ea"/>
                        </a:rPr>
                        <a:t>6547</a:t>
                      </a:r>
                      <a:endParaRPr lang="en-US" altLang="zh-CN" sz="19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57584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ļi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íṡlïḋè">
            <a:extLst>
              <a:ext uri="{FF2B5EF4-FFF2-40B4-BE49-F238E27FC236}">
                <a16:creationId xmlns:a16="http://schemas.microsoft.com/office/drawing/2014/main" xmlns="" id="{10D8F314-1ED1-4FCC-915C-4581886FCD65}"/>
              </a:ext>
            </a:extLst>
          </p:cNvPr>
          <p:cNvSpPr txBox="1"/>
          <p:nvPr/>
        </p:nvSpPr>
        <p:spPr>
          <a:xfrm>
            <a:off x="10196133" y="4985798"/>
            <a:ext cx="1324356" cy="115147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800" spc="100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en-US" altLang="zh-CN" sz="133" spc="100" dirty="0">
                <a:solidFill>
                  <a:srgbClr val="FFFFFF"/>
                </a:solidFill>
                <a:cs typeface="+mn-ea"/>
                <a:sym typeface="+mn-lt"/>
              </a:rPr>
              <a:t>  </a:t>
            </a:r>
            <a:r>
              <a:rPr lang="en-US" altLang="zh-CN" sz="1800" spc="100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zh-CN" altLang="en-US" sz="1800" spc="1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31" y="129263"/>
            <a:ext cx="1928397" cy="551395"/>
          </a:xfrm>
          <a:prstGeom prst="rect">
            <a:avLst/>
          </a:prstGeom>
        </p:spPr>
      </p:pic>
      <p:sp>
        <p:nvSpPr>
          <p:cNvPr id="6" name="iṧļiḓé">
            <a:extLst>
              <a:ext uri="{FF2B5EF4-FFF2-40B4-BE49-F238E27FC236}">
                <a16:creationId xmlns:a16="http://schemas.microsoft.com/office/drawing/2014/main" xmlns="" id="{91AD9CB7-0AB1-46E5-A281-74A64C02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350" y="2675139"/>
            <a:ext cx="5248275" cy="656792"/>
          </a:xfrm>
        </p:spPr>
        <p:txBody>
          <a:bodyPr>
            <a:noAutofit/>
          </a:bodyPr>
          <a:lstStyle/>
          <a:p>
            <a:pPr defTabSz="1219170">
              <a:defRPr/>
            </a:pPr>
            <a:r>
              <a:rPr lang="zh-CN" altLang="en-US" sz="9600" kern="0" dirty="0">
                <a:solidFill>
                  <a:srgbClr val="09405E"/>
                </a:solidFill>
                <a:latin typeface="+mn-lt"/>
                <a:ea typeface="+mn-ea"/>
                <a:cs typeface="+mn-ea"/>
                <a:sym typeface="+mn-lt"/>
              </a:rPr>
              <a:t>策略介绍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2910608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64616" y="4627967"/>
            <a:ext cx="11589743" cy="2200570"/>
            <a:chOff x="195072" y="1194816"/>
            <a:chExt cx="8723376" cy="1975104"/>
          </a:xfrm>
        </p:grpSpPr>
        <p:sp>
          <p:nvSpPr>
            <p:cNvPr id="34" name="TextBox 5"/>
            <p:cNvSpPr txBox="1"/>
            <p:nvPr/>
          </p:nvSpPr>
          <p:spPr>
            <a:xfrm>
              <a:off x="2653911" y="1207009"/>
              <a:ext cx="6258441" cy="424496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 lIns="216000" rtlCol="0" anchor="ctr">
              <a:noAutofit/>
            </a:bodyPr>
            <a:lstStyle/>
            <a:p>
              <a:pPr lvl="0" algn="just" defTabSz="685800">
                <a:spcBef>
                  <a:spcPct val="0"/>
                </a:spcBef>
                <a:defRPr/>
              </a:pPr>
              <a:r>
                <a:rPr lang="zh-CN" altLang="en-US" sz="1600" b="1" kern="0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力争获得定增股票不菲的折扣，而较少承担底仓的波动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TextBox 6"/>
            <p:cNvSpPr txBox="1"/>
            <p:nvPr/>
          </p:nvSpPr>
          <p:spPr>
            <a:xfrm>
              <a:off x="829056" y="1194817"/>
              <a:ext cx="1732762" cy="424496"/>
            </a:xfrm>
            <a:prstGeom prst="homePlate">
              <a:avLst/>
            </a:prstGeom>
            <a:solidFill>
              <a:srgbClr val="F79646">
                <a:lumMod val="7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寻求稳定回报</a:t>
              </a:r>
            </a:p>
          </p:txBody>
        </p:sp>
        <p:sp>
          <p:nvSpPr>
            <p:cNvPr id="36" name="TextBox 7"/>
            <p:cNvSpPr txBox="1"/>
            <p:nvPr/>
          </p:nvSpPr>
          <p:spPr>
            <a:xfrm>
              <a:off x="816864" y="2215114"/>
              <a:ext cx="1720570" cy="424496"/>
            </a:xfrm>
            <a:prstGeom prst="homePlate">
              <a:avLst/>
            </a:prstGeom>
            <a:solidFill>
              <a:srgbClr val="F79646">
                <a:lumMod val="40000"/>
                <a:lumOff val="60000"/>
              </a:srgbClr>
            </a:solidFill>
            <a:ln>
              <a:solidFill>
                <a:srgbClr val="F79646">
                  <a:lumMod val="20000"/>
                  <a:lumOff val="80000"/>
                </a:srgbClr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期货风险对冲</a:t>
              </a:r>
            </a:p>
          </p:txBody>
        </p:sp>
        <p:sp>
          <p:nvSpPr>
            <p:cNvPr id="37" name="TextBox 8"/>
            <p:cNvSpPr txBox="1"/>
            <p:nvPr/>
          </p:nvSpPr>
          <p:spPr>
            <a:xfrm>
              <a:off x="817259" y="1707148"/>
              <a:ext cx="1720570" cy="424496"/>
            </a:xfrm>
            <a:prstGeom prst="homePlate">
              <a:avLst/>
            </a:prstGeom>
            <a:solidFill>
              <a:srgbClr val="F79646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定增组合投资</a:t>
              </a: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195072" y="1194816"/>
              <a:ext cx="536448" cy="1975104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核心亮点</a:t>
              </a:r>
            </a:p>
          </p:txBody>
        </p:sp>
        <p:sp>
          <p:nvSpPr>
            <p:cNvPr id="39" name="TextBox 10"/>
            <p:cNvSpPr txBox="1"/>
            <p:nvPr/>
          </p:nvSpPr>
          <p:spPr>
            <a:xfrm>
              <a:off x="2660007" y="2225041"/>
              <a:ext cx="6258441" cy="42449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</p:spPr>
          <p:txBody>
            <a:bodyPr wrap="square" lIns="216000" rtlCol="0" anchor="ctr">
              <a:noAutofit/>
            </a:bodyPr>
            <a:lstStyle/>
            <a:p>
              <a:pPr marL="0" marR="0" lvl="0" indent="0" algn="just" defTabSz="6858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利用股指期货组合，力争有效对冲定增组合的主要风险敞口，控制回撤风险；</a:t>
              </a:r>
            </a:p>
          </p:txBody>
        </p:sp>
        <p:sp>
          <p:nvSpPr>
            <p:cNvPr id="40" name="TextBox 11"/>
            <p:cNvSpPr txBox="1"/>
            <p:nvPr/>
          </p:nvSpPr>
          <p:spPr>
            <a:xfrm>
              <a:off x="2641719" y="1706881"/>
              <a:ext cx="6258441" cy="42449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</p:spPr>
          <p:txBody>
            <a:bodyPr wrap="square" lIns="216000" rtlCol="0" anchor="ctr">
              <a:noAutofit/>
            </a:bodyPr>
            <a:lstStyle/>
            <a:p>
              <a:pPr marL="0" marR="0" lvl="0" indent="0" algn="just" defTabSz="6858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借助财通定增优势，构建定增多票组合（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30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票左右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（以实际建仓为准）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）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;</a:t>
              </a:r>
            </a:p>
          </p:txBody>
        </p:sp>
        <p:sp>
          <p:nvSpPr>
            <p:cNvPr id="41" name="TextBox 12"/>
            <p:cNvSpPr txBox="1"/>
            <p:nvPr/>
          </p:nvSpPr>
          <p:spPr>
            <a:xfrm>
              <a:off x="828548" y="2725180"/>
              <a:ext cx="1720570" cy="424496"/>
            </a:xfrm>
            <a:prstGeom prst="homePlate">
              <a:avLst/>
            </a:prstGeom>
            <a:solidFill>
              <a:srgbClr val="F79646">
                <a:lumMod val="20000"/>
                <a:lumOff val="8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提纯部分定增折扣</a:t>
              </a:r>
            </a:p>
          </p:txBody>
        </p:sp>
        <p:sp>
          <p:nvSpPr>
            <p:cNvPr id="42" name="TextBox 13"/>
            <p:cNvSpPr txBox="1"/>
            <p:nvPr/>
          </p:nvSpPr>
          <p:spPr>
            <a:xfrm>
              <a:off x="2647815" y="2724913"/>
              <a:ext cx="6258441" cy="42449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</p:spPr>
          <p:txBody>
            <a:bodyPr wrap="square" lIns="216000" rtlCol="0" anchor="ctr">
              <a:noAutofit/>
            </a:bodyPr>
            <a:lstStyle/>
            <a:p>
              <a:pPr marL="0" marR="0" lvl="0" indent="0" algn="just" defTabSz="6858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通过对冲策略，将定增组合中标折扣中的部分提纯，力争提供一定的安全垫。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8" name="TextBox 24"/>
          <p:cNvSpPr txBox="1"/>
          <p:nvPr/>
        </p:nvSpPr>
        <p:spPr>
          <a:xfrm>
            <a:off x="5143585" y="1963678"/>
            <a:ext cx="193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cs typeface="+mn-ea"/>
                <a:sym typeface="+mn-lt"/>
              </a:rPr>
              <a:t>沪深</a:t>
            </a:r>
            <a:r>
              <a:rPr lang="en-US" altLang="zh-CN" sz="1800" b="1" dirty="0">
                <a:solidFill>
                  <a:schemeClr val="bg1"/>
                </a:solidFill>
                <a:cs typeface="+mn-ea"/>
                <a:sym typeface="+mn-lt"/>
              </a:rPr>
              <a:t>300</a:t>
            </a:r>
          </a:p>
          <a:p>
            <a:pPr algn="ctr"/>
            <a:r>
              <a:rPr lang="zh-CN" altLang="en-US" sz="1800" b="1" dirty="0">
                <a:solidFill>
                  <a:schemeClr val="bg1"/>
                </a:solidFill>
                <a:cs typeface="+mn-ea"/>
                <a:sym typeface="+mn-lt"/>
              </a:rPr>
              <a:t>股指期货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1669725" y="2578055"/>
            <a:ext cx="728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定增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组合</a:t>
            </a:r>
          </a:p>
        </p:txBody>
      </p:sp>
      <p:sp>
        <p:nvSpPr>
          <p:cNvPr id="81" name="矩形 80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83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1" y="48351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85" name="Rectangle 5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86" name="Rectangle 7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87" name="Rectangle 11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88" name="Rectangle 22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89" name="Rectangle 26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90" name="文本框 2">
            <a:extLst>
              <a:ext uri="{FF2B5EF4-FFF2-40B4-BE49-F238E27FC236}">
                <a16:creationId xmlns:a16="http://schemas.microsoft.com/office/drawing/2014/main" xmlns="" id="{B4335BC1-F996-4D4E-9943-686D04DD8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63" y="0"/>
            <a:ext cx="2095443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cs typeface="+mn-ea"/>
                <a:sym typeface="+mn-lt"/>
              </a:rPr>
              <a:t>定增量化对冲策略</a:t>
            </a:r>
            <a:endParaRPr lang="en-US" altLang="zh-CN" sz="1867" b="1" dirty="0">
              <a:solidFill>
                <a:srgbClr val="084078"/>
              </a:solidFill>
              <a:cs typeface="+mn-ea"/>
              <a:sym typeface="+mn-lt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B89A8AB3-EF39-4772-BDF4-D42C61E13F6E}"/>
              </a:ext>
            </a:extLst>
          </p:cNvPr>
          <p:cNvSpPr/>
          <p:nvPr/>
        </p:nvSpPr>
        <p:spPr bwMode="auto">
          <a:xfrm>
            <a:off x="2598710" y="601617"/>
            <a:ext cx="9593287" cy="243101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2" name="文本框 2"/>
          <p:cNvSpPr txBox="1">
            <a:spLocks noChangeArrowheads="1"/>
          </p:cNvSpPr>
          <p:nvPr/>
        </p:nvSpPr>
        <p:spPr bwMode="auto">
          <a:xfrm>
            <a:off x="981183" y="300060"/>
            <a:ext cx="1550422" cy="63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产品形态</a:t>
            </a:r>
          </a:p>
        </p:txBody>
      </p:sp>
      <p:sp>
        <p:nvSpPr>
          <p:cNvPr id="45" name="等于号 44"/>
          <p:cNvSpPr/>
          <p:nvPr/>
        </p:nvSpPr>
        <p:spPr>
          <a:xfrm>
            <a:off x="7632504" y="2194152"/>
            <a:ext cx="720080" cy="741276"/>
          </a:xfrm>
          <a:prstGeom prst="mathEqual">
            <a:avLst/>
          </a:prstGeom>
          <a:solidFill>
            <a:srgbClr val="6D6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7" name="TextBox 28"/>
          <p:cNvSpPr txBox="1"/>
          <p:nvPr/>
        </p:nvSpPr>
        <p:spPr>
          <a:xfrm>
            <a:off x="8532230" y="3438564"/>
            <a:ext cx="2714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定增量化对冲收益</a:t>
            </a:r>
          </a:p>
        </p:txBody>
      </p:sp>
      <p:sp>
        <p:nvSpPr>
          <p:cNvPr id="48" name="TextBox 29"/>
          <p:cNvSpPr txBox="1"/>
          <p:nvPr/>
        </p:nvSpPr>
        <p:spPr>
          <a:xfrm>
            <a:off x="4944996" y="3450405"/>
            <a:ext cx="2332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股指期货对冲</a:t>
            </a:r>
          </a:p>
        </p:txBody>
      </p:sp>
      <p:sp>
        <p:nvSpPr>
          <p:cNvPr id="49" name="TextBox 24"/>
          <p:cNvSpPr txBox="1"/>
          <p:nvPr/>
        </p:nvSpPr>
        <p:spPr>
          <a:xfrm rot="18964018">
            <a:off x="5388868" y="2131724"/>
            <a:ext cx="1934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沪深</a:t>
            </a: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300  </a:t>
            </a:r>
          </a:p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股指期货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332834" y="923498"/>
            <a:ext cx="2170243" cy="3023733"/>
            <a:chOff x="486658" y="696030"/>
            <a:chExt cx="2170243" cy="3023733"/>
          </a:xfrm>
        </p:grpSpPr>
        <p:sp>
          <p:nvSpPr>
            <p:cNvPr id="51" name="矩形 50"/>
            <p:cNvSpPr/>
            <p:nvPr/>
          </p:nvSpPr>
          <p:spPr>
            <a:xfrm>
              <a:off x="486658" y="3111600"/>
              <a:ext cx="2170243" cy="6081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定增组合折扣</a:t>
              </a: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endParaRPr lang="zh-CN" altLang="en-US" sz="1200" b="1" u="sng" dirty="0">
                <a:solidFill>
                  <a:srgbClr val="FFFF00"/>
                </a:solidFill>
                <a:cs typeface="+mn-ea"/>
                <a:sym typeface="+mn-lt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rot="16200000">
              <a:off x="351434" y="1228298"/>
              <a:ext cx="1995986" cy="1723029"/>
            </a:xfrm>
            <a:prstGeom prst="rtTriangl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zh-CN" altLang="en-US" b="1" dirty="0">
                  <a:cs typeface="+mn-ea"/>
                  <a:sym typeface="+mn-lt"/>
                </a:rPr>
                <a:t>定增组合股票波动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2224585" y="1091819"/>
              <a:ext cx="423080" cy="19925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二级配平组合</a:t>
              </a:r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2238229" y="696030"/>
              <a:ext cx="409422" cy="382145"/>
            </a:xfrm>
            <a:prstGeom prst="rt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4107977" y="2391046"/>
            <a:ext cx="532262" cy="1910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6" name="直接连接符 55"/>
          <p:cNvCxnSpPr>
            <a:stCxn id="54" idx="5"/>
          </p:cNvCxnSpPr>
          <p:nvPr/>
        </p:nvCxnSpPr>
        <p:spPr>
          <a:xfrm flipH="1">
            <a:off x="1297145" y="1114571"/>
            <a:ext cx="1991971" cy="2191467"/>
          </a:xfrm>
          <a:prstGeom prst="line">
            <a:avLst/>
          </a:prstGeom>
          <a:ln w="28575">
            <a:solidFill>
              <a:srgbClr val="FF66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16200000" flipH="1">
            <a:off x="2290619" y="2087414"/>
            <a:ext cx="2503055" cy="9235"/>
          </a:xfrm>
          <a:prstGeom prst="line">
            <a:avLst/>
          </a:prstGeom>
          <a:ln w="28575">
            <a:solidFill>
              <a:srgbClr val="FF66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2" idx="0"/>
          </p:cNvCxnSpPr>
          <p:nvPr/>
        </p:nvCxnSpPr>
        <p:spPr>
          <a:xfrm rot="10800000" flipH="1" flipV="1">
            <a:off x="1334089" y="3315273"/>
            <a:ext cx="2203438" cy="9813"/>
          </a:xfrm>
          <a:prstGeom prst="line">
            <a:avLst/>
          </a:prstGeom>
          <a:ln w="28575">
            <a:solidFill>
              <a:srgbClr val="FF66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612444" y="2043286"/>
            <a:ext cx="2190045" cy="11288"/>
          </a:xfrm>
          <a:prstGeom prst="straightConnector1">
            <a:avLst/>
          </a:prstGeom>
          <a:ln w="38100">
            <a:solidFill>
              <a:srgbClr val="FF66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556978" y="1813396"/>
            <a:ext cx="2596444" cy="11740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TextBox 34"/>
          <p:cNvSpPr txBox="1"/>
          <p:nvPr/>
        </p:nvSpPr>
        <p:spPr>
          <a:xfrm>
            <a:off x="8713743" y="2076893"/>
            <a:ext cx="228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       定增折扣  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部分提纯收益</a:t>
            </a:r>
          </a:p>
        </p:txBody>
      </p:sp>
      <p:cxnSp>
        <p:nvCxnSpPr>
          <p:cNvPr id="93" name="肘形连接符 92"/>
          <p:cNvCxnSpPr>
            <a:stCxn id="51" idx="2"/>
            <a:endCxn id="60" idx="2"/>
          </p:cNvCxnSpPr>
          <p:nvPr/>
        </p:nvCxnSpPr>
        <p:spPr>
          <a:xfrm rot="5400000" flipH="1" flipV="1">
            <a:off x="5656683" y="-251285"/>
            <a:ext cx="959789" cy="7437244"/>
          </a:xfrm>
          <a:prstGeom prst="bentConnector3">
            <a:avLst>
              <a:gd name="adj1" fmla="val -23818"/>
            </a:avLst>
          </a:prstGeom>
          <a:ln w="38100">
            <a:prstDash val="sysDash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直角三角形 93"/>
          <p:cNvSpPr/>
          <p:nvPr/>
        </p:nvSpPr>
        <p:spPr>
          <a:xfrm rot="16200000">
            <a:off x="4667957" y="1010349"/>
            <a:ext cx="2370669" cy="2201336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b="1" dirty="0">
                <a:cs typeface="+mn-ea"/>
                <a:sym typeface="+mn-lt"/>
              </a:rPr>
              <a:t>沪深</a:t>
            </a:r>
            <a:r>
              <a:rPr lang="en-US" altLang="zh-CN" b="1" dirty="0">
                <a:cs typeface="+mn-ea"/>
                <a:sym typeface="+mn-lt"/>
              </a:rPr>
              <a:t>300</a:t>
            </a:r>
          </a:p>
          <a:p>
            <a:pPr algn="ctr"/>
            <a:r>
              <a:rPr lang="zh-CN" altLang="en-US" b="1" dirty="0">
                <a:cs typeface="+mn-ea"/>
                <a:sym typeface="+mn-lt"/>
              </a:rPr>
              <a:t>股指期货</a:t>
            </a:r>
          </a:p>
        </p:txBody>
      </p:sp>
      <p:sp>
        <p:nvSpPr>
          <p:cNvPr id="44" name="TextBox 29">
            <a:extLst>
              <a:ext uri="{FF2B5EF4-FFF2-40B4-BE49-F238E27FC236}">
                <a16:creationId xmlns:a16="http://schemas.microsoft.com/office/drawing/2014/main" xmlns="" id="{1631BCCA-9052-4491-BD31-ABCF00287100}"/>
              </a:ext>
            </a:extLst>
          </p:cNvPr>
          <p:cNvSpPr txBox="1"/>
          <p:nvPr/>
        </p:nvSpPr>
        <p:spPr>
          <a:xfrm>
            <a:off x="7594223" y="1813396"/>
            <a:ext cx="2332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力争</a:t>
            </a:r>
          </a:p>
        </p:txBody>
      </p:sp>
    </p:spTree>
    <p:extLst>
      <p:ext uri="{BB962C8B-B14F-4D97-AF65-F5344CB8AC3E}">
        <p14:creationId xmlns:p14="http://schemas.microsoft.com/office/powerpoint/2010/main" val="395102137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909902" y="285401"/>
            <a:ext cx="3940500" cy="63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产品结构及风险收益特征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36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" y="48351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" y="9380379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89A8AB3-EF39-4772-BDF4-D42C61E13F6E}"/>
              </a:ext>
            </a:extLst>
          </p:cNvPr>
          <p:cNvSpPr/>
          <p:nvPr/>
        </p:nvSpPr>
        <p:spPr bwMode="auto">
          <a:xfrm>
            <a:off x="4906850" y="601618"/>
            <a:ext cx="7285147" cy="242682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EC1A7C5B-DCEA-42B5-963F-CA4E63BC92AB}"/>
              </a:ext>
            </a:extLst>
          </p:cNvPr>
          <p:cNvSpPr/>
          <p:nvPr/>
        </p:nvSpPr>
        <p:spPr>
          <a:xfrm>
            <a:off x="2568906" y="1715069"/>
            <a:ext cx="1444336" cy="701428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产品组合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xmlns="" id="{E12983B8-9F85-4C3B-919B-0B122628C97C}"/>
              </a:ext>
            </a:extLst>
          </p:cNvPr>
          <p:cNvCxnSpPr>
            <a:stCxn id="66" idx="2"/>
            <a:endCxn id="69" idx="0"/>
          </p:cNvCxnSpPr>
          <p:nvPr/>
        </p:nvCxnSpPr>
        <p:spPr>
          <a:xfrm flipH="1">
            <a:off x="2085244" y="2416497"/>
            <a:ext cx="1205830" cy="813864"/>
          </a:xfrm>
          <a:prstGeom prst="straightConnector1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xmlns="" id="{61065409-CB57-40A0-A6DA-2A27C8FD12C2}"/>
              </a:ext>
            </a:extLst>
          </p:cNvPr>
          <p:cNvCxnSpPr>
            <a:stCxn id="66" idx="2"/>
            <a:endCxn id="70" idx="0"/>
          </p:cNvCxnSpPr>
          <p:nvPr/>
        </p:nvCxnSpPr>
        <p:spPr>
          <a:xfrm>
            <a:off x="3291074" y="2416497"/>
            <a:ext cx="1833767" cy="813864"/>
          </a:xfrm>
          <a:prstGeom prst="straightConnector1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6BD5071E-8978-469E-AA1D-1E8A7D662A0C}"/>
              </a:ext>
            </a:extLst>
          </p:cNvPr>
          <p:cNvSpPr/>
          <p:nvPr/>
        </p:nvSpPr>
        <p:spPr>
          <a:xfrm>
            <a:off x="1363076" y="3230361"/>
            <a:ext cx="1444336" cy="701428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多头组合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5D0EB4AC-05EE-41E8-92A7-2AE14719DCF0}"/>
              </a:ext>
            </a:extLst>
          </p:cNvPr>
          <p:cNvSpPr/>
          <p:nvPr/>
        </p:nvSpPr>
        <p:spPr>
          <a:xfrm>
            <a:off x="4402673" y="3230361"/>
            <a:ext cx="1444336" cy="701428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期指空头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（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20%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左右）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E77F3256-9CCF-4A6A-A372-1C624F244F7A}"/>
              </a:ext>
            </a:extLst>
          </p:cNvPr>
          <p:cNvSpPr/>
          <p:nvPr/>
        </p:nvSpPr>
        <p:spPr>
          <a:xfrm>
            <a:off x="2568905" y="4685084"/>
            <a:ext cx="1559664" cy="701428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风险配平组合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（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10%-20%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）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5D88FC21-CA5E-45EB-9C8C-4A29AED83EA7}"/>
              </a:ext>
            </a:extLst>
          </p:cNvPr>
          <p:cNvSpPr/>
          <p:nvPr/>
        </p:nvSpPr>
        <p:spPr>
          <a:xfrm>
            <a:off x="59684" y="4685084"/>
            <a:ext cx="1567153" cy="701428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定增组合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（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60%-70%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）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xmlns="" id="{8F444F47-D415-4D29-B9D9-91E685DB0823}"/>
              </a:ext>
            </a:extLst>
          </p:cNvPr>
          <p:cNvCxnSpPr>
            <a:stCxn id="69" idx="2"/>
            <a:endCxn id="72" idx="0"/>
          </p:cNvCxnSpPr>
          <p:nvPr/>
        </p:nvCxnSpPr>
        <p:spPr>
          <a:xfrm flipH="1">
            <a:off x="843261" y="3931789"/>
            <a:ext cx="1241983" cy="753295"/>
          </a:xfrm>
          <a:prstGeom prst="straightConnector1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xmlns="" id="{D4E2BC16-3357-406C-80E7-5B0710D919C6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>
            <a:off x="2085244" y="3931789"/>
            <a:ext cx="1263493" cy="753295"/>
          </a:xfrm>
          <a:prstGeom prst="straightConnector1">
            <a:avLst/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6168642" y="1715069"/>
            <a:ext cx="6023358" cy="4398043"/>
            <a:chOff x="5555464" y="1410891"/>
            <a:chExt cx="6948110" cy="4703750"/>
          </a:xfrm>
        </p:grpSpPr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4830720" y="3432638"/>
              <a:ext cx="4069148" cy="2565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6864343" y="5468162"/>
              <a:ext cx="5263242" cy="2384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五角星 26"/>
            <p:cNvSpPr/>
            <p:nvPr/>
          </p:nvSpPr>
          <p:spPr>
            <a:xfrm>
              <a:off x="8376793" y="2546618"/>
              <a:ext cx="324000" cy="324000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28" name="TextBox 29"/>
            <p:cNvSpPr txBox="1"/>
            <p:nvPr/>
          </p:nvSpPr>
          <p:spPr>
            <a:xfrm>
              <a:off x="5555464" y="1535002"/>
              <a:ext cx="1484415" cy="362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cs typeface="+mn-ea"/>
                  <a:sym typeface="+mn-lt"/>
                </a:rPr>
                <a:t>预期收益</a:t>
              </a:r>
            </a:p>
          </p:txBody>
        </p:sp>
        <p:sp>
          <p:nvSpPr>
            <p:cNvPr id="29" name="TextBox 30"/>
            <p:cNvSpPr txBox="1"/>
            <p:nvPr/>
          </p:nvSpPr>
          <p:spPr>
            <a:xfrm>
              <a:off x="11019159" y="5752554"/>
              <a:ext cx="1484415" cy="362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cs typeface="+mn-ea"/>
                  <a:sym typeface="+mn-lt"/>
                </a:rPr>
                <a:t>预期回撤</a:t>
              </a: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7351232" y="1980517"/>
              <a:ext cx="4323742" cy="3357018"/>
            </a:xfrm>
            <a:custGeom>
              <a:avLst/>
              <a:gdLst>
                <a:gd name="connsiteX0" fmla="*/ 0 w 3930733"/>
                <a:gd name="connsiteY0" fmla="*/ 2660073 h 2660073"/>
                <a:gd name="connsiteX1" fmla="*/ 534390 w 3930733"/>
                <a:gd name="connsiteY1" fmla="*/ 1615044 h 2660073"/>
                <a:gd name="connsiteX2" fmla="*/ 1733797 w 3930733"/>
                <a:gd name="connsiteY2" fmla="*/ 629392 h 2660073"/>
                <a:gd name="connsiteX3" fmla="*/ 2945081 w 3930733"/>
                <a:gd name="connsiteY3" fmla="*/ 154379 h 2660073"/>
                <a:gd name="connsiteX4" fmla="*/ 3930733 w 3930733"/>
                <a:gd name="connsiteY4" fmla="*/ 0 h 26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33" h="2660073">
                  <a:moveTo>
                    <a:pt x="0" y="2660073"/>
                  </a:moveTo>
                  <a:cubicBezTo>
                    <a:pt x="122712" y="2306782"/>
                    <a:pt x="245424" y="1953491"/>
                    <a:pt x="534390" y="1615044"/>
                  </a:cubicBezTo>
                  <a:cubicBezTo>
                    <a:pt x="823356" y="1276597"/>
                    <a:pt x="1332015" y="872836"/>
                    <a:pt x="1733797" y="629392"/>
                  </a:cubicBezTo>
                  <a:cubicBezTo>
                    <a:pt x="2135579" y="385948"/>
                    <a:pt x="2578925" y="259278"/>
                    <a:pt x="2945081" y="154379"/>
                  </a:cubicBezTo>
                  <a:cubicBezTo>
                    <a:pt x="3311237" y="49480"/>
                    <a:pt x="3746666" y="13854"/>
                    <a:pt x="3930733" y="0"/>
                  </a:cubicBezTo>
                </a:path>
              </a:pathLst>
            </a:custGeom>
            <a:ln w="317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H="1">
              <a:off x="7887537" y="3934266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H="1">
              <a:off x="9857967" y="2354301"/>
              <a:ext cx="144000" cy="144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10875159" y="2008863"/>
              <a:ext cx="144000" cy="14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706682" y="4638804"/>
              <a:ext cx="1484415" cy="362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cs typeface="+mn-ea"/>
                  <a:sym typeface="+mn-lt"/>
                </a:rPr>
                <a:t>理财产品</a:t>
              </a:r>
            </a:p>
          </p:txBody>
        </p:sp>
        <p:sp>
          <p:nvSpPr>
            <p:cNvPr id="37" name="椭圆 36"/>
            <p:cNvSpPr/>
            <p:nvPr/>
          </p:nvSpPr>
          <p:spPr>
            <a:xfrm flipH="1">
              <a:off x="6779237" y="4979294"/>
              <a:ext cx="144000" cy="14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flipH="1">
              <a:off x="7516023" y="456648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39" name="TextBox 36"/>
            <p:cNvSpPr txBox="1"/>
            <p:nvPr/>
          </p:nvSpPr>
          <p:spPr>
            <a:xfrm>
              <a:off x="5555464" y="4883092"/>
              <a:ext cx="1484415" cy="362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cs typeface="+mn-ea"/>
                  <a:sym typeface="+mn-lt"/>
                </a:rPr>
                <a:t>银行存款</a:t>
              </a:r>
            </a:p>
          </p:txBody>
        </p:sp>
        <p:sp>
          <p:nvSpPr>
            <p:cNvPr id="40" name="TextBox 37"/>
            <p:cNvSpPr txBox="1"/>
            <p:nvPr/>
          </p:nvSpPr>
          <p:spPr>
            <a:xfrm>
              <a:off x="8266509" y="3937899"/>
              <a:ext cx="1484415" cy="362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cs typeface="+mn-ea"/>
                  <a:sym typeface="+mn-lt"/>
                </a:rPr>
                <a:t>纯债基金</a:t>
              </a:r>
            </a:p>
          </p:txBody>
        </p:sp>
        <p:sp>
          <p:nvSpPr>
            <p:cNvPr id="41" name="TextBox 38"/>
            <p:cNvSpPr txBox="1"/>
            <p:nvPr/>
          </p:nvSpPr>
          <p:spPr>
            <a:xfrm>
              <a:off x="9642352" y="2560658"/>
              <a:ext cx="1678675" cy="362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cs typeface="+mn-ea"/>
                  <a:sym typeface="+mn-lt"/>
                </a:rPr>
                <a:t>主动权益基金</a:t>
              </a:r>
            </a:p>
          </p:txBody>
        </p:sp>
        <p:sp>
          <p:nvSpPr>
            <p:cNvPr id="42" name="TextBox 39"/>
            <p:cNvSpPr txBox="1"/>
            <p:nvPr/>
          </p:nvSpPr>
          <p:spPr>
            <a:xfrm>
              <a:off x="10643170" y="2189470"/>
              <a:ext cx="1484415" cy="362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cs typeface="+mn-ea"/>
                  <a:sym typeface="+mn-lt"/>
                </a:rPr>
                <a:t>商品期货</a:t>
              </a:r>
            </a:p>
          </p:txBody>
        </p:sp>
        <p:sp>
          <p:nvSpPr>
            <p:cNvPr id="43" name="TextBox 40"/>
            <p:cNvSpPr txBox="1"/>
            <p:nvPr/>
          </p:nvSpPr>
          <p:spPr>
            <a:xfrm>
              <a:off x="7349527" y="2042120"/>
              <a:ext cx="2224585" cy="362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C00000"/>
                  </a:solidFill>
                  <a:cs typeface="+mn-ea"/>
                  <a:sym typeface="+mn-lt"/>
                </a:rPr>
                <a:t> 定增量化</a:t>
              </a:r>
              <a:r>
                <a:rPr lang="en-US" altLang="zh-CN" sz="1600" b="1" dirty="0">
                  <a:solidFill>
                    <a:srgbClr val="C00000"/>
                  </a:solidFill>
                  <a:cs typeface="+mn-ea"/>
                  <a:sym typeface="+mn-lt"/>
                </a:rPr>
                <a:t>+</a:t>
              </a:r>
              <a:r>
                <a:rPr lang="zh-CN" altLang="en-US" sz="1600" b="1" dirty="0">
                  <a:solidFill>
                    <a:srgbClr val="C00000"/>
                  </a:solidFill>
                  <a:cs typeface="+mn-ea"/>
                  <a:sym typeface="+mn-lt"/>
                </a:rPr>
                <a:t>策略</a:t>
              </a:r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8285282" y="3437208"/>
              <a:ext cx="144000" cy="14400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45" name="TextBox 43"/>
            <p:cNvSpPr txBox="1"/>
            <p:nvPr/>
          </p:nvSpPr>
          <p:spPr>
            <a:xfrm>
              <a:off x="8707524" y="3285081"/>
              <a:ext cx="2116812" cy="362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cs typeface="+mn-ea"/>
                  <a:sym typeface="+mn-lt"/>
                </a:rPr>
                <a:t>偏债混合基金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4819752" y="6392325"/>
            <a:ext cx="73722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风险提示：</a:t>
            </a:r>
            <a:r>
              <a:rPr lang="zh-CN" altLang="en-US" sz="1000" dirty="0">
                <a:sym typeface="+mn-lt"/>
              </a:rPr>
              <a:t>以实际建仓为准；</a:t>
            </a:r>
            <a:r>
              <a:rPr lang="zh-CN" altLang="en-US" sz="1000" dirty="0"/>
              <a:t>管理人对本策略的风险属性判断可能具有片面性，请以届时产品约定以及销售机构的判定为准。</a:t>
            </a:r>
          </a:p>
        </p:txBody>
      </p:sp>
      <p:sp>
        <p:nvSpPr>
          <p:cNvPr id="46" name="文本框 2">
            <a:extLst>
              <a:ext uri="{FF2B5EF4-FFF2-40B4-BE49-F238E27FC236}">
                <a16:creationId xmlns:a16="http://schemas.microsoft.com/office/drawing/2014/main" xmlns="" id="{B4335BC1-F996-4D4E-9943-686D04DD8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63" y="0"/>
            <a:ext cx="2095443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cs typeface="+mn-ea"/>
                <a:sym typeface="+mn-lt"/>
              </a:rPr>
              <a:t>定增量化对冲策略</a:t>
            </a:r>
            <a:endParaRPr lang="en-US" altLang="zh-CN" sz="1867" b="1" dirty="0">
              <a:solidFill>
                <a:srgbClr val="08407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097241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881474" y="309192"/>
            <a:ext cx="3940500" cy="63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如何构建优选定增组合？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36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" y="48351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" y="9380379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xmlns="" id="{B4335BC1-F996-4D4E-9943-686D04DD8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63" y="0"/>
            <a:ext cx="2095443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cs typeface="+mn-ea"/>
                <a:sym typeface="+mn-lt"/>
              </a:rPr>
              <a:t>定增量化对冲策略</a:t>
            </a:r>
            <a:endParaRPr lang="en-US" altLang="zh-CN" sz="1867" b="1" dirty="0">
              <a:solidFill>
                <a:srgbClr val="084078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89A8AB3-EF39-4772-BDF4-D42C61E13F6E}"/>
              </a:ext>
            </a:extLst>
          </p:cNvPr>
          <p:cNvSpPr/>
          <p:nvPr/>
        </p:nvSpPr>
        <p:spPr bwMode="auto">
          <a:xfrm>
            <a:off x="4885503" y="601618"/>
            <a:ext cx="7306494" cy="200797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graphicFrame>
        <p:nvGraphicFramePr>
          <p:cNvPr id="27" name="图示 26"/>
          <p:cNvGraphicFramePr/>
          <p:nvPr>
            <p:extLst>
              <p:ext uri="{D42A27DB-BD31-4B8C-83A1-F6EECF244321}">
                <p14:modId xmlns:p14="http://schemas.microsoft.com/office/powerpoint/2010/main" val="2869043507"/>
              </p:ext>
            </p:extLst>
          </p:nvPr>
        </p:nvGraphicFramePr>
        <p:xfrm>
          <a:off x="-696047" y="1117602"/>
          <a:ext cx="9627612" cy="521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8497454" y="1385455"/>
            <a:ext cx="3168072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 dirty="0">
                <a:solidFill>
                  <a:prstClr val="black"/>
                </a:solidFill>
                <a:cs typeface="+mn-ea"/>
                <a:sym typeface="+mn-lt"/>
              </a:rPr>
              <a:t>举个例子：</a:t>
            </a:r>
            <a:endParaRPr lang="en-US" altLang="zh-CN" sz="1400" b="1" dirty="0">
              <a:solidFill>
                <a:prstClr val="black"/>
              </a:solidFill>
              <a:cs typeface="+mn-ea"/>
              <a:sym typeface="+mn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en-US" sz="1400" dirty="0">
                <a:solidFill>
                  <a:prstClr val="black"/>
                </a:solidFill>
                <a:cs typeface="+mn-ea"/>
                <a:sym typeface="+mn-lt"/>
              </a:rPr>
              <a:t>某只股票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在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9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月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28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日报价，则在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9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月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27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日，计算出全市场所有股票接下去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8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个月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(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报价到过户约一个月，锁定六个月，总计七个多月，为</a:t>
            </a:r>
            <a:r>
              <a:rPr lang="zh-CN" altLang="en-US" sz="1400" dirty="0">
                <a:solidFill>
                  <a:prstClr val="black"/>
                </a:solidFill>
                <a:cs typeface="+mn-ea"/>
                <a:sym typeface="+mn-lt"/>
              </a:rPr>
              <a:t>谨慎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起见算八个月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)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的预期收益率；</a:t>
            </a:r>
            <a:r>
              <a:rPr lang="zh-CN" altLang="en-US" sz="1050" dirty="0">
                <a:solidFill>
                  <a:prstClr val="black"/>
                </a:solidFill>
                <a:cs typeface="+mn-ea"/>
                <a:sym typeface="+mn-lt"/>
              </a:rPr>
              <a:t>（主要依据财务类数据和分析师预期等基本面指标计算得出）</a:t>
            </a:r>
            <a:endParaRPr lang="zh-CN" altLang="zh-CN" sz="1400" dirty="0">
              <a:solidFill>
                <a:prstClr val="black"/>
              </a:solidFill>
              <a:cs typeface="+mn-ea"/>
              <a:sym typeface="+mn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假设</a:t>
            </a:r>
            <a:r>
              <a:rPr lang="zh-CN" altLang="en-US" sz="1400" dirty="0">
                <a:solidFill>
                  <a:prstClr val="black"/>
                </a:solidFill>
                <a:cs typeface="+mn-ea"/>
                <a:sym typeface="+mn-lt"/>
              </a:rPr>
              <a:t>该股票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预期收益为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20%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，全市场收益较高的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1/3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分位数股票的预期收益为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30%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，则</a:t>
            </a:r>
            <a:r>
              <a:rPr lang="zh-CN" altLang="en-US" sz="1400" dirty="0">
                <a:solidFill>
                  <a:prstClr val="black"/>
                </a:solidFill>
                <a:cs typeface="+mn-ea"/>
                <a:sym typeface="+mn-lt"/>
              </a:rPr>
              <a:t>该股票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的</a:t>
            </a:r>
            <a:r>
              <a:rPr lang="zh-CN" altLang="zh-CN" sz="1400" b="1" dirty="0">
                <a:solidFill>
                  <a:prstClr val="black"/>
                </a:solidFill>
                <a:cs typeface="+mn-ea"/>
                <a:sym typeface="+mn-lt"/>
              </a:rPr>
              <a:t>定增股票收益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=</a:t>
            </a:r>
            <a:r>
              <a:rPr lang="zh-CN" altLang="zh-CN" sz="1400" b="1" dirty="0">
                <a:solidFill>
                  <a:prstClr val="black"/>
                </a:solidFill>
                <a:cs typeface="+mn-ea"/>
                <a:sym typeface="+mn-lt"/>
              </a:rPr>
              <a:t>股票预期收益率</a:t>
            </a:r>
            <a:r>
              <a:rPr lang="en-US" altLang="zh-CN" sz="1400" b="1" dirty="0">
                <a:solidFill>
                  <a:prstClr val="black"/>
                </a:solidFill>
                <a:cs typeface="+mn-ea"/>
                <a:sym typeface="+mn-lt"/>
              </a:rPr>
              <a:t>(20%) + </a:t>
            </a:r>
            <a:r>
              <a:rPr lang="zh-CN" altLang="zh-CN" sz="1400" b="1" dirty="0">
                <a:solidFill>
                  <a:prstClr val="black"/>
                </a:solidFill>
                <a:cs typeface="+mn-ea"/>
                <a:sym typeface="+mn-lt"/>
              </a:rPr>
              <a:t>定增波动项如需有竞争力（位于全市场前</a:t>
            </a:r>
            <a:r>
              <a:rPr lang="en-US" altLang="zh-CN" sz="1400" b="1" dirty="0">
                <a:solidFill>
                  <a:prstClr val="black"/>
                </a:solidFill>
                <a:cs typeface="+mn-ea"/>
                <a:sym typeface="+mn-lt"/>
              </a:rPr>
              <a:t>1/3</a:t>
            </a:r>
            <a:r>
              <a:rPr lang="zh-CN" altLang="zh-CN" sz="1400" b="1" dirty="0">
                <a:solidFill>
                  <a:prstClr val="black"/>
                </a:solidFill>
                <a:cs typeface="+mn-ea"/>
                <a:sym typeface="+mn-lt"/>
              </a:rPr>
              <a:t>，大于</a:t>
            </a:r>
            <a:r>
              <a:rPr lang="en-US" altLang="zh-CN" sz="1400" b="1" dirty="0">
                <a:solidFill>
                  <a:prstClr val="black"/>
                </a:solidFill>
                <a:cs typeface="+mn-ea"/>
                <a:sym typeface="+mn-lt"/>
              </a:rPr>
              <a:t>30%</a:t>
            </a:r>
            <a:r>
              <a:rPr lang="zh-CN" altLang="zh-CN" sz="1400" b="1" dirty="0">
                <a:solidFill>
                  <a:prstClr val="black"/>
                </a:solidFill>
                <a:cs typeface="+mn-ea"/>
                <a:sym typeface="+mn-lt"/>
              </a:rPr>
              <a:t>），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定增收益波动项需大于等于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30%-20%=10%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，</a:t>
            </a:r>
            <a:r>
              <a:rPr lang="zh-CN" altLang="en-US" sz="1400" dirty="0">
                <a:solidFill>
                  <a:prstClr val="black"/>
                </a:solidFill>
                <a:cs typeface="+mn-ea"/>
                <a:sym typeface="+mn-lt"/>
              </a:rPr>
              <a:t>该股票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的定增项目在全市场范围内才</a:t>
            </a:r>
            <a:r>
              <a:rPr lang="zh-CN" altLang="en-US" sz="1400" dirty="0">
                <a:solidFill>
                  <a:prstClr val="black"/>
                </a:solidFill>
                <a:cs typeface="+mn-ea"/>
                <a:sym typeface="+mn-lt"/>
              </a:rPr>
              <a:t>可能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能进入到前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1/3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，才有吸引力；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由定增收益波动项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 =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折扣收益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+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买入冲击成本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–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禁售流动性损伤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&gt;=10%</a:t>
            </a:r>
            <a:r>
              <a:rPr lang="zh-CN" altLang="zh-CN" sz="1400" dirty="0">
                <a:solidFill>
                  <a:prstClr val="black"/>
                </a:solidFill>
                <a:cs typeface="+mn-ea"/>
                <a:sym typeface="+mn-lt"/>
              </a:rPr>
              <a:t>，计算得到折扣应该低于八折，从而以不超过八折报价。</a:t>
            </a:r>
            <a:endParaRPr lang="zh-CN" altLang="en-US" sz="1400" dirty="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908668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2361" y="2722631"/>
            <a:ext cx="5908170" cy="3175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922873" y="309192"/>
            <a:ext cx="3257621" cy="63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如何进行风险对冲？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36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" y="48351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" y="9380379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xmlns="" id="{B4335BC1-F996-4D4E-9943-686D04DD8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63" y="0"/>
            <a:ext cx="2095443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cs typeface="+mn-ea"/>
                <a:sym typeface="+mn-lt"/>
              </a:rPr>
              <a:t>定增量化对冲策略</a:t>
            </a:r>
            <a:endParaRPr lang="en-US" altLang="zh-CN" sz="1867" b="1" dirty="0">
              <a:solidFill>
                <a:srgbClr val="084078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89A8AB3-EF39-4772-BDF4-D42C61E13F6E}"/>
              </a:ext>
            </a:extLst>
          </p:cNvPr>
          <p:cNvSpPr/>
          <p:nvPr/>
        </p:nvSpPr>
        <p:spPr bwMode="auto">
          <a:xfrm>
            <a:off x="4285422" y="561248"/>
            <a:ext cx="7906575" cy="241167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6287" y="964128"/>
            <a:ext cx="11769702" cy="1310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对冲交易简单地说就是盈亏相抵的交易。对冲交易即同时进行行情相关、方向相反、数量相当、盈亏相抵的交易。考虑到中证</a:t>
            </a:r>
            <a:r>
              <a:rPr lang="en-US" altLang="zh-CN" sz="1800" dirty="0">
                <a:solidFill>
                  <a:prstClr val="black"/>
                </a:solidFill>
                <a:cs typeface="+mn-ea"/>
                <a:sym typeface="+mn-lt"/>
              </a:rPr>
              <a:t>500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股指期货（</a:t>
            </a:r>
            <a:r>
              <a:rPr lang="en-US" altLang="zh-CN" sz="1800" dirty="0">
                <a:solidFill>
                  <a:prstClr val="black"/>
                </a:solidFill>
                <a:cs typeface="+mn-ea"/>
                <a:sym typeface="+mn-lt"/>
              </a:rPr>
              <a:t>IC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）贴水较深，成本较高；上证</a:t>
            </a:r>
            <a:r>
              <a:rPr lang="en-US" altLang="zh-CN" sz="1800" dirty="0">
                <a:solidFill>
                  <a:prstClr val="black"/>
                </a:solidFill>
                <a:cs typeface="+mn-ea"/>
                <a:sym typeface="+mn-lt"/>
              </a:rPr>
              <a:t>50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股指期货（</a:t>
            </a:r>
            <a:r>
              <a:rPr lang="en-US" altLang="zh-CN" sz="1800" dirty="0">
                <a:solidFill>
                  <a:prstClr val="black"/>
                </a:solidFill>
                <a:cs typeface="+mn-ea"/>
                <a:sym typeface="+mn-lt"/>
              </a:rPr>
              <a:t>IH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）风格极端，对市场整体跟踪效果一般；本策略拟采用沪深</a:t>
            </a:r>
            <a:r>
              <a:rPr lang="en-US" altLang="zh-CN" sz="1800" dirty="0">
                <a:solidFill>
                  <a:prstClr val="black"/>
                </a:solidFill>
                <a:cs typeface="+mn-ea"/>
                <a:sym typeface="+mn-lt"/>
              </a:rPr>
              <a:t>300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股指期货（</a:t>
            </a:r>
            <a:r>
              <a:rPr lang="en-US" altLang="zh-CN" sz="1800" dirty="0">
                <a:solidFill>
                  <a:prstClr val="black"/>
                </a:solidFill>
                <a:cs typeface="+mn-ea"/>
                <a:sym typeface="+mn-lt"/>
              </a:rPr>
              <a:t>IF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）进行对冲操作</a:t>
            </a:r>
            <a:r>
              <a:rPr lang="zh-CN" altLang="en-US" sz="1100" dirty="0">
                <a:solidFill>
                  <a:prstClr val="black"/>
                </a:solidFill>
                <a:cs typeface="+mn-ea"/>
                <a:sym typeface="+mn-lt"/>
              </a:rPr>
              <a:t>（</a:t>
            </a:r>
            <a:r>
              <a:rPr lang="zh-CN" altLang="en-US" sz="1200" dirty="0"/>
              <a:t>最终情况请以产品合同约定的策略为准</a:t>
            </a:r>
            <a:r>
              <a:rPr lang="zh-CN" altLang="en-US" sz="1100" dirty="0">
                <a:solidFill>
                  <a:prstClr val="black"/>
                </a:solidFill>
                <a:cs typeface="+mn-ea"/>
                <a:sym typeface="+mn-lt"/>
              </a:rPr>
              <a:t>）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26" name="椭圆 25"/>
          <p:cNvSpPr/>
          <p:nvPr/>
        </p:nvSpPr>
        <p:spPr>
          <a:xfrm>
            <a:off x="7144313" y="4111002"/>
            <a:ext cx="1587118" cy="1630931"/>
          </a:xfrm>
          <a:prstGeom prst="ellipse">
            <a:avLst/>
          </a:prstGeom>
          <a:pattFill prst="wdUpDiag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528CB1AD-842B-4532-B33D-D48CC98DF7DE}"/>
              </a:ext>
            </a:extLst>
          </p:cNvPr>
          <p:cNvSpPr txBox="1"/>
          <p:nvPr/>
        </p:nvSpPr>
        <p:spPr>
          <a:xfrm>
            <a:off x="7177610" y="3415048"/>
            <a:ext cx="3645966" cy="44961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2000" b="1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dirty="0">
                <a:cs typeface="+mn-ea"/>
                <a:sym typeface="+mn-lt"/>
              </a:rPr>
              <a:t>定增组合</a:t>
            </a:r>
            <a:r>
              <a:rPr lang="en-US" altLang="zh-CN" dirty="0">
                <a:cs typeface="+mn-ea"/>
                <a:sym typeface="+mn-lt"/>
              </a:rPr>
              <a:t>+</a:t>
            </a:r>
            <a:r>
              <a:rPr lang="zh-CN" altLang="en-US" dirty="0">
                <a:cs typeface="+mn-ea"/>
                <a:sym typeface="+mn-lt"/>
              </a:rPr>
              <a:t>风险配平组合对冲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C214BF78-FC44-4394-A7E5-0BC932A3065C}"/>
              </a:ext>
            </a:extLst>
          </p:cNvPr>
          <p:cNvSpPr txBox="1"/>
          <p:nvPr/>
        </p:nvSpPr>
        <p:spPr>
          <a:xfrm>
            <a:off x="7177610" y="2633222"/>
            <a:ext cx="3477690" cy="686946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4000" b="1" dirty="0">
                <a:solidFill>
                  <a:schemeClr val="accent1"/>
                </a:solidFill>
                <a:cs typeface="+mn-ea"/>
                <a:sym typeface="+mn-lt"/>
              </a:rPr>
              <a:t>财通定增量化</a:t>
            </a:r>
            <a:r>
              <a:rPr lang="en-US" altLang="zh-CN" sz="4000" b="1" dirty="0">
                <a:solidFill>
                  <a:schemeClr val="accent1"/>
                </a:solidFill>
                <a:cs typeface="+mn-ea"/>
                <a:sym typeface="+mn-lt"/>
              </a:rPr>
              <a:t>+</a:t>
            </a:r>
            <a:endParaRPr lang="zh-CN" altLang="en-US" sz="4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7153836" y="4310531"/>
            <a:ext cx="1351990" cy="129514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236458" y="4195156"/>
            <a:ext cx="1587118" cy="1630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左右箭头 38"/>
          <p:cNvSpPr/>
          <p:nvPr/>
        </p:nvSpPr>
        <p:spPr>
          <a:xfrm>
            <a:off x="8724783" y="4882034"/>
            <a:ext cx="508641" cy="3143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443663" y="4643107"/>
            <a:ext cx="9869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定增多票组合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534291" y="4525488"/>
            <a:ext cx="98690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沪深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300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股指期货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797109" y="4079031"/>
            <a:ext cx="8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cs typeface="+mn-ea"/>
                <a:sym typeface="+mn-lt"/>
              </a:rPr>
              <a:t>风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106901" y="4182271"/>
            <a:ext cx="8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cs typeface="+mn-ea"/>
                <a:sym typeface="+mn-lt"/>
              </a:rPr>
              <a:t>险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357810" y="4429976"/>
            <a:ext cx="8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cs typeface="+mn-ea"/>
                <a:sym typeface="+mn-lt"/>
              </a:rPr>
              <a:t>配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430564" y="4768023"/>
            <a:ext cx="8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cs typeface="+mn-ea"/>
                <a:sym typeface="+mn-lt"/>
              </a:rPr>
              <a:t>平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381337" y="5077953"/>
            <a:ext cx="986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cs typeface="+mn-ea"/>
                <a:sym typeface="+mn-lt"/>
              </a:rPr>
              <a:t>组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206207" y="5336050"/>
            <a:ext cx="81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cs typeface="+mn-ea"/>
                <a:sym typeface="+mn-lt"/>
              </a:rPr>
              <a:t>和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xmlns="" id="{58EA74B6-475C-4F44-A627-DDAADE5D91EC}"/>
              </a:ext>
            </a:extLst>
          </p:cNvPr>
          <p:cNvSpPr txBox="1"/>
          <p:nvPr/>
        </p:nvSpPr>
        <p:spPr>
          <a:xfrm>
            <a:off x="476301" y="2953539"/>
            <a:ext cx="560421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en-US" sz="1800" b="1" dirty="0">
                <a:solidFill>
                  <a:prstClr val="black"/>
                </a:solidFill>
                <a:cs typeface="+mn-ea"/>
                <a:sym typeface="+mn-lt"/>
              </a:rPr>
              <a:t>定增组合：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通过优选定增标的得到。</a:t>
            </a:r>
            <a:endParaRPr lang="en-US" altLang="zh-CN" sz="1800" dirty="0">
              <a:solidFill>
                <a:prstClr val="black"/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en-US" sz="1800" b="1" dirty="0">
                <a:solidFill>
                  <a:prstClr val="black"/>
                </a:solidFill>
                <a:cs typeface="+mn-ea"/>
                <a:sym typeface="+mn-lt"/>
              </a:rPr>
              <a:t>配平组合：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根据当前定增组合，精选个股构建配平组合，力争使得（定增组合</a:t>
            </a:r>
            <a:r>
              <a:rPr lang="en-US" altLang="zh-CN" sz="1800" dirty="0">
                <a:solidFill>
                  <a:prstClr val="black"/>
                </a:solidFill>
                <a:cs typeface="+mn-ea"/>
                <a:sym typeface="+mn-lt"/>
              </a:rPr>
              <a:t>+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风险配平组合）这整个二级组合在</a:t>
            </a:r>
            <a:r>
              <a:rPr lang="zh-CN" altLang="en-US" sz="1800" b="1" u="sng" dirty="0">
                <a:solidFill>
                  <a:srgbClr val="C00000"/>
                </a:solidFill>
                <a:cs typeface="+mn-ea"/>
                <a:sym typeface="+mn-lt"/>
              </a:rPr>
              <a:t>市值、行业等特征与要对冲的股指期货的指数大致相符，最大程度对冲定增组合底仓波动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，从而部分剥离出定增股票的折扣</a:t>
            </a:r>
            <a:r>
              <a:rPr lang="en-US" altLang="zh-CN" sz="1800" dirty="0">
                <a:solidFill>
                  <a:prstClr val="black"/>
                </a:solidFill>
                <a:cs typeface="+mn-ea"/>
                <a:sym typeface="+mn-lt"/>
              </a:rPr>
              <a:t>Alpha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。</a:t>
            </a:r>
            <a:endParaRPr lang="en-US" altLang="zh-CN" sz="1800" dirty="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185347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909902" y="304799"/>
            <a:ext cx="6627907" cy="63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策略实盘运作情况</a:t>
            </a:r>
            <a:r>
              <a:rPr lang="en-US" altLang="zh-CN" sz="2667" b="1" dirty="0">
                <a:solidFill>
                  <a:srgbClr val="084078"/>
                </a:solidFill>
                <a:cs typeface="+mn-ea"/>
                <a:sym typeface="+mn-lt"/>
              </a:rPr>
              <a:t>——</a:t>
            </a: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收益表现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36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" y="48351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" y="9380379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xmlns="" id="{B4335BC1-F996-4D4E-9943-686D04DD8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63" y="0"/>
            <a:ext cx="2095443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cs typeface="+mn-ea"/>
                <a:sym typeface="+mn-lt"/>
              </a:rPr>
              <a:t>定增量化对冲策略</a:t>
            </a:r>
            <a:endParaRPr lang="en-US" altLang="zh-CN" sz="1867" b="1" dirty="0">
              <a:solidFill>
                <a:srgbClr val="084078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89A8AB3-EF39-4772-BDF4-D42C61E13F6E}"/>
              </a:ext>
            </a:extLst>
          </p:cNvPr>
          <p:cNvSpPr/>
          <p:nvPr/>
        </p:nvSpPr>
        <p:spPr bwMode="auto">
          <a:xfrm>
            <a:off x="6233745" y="601618"/>
            <a:ext cx="5958251" cy="200797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5" name="TextBox 89"/>
          <p:cNvSpPr txBox="1"/>
          <p:nvPr>
            <p:custDataLst>
              <p:tags r:id="rId2"/>
            </p:custDataLst>
          </p:nvPr>
        </p:nvSpPr>
        <p:spPr>
          <a:xfrm>
            <a:off x="9100413" y="6539901"/>
            <a:ext cx="3185487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lang="zh-CN" altLang="en-US" sz="1467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非宣传推介材料，仅供内部培训参考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419168" y="3040269"/>
            <a:ext cx="53138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蓝色线为估值表净值，定增股票使用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AAP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估值法，目前</a:t>
            </a:r>
            <a:r>
              <a:rPr lang="zh-CN" altLang="en-US" sz="1600" dirty="0" smtClean="0">
                <a:solidFill>
                  <a:srgbClr val="000000"/>
                </a:solidFill>
                <a:cs typeface="+mn-ea"/>
                <a:sym typeface="+mn-lt"/>
              </a:rPr>
              <a:t>包含</a:t>
            </a:r>
            <a:r>
              <a:rPr lang="en-US" altLang="zh-CN" sz="1600" dirty="0" smtClean="0">
                <a:solidFill>
                  <a:srgbClr val="000000"/>
                </a:solidFill>
                <a:cs typeface="+mn-ea"/>
                <a:sym typeface="+mn-lt"/>
              </a:rPr>
              <a:t>20</a:t>
            </a:r>
            <a:r>
              <a:rPr lang="zh-CN" altLang="en-US" sz="1600" dirty="0" smtClean="0">
                <a:solidFill>
                  <a:srgbClr val="000000"/>
                </a:solidFill>
                <a:cs typeface="+mn-ea"/>
                <a:sym typeface="+mn-lt"/>
              </a:rPr>
              <a:t>个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定增项目。</a:t>
            </a:r>
            <a:endParaRPr lang="en-US" altLang="zh-CN" sz="16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红色线为蓝色线基础上，把所有定增项目全部囊括进来。其总收益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=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定增折扣收益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+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配平后组合收益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+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基差波动。</a:t>
            </a:r>
            <a:endParaRPr lang="en-US" altLang="zh-CN" sz="16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7497" y="5978028"/>
            <a:ext cx="11213227" cy="65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i="1" dirty="0">
                <a:solidFill>
                  <a:srgbClr val="000000"/>
                </a:solidFill>
              </a:rPr>
              <a:t>说明：预估市值法净值为追加资金后的复权单位净值，其中定增折扣收益在报价日全部计入，期货盈亏采用期货结算价计算。历史业绩仅供参考，不对未来构成保证。</a:t>
            </a:r>
            <a:r>
              <a:rPr lang="zh-CN" altLang="en-US" sz="1400" b="1" i="1" dirty="0">
                <a:solidFill>
                  <a:srgbClr val="000000"/>
                </a:solidFill>
                <a:cs typeface="+mn-ea"/>
                <a:sym typeface="+mn-lt"/>
              </a:rPr>
              <a:t>数据来源：财通基金；数据截止时间：</a:t>
            </a:r>
            <a:r>
              <a:rPr lang="en-US" altLang="zh-CN" sz="1400" b="1" i="1" dirty="0" smtClean="0">
                <a:solidFill>
                  <a:srgbClr val="000000"/>
                </a:solidFill>
                <a:cs typeface="+mn-ea"/>
                <a:sym typeface="+mn-lt"/>
              </a:rPr>
              <a:t>2022/07/01</a:t>
            </a:r>
            <a:endParaRPr lang="en-US" altLang="zh-CN" sz="1400" b="1" i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30" name="表格 29"/>
          <p:cNvGraphicFramePr/>
          <p:nvPr>
            <p:custDataLst>
              <p:tags r:id="rId3"/>
            </p:custDataLst>
            <p:extLst/>
          </p:nvPr>
        </p:nvGraphicFramePr>
        <p:xfrm>
          <a:off x="893180" y="1181100"/>
          <a:ext cx="10806787" cy="769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954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56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73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337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65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295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产品名称</a:t>
                      </a:r>
                    </a:p>
                  </a:txBody>
                  <a:tcPr anchor="ctr" anchorCtr="1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成立日期</a:t>
                      </a:r>
                    </a:p>
                  </a:txBody>
                  <a:tcPr anchor="ctr" anchorCtr="1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产品净值（</a:t>
                      </a:r>
                      <a:r>
                        <a:rPr lang="en-US" altLang="zh-CN" sz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aap</a:t>
                      </a:r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）</a:t>
                      </a:r>
                    </a:p>
                  </a:txBody>
                  <a:tcPr anchor="ctr" anchorCtr="1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预估净值（市价法）</a:t>
                      </a:r>
                    </a:p>
                  </a:txBody>
                  <a:tcPr anchor="ctr" anchorCtr="1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定增仓位（占总资产）</a:t>
                      </a:r>
                    </a:p>
                  </a:txBody>
                  <a:tcPr anchor="ctr" anchorCtr="1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平均折扣</a:t>
                      </a:r>
                    </a:p>
                  </a:txBody>
                  <a:tcPr anchor="ctr" anchorCtr="1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定增量化对冲</a:t>
                      </a:r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r>
                        <a:rPr lang="zh-CN" altLang="en-US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号</a:t>
                      </a:r>
                    </a:p>
                  </a:txBody>
                  <a:tcPr anchor="ctr" anchorCtr="1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2020-12-28</a:t>
                      </a:r>
                    </a:p>
                  </a:txBody>
                  <a:tcPr anchor="ctr" anchorCtr="1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1.107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anchorCtr="1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1.181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（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不代表产品最终收益）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anchorCtr="1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约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21.0%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anchorCtr="1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7.95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折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anchorCtr="1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6649400" y="2177005"/>
            <a:ext cx="5050566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rgbClr val="000000"/>
                </a:solidFill>
                <a:cs typeface="+mn-ea"/>
                <a:sym typeface="+mn-lt"/>
              </a:rPr>
              <a:t>目前</a:t>
            </a:r>
            <a:r>
              <a:rPr lang="zh-CN" altLang="en-US" sz="1600" kern="0" dirty="0">
                <a:solidFill>
                  <a:srgbClr val="000000"/>
                </a:solidFill>
                <a:cs typeface="+mn-ea"/>
                <a:sym typeface="+mn-lt"/>
              </a:rPr>
              <a:t>，</a:t>
            </a:r>
            <a:r>
              <a:rPr lang="zh-CN" altLang="zh-CN" sz="1600" kern="0" dirty="0">
                <a:solidFill>
                  <a:srgbClr val="000000"/>
                </a:solidFill>
                <a:cs typeface="+mn-ea"/>
                <a:sym typeface="+mn-lt"/>
              </a:rPr>
              <a:t>我们参与定增项目</a:t>
            </a:r>
            <a:r>
              <a:rPr lang="zh-CN" altLang="zh-CN" sz="1600" kern="0" dirty="0" smtClean="0">
                <a:solidFill>
                  <a:srgbClr val="000000"/>
                </a:solidFill>
                <a:cs typeface="+mn-ea"/>
                <a:sym typeface="+mn-lt"/>
              </a:rPr>
              <a:t>共计</a:t>
            </a:r>
            <a:r>
              <a:rPr lang="en-US" altLang="zh-CN" sz="1600" b="1" kern="0" dirty="0" smtClean="0">
                <a:solidFill>
                  <a:srgbClr val="000000"/>
                </a:solidFill>
                <a:cs typeface="+mn-ea"/>
                <a:sym typeface="+mn-lt"/>
              </a:rPr>
              <a:t>129</a:t>
            </a:r>
            <a:r>
              <a:rPr lang="zh-CN" altLang="zh-CN" sz="1600" b="1" kern="0" dirty="0" smtClean="0">
                <a:solidFill>
                  <a:srgbClr val="000000"/>
                </a:solidFill>
                <a:cs typeface="+mn-ea"/>
                <a:sym typeface="+mn-lt"/>
              </a:rPr>
              <a:t>个</a:t>
            </a:r>
            <a:r>
              <a:rPr lang="zh-CN" altLang="zh-CN" sz="1600" kern="0" dirty="0">
                <a:solidFill>
                  <a:srgbClr val="000000"/>
                </a:solidFill>
                <a:cs typeface="+mn-ea"/>
                <a:sym typeface="+mn-lt"/>
              </a:rPr>
              <a:t>，总</a:t>
            </a:r>
            <a:r>
              <a:rPr lang="zh-CN" altLang="zh-CN" sz="1600" kern="0" dirty="0" smtClean="0">
                <a:solidFill>
                  <a:srgbClr val="000000"/>
                </a:solidFill>
                <a:cs typeface="+mn-ea"/>
                <a:sym typeface="+mn-lt"/>
              </a:rPr>
              <a:t>金额</a:t>
            </a:r>
            <a:r>
              <a:rPr lang="en-US" altLang="zh-CN" sz="1600" kern="0" dirty="0" smtClean="0">
                <a:solidFill>
                  <a:srgbClr val="000000"/>
                </a:solidFill>
                <a:cs typeface="+mn-ea"/>
                <a:sym typeface="+mn-lt"/>
              </a:rPr>
              <a:t>12537</a:t>
            </a:r>
            <a:r>
              <a:rPr lang="zh-CN" altLang="zh-CN" sz="1600" kern="0" dirty="0" smtClean="0">
                <a:solidFill>
                  <a:srgbClr val="000000"/>
                </a:solidFill>
                <a:cs typeface="+mn-ea"/>
                <a:sym typeface="+mn-lt"/>
              </a:rPr>
              <a:t>万</a:t>
            </a:r>
            <a:r>
              <a:rPr lang="zh-CN" altLang="zh-CN" sz="1600" kern="0" dirty="0">
                <a:solidFill>
                  <a:srgbClr val="000000"/>
                </a:solidFill>
                <a:cs typeface="+mn-ea"/>
                <a:sym typeface="+mn-lt"/>
              </a:rPr>
              <a:t>，项目</a:t>
            </a:r>
            <a:r>
              <a:rPr lang="zh-CN" altLang="zh-CN" sz="1600" b="1" kern="0" dirty="0">
                <a:solidFill>
                  <a:srgbClr val="000000"/>
                </a:solidFill>
                <a:cs typeface="+mn-ea"/>
                <a:sym typeface="+mn-lt"/>
              </a:rPr>
              <a:t>平均折扣</a:t>
            </a:r>
            <a:r>
              <a:rPr lang="en-US" altLang="zh-CN" sz="1600" b="1" kern="0" dirty="0" smtClean="0">
                <a:solidFill>
                  <a:srgbClr val="000000"/>
                </a:solidFill>
                <a:cs typeface="+mn-ea"/>
                <a:sym typeface="+mn-lt"/>
              </a:rPr>
              <a:t>79.52%</a:t>
            </a:r>
            <a:r>
              <a:rPr lang="zh-CN" altLang="zh-CN" sz="1600" kern="0" dirty="0">
                <a:solidFill>
                  <a:srgbClr val="000000"/>
                </a:solidFill>
                <a:cs typeface="+mn-ea"/>
                <a:sym typeface="+mn-lt"/>
              </a:rPr>
              <a:t>，</a:t>
            </a:r>
            <a:r>
              <a:rPr lang="zh-CN" altLang="zh-CN" sz="1600" b="1" kern="0" dirty="0">
                <a:solidFill>
                  <a:srgbClr val="000000"/>
                </a:solidFill>
                <a:cs typeface="+mn-ea"/>
                <a:sym typeface="+mn-lt"/>
              </a:rPr>
              <a:t>折扣</a:t>
            </a:r>
            <a:r>
              <a:rPr lang="zh-CN" altLang="zh-CN" sz="1600" b="1" kern="0" dirty="0" smtClean="0">
                <a:solidFill>
                  <a:srgbClr val="000000"/>
                </a:solidFill>
                <a:cs typeface="+mn-ea"/>
                <a:sym typeface="+mn-lt"/>
              </a:rPr>
              <a:t>收益</a:t>
            </a:r>
            <a:r>
              <a:rPr lang="en-US" altLang="zh-CN" sz="1600" b="1" kern="0" dirty="0" smtClean="0">
                <a:solidFill>
                  <a:srgbClr val="000000"/>
                </a:solidFill>
                <a:cs typeface="+mn-ea"/>
                <a:sym typeface="+mn-lt"/>
              </a:rPr>
              <a:t>3063</a:t>
            </a:r>
            <a:r>
              <a:rPr lang="zh-CN" altLang="zh-CN" sz="1600" b="1" kern="0" dirty="0" smtClean="0">
                <a:solidFill>
                  <a:srgbClr val="000000"/>
                </a:solidFill>
                <a:cs typeface="+mn-ea"/>
                <a:sym typeface="+mn-lt"/>
              </a:rPr>
              <a:t>万</a:t>
            </a: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33" name="iconfont-10488-5117611">
            <a:extLst>
              <a:ext uri="{FF2B5EF4-FFF2-40B4-BE49-F238E27FC236}">
                <a16:creationId xmlns:a16="http://schemas.microsoft.com/office/drawing/2014/main" xmlns="" id="{54405246-CCE2-4201-BBB1-D3F3EB6E740D}"/>
              </a:ext>
            </a:extLst>
          </p:cNvPr>
          <p:cNvSpPr/>
          <p:nvPr/>
        </p:nvSpPr>
        <p:spPr>
          <a:xfrm>
            <a:off x="5624060" y="2245663"/>
            <a:ext cx="609685" cy="534834"/>
          </a:xfrm>
          <a:custGeom>
            <a:avLst/>
            <a:gdLst>
              <a:gd name="T0" fmla="*/ 12491 w 14594"/>
              <a:gd name="T1" fmla="*/ 12155 h 12800"/>
              <a:gd name="T2" fmla="*/ 2262 w 14594"/>
              <a:gd name="T3" fmla="*/ 12155 h 12800"/>
              <a:gd name="T4" fmla="*/ 1940 w 14594"/>
              <a:gd name="T5" fmla="*/ 12478 h 12800"/>
              <a:gd name="T6" fmla="*/ 2262 w 14594"/>
              <a:gd name="T7" fmla="*/ 12800 h 12800"/>
              <a:gd name="T8" fmla="*/ 12491 w 14594"/>
              <a:gd name="T9" fmla="*/ 12800 h 12800"/>
              <a:gd name="T10" fmla="*/ 12813 w 14594"/>
              <a:gd name="T11" fmla="*/ 12478 h 12800"/>
              <a:gd name="T12" fmla="*/ 12491 w 14594"/>
              <a:gd name="T13" fmla="*/ 12155 h 12800"/>
              <a:gd name="T14" fmla="*/ 13828 w 14594"/>
              <a:gd name="T15" fmla="*/ 2520 h 12800"/>
              <a:gd name="T16" fmla="*/ 13123 w 14594"/>
              <a:gd name="T17" fmla="*/ 3585 h 12800"/>
              <a:gd name="T18" fmla="*/ 12413 w 14594"/>
              <a:gd name="T19" fmla="*/ 3721 h 12800"/>
              <a:gd name="T20" fmla="*/ 10501 w 14594"/>
              <a:gd name="T21" fmla="*/ 5043 h 12800"/>
              <a:gd name="T22" fmla="*/ 10456 w 14594"/>
              <a:gd name="T23" fmla="*/ 5036 h 12800"/>
              <a:gd name="T24" fmla="*/ 7968 w 14594"/>
              <a:gd name="T25" fmla="*/ 1766 h 12800"/>
              <a:gd name="T26" fmla="*/ 7563 w 14594"/>
              <a:gd name="T27" fmla="*/ 1467 h 12800"/>
              <a:gd name="T28" fmla="*/ 8006 w 14594"/>
              <a:gd name="T29" fmla="*/ 609 h 12800"/>
              <a:gd name="T30" fmla="*/ 7256 w 14594"/>
              <a:gd name="T31" fmla="*/ 0 h 12800"/>
              <a:gd name="T32" fmla="*/ 6507 w 14594"/>
              <a:gd name="T33" fmla="*/ 609 h 12800"/>
              <a:gd name="T34" fmla="*/ 6950 w 14594"/>
              <a:gd name="T35" fmla="*/ 1467 h 12800"/>
              <a:gd name="T36" fmla="*/ 6546 w 14594"/>
              <a:gd name="T37" fmla="*/ 1766 h 12800"/>
              <a:gd name="T38" fmla="*/ 4059 w 14594"/>
              <a:gd name="T39" fmla="*/ 5036 h 12800"/>
              <a:gd name="T40" fmla="*/ 4013 w 14594"/>
              <a:gd name="T41" fmla="*/ 5043 h 12800"/>
              <a:gd name="T42" fmla="*/ 2116 w 14594"/>
              <a:gd name="T43" fmla="*/ 3731 h 12800"/>
              <a:gd name="T44" fmla="*/ 1538 w 14594"/>
              <a:gd name="T45" fmla="*/ 3573 h 12800"/>
              <a:gd name="T46" fmla="*/ 1314 w 14594"/>
              <a:gd name="T47" fmla="*/ 2693 h 12800"/>
              <a:gd name="T48" fmla="*/ 407 w 14594"/>
              <a:gd name="T49" fmla="*/ 2646 h 12800"/>
              <a:gd name="T50" fmla="*/ 94 w 14594"/>
              <a:gd name="T51" fmla="*/ 3499 h 12800"/>
              <a:gd name="T52" fmla="*/ 815 w 14594"/>
              <a:gd name="T53" fmla="*/ 4051 h 12800"/>
              <a:gd name="T54" fmla="*/ 725 w 14594"/>
              <a:gd name="T55" fmla="*/ 4592 h 12800"/>
              <a:gd name="T56" fmla="*/ 1146 w 14594"/>
              <a:gd name="T57" fmla="*/ 7330 h 12800"/>
              <a:gd name="T58" fmla="*/ 1587 w 14594"/>
              <a:gd name="T59" fmla="*/ 10255 h 12800"/>
              <a:gd name="T60" fmla="*/ 2473 w 14594"/>
              <a:gd name="T61" fmla="*/ 11035 h 12800"/>
              <a:gd name="T62" fmla="*/ 12040 w 14594"/>
              <a:gd name="T63" fmla="*/ 11035 h 12800"/>
              <a:gd name="T64" fmla="*/ 12925 w 14594"/>
              <a:gd name="T65" fmla="*/ 10255 h 12800"/>
              <a:gd name="T66" fmla="*/ 13346 w 14594"/>
              <a:gd name="T67" fmla="*/ 7525 h 12800"/>
              <a:gd name="T68" fmla="*/ 13805 w 14594"/>
              <a:gd name="T69" fmla="*/ 4580 h 12800"/>
              <a:gd name="T70" fmla="*/ 13715 w 14594"/>
              <a:gd name="T71" fmla="*/ 4042 h 12800"/>
              <a:gd name="T72" fmla="*/ 13828 w 14594"/>
              <a:gd name="T73" fmla="*/ 4051 h 12800"/>
              <a:gd name="T74" fmla="*/ 14594 w 14594"/>
              <a:gd name="T75" fmla="*/ 3285 h 12800"/>
              <a:gd name="T76" fmla="*/ 13828 w 14594"/>
              <a:gd name="T77" fmla="*/ 2519 h 12800"/>
              <a:gd name="T78" fmla="*/ 13828 w 14594"/>
              <a:gd name="T79" fmla="*/ 2520 h 12800"/>
              <a:gd name="T80" fmla="*/ 7257 w 14594"/>
              <a:gd name="T81" fmla="*/ 645 h 12800"/>
              <a:gd name="T82" fmla="*/ 7343 w 14594"/>
              <a:gd name="T83" fmla="*/ 851 h 12800"/>
              <a:gd name="T84" fmla="*/ 7136 w 14594"/>
              <a:gd name="T85" fmla="*/ 766 h 12800"/>
              <a:gd name="T86" fmla="*/ 7257 w 14594"/>
              <a:gd name="T87" fmla="*/ 645 h 12800"/>
              <a:gd name="T88" fmla="*/ 708 w 14594"/>
              <a:gd name="T89" fmla="*/ 3285 h 12800"/>
              <a:gd name="T90" fmla="*/ 914 w 14594"/>
              <a:gd name="T91" fmla="*/ 3200 h 12800"/>
              <a:gd name="T92" fmla="*/ 829 w 14594"/>
              <a:gd name="T93" fmla="*/ 3406 h 12800"/>
              <a:gd name="T94" fmla="*/ 708 w 14594"/>
              <a:gd name="T95" fmla="*/ 3285 h 12800"/>
              <a:gd name="T96" fmla="*/ 13828 w 14594"/>
              <a:gd name="T97" fmla="*/ 3406 h 12800"/>
              <a:gd name="T98" fmla="*/ 13742 w 14594"/>
              <a:gd name="T99" fmla="*/ 3200 h 12800"/>
              <a:gd name="T100" fmla="*/ 13949 w 14594"/>
              <a:gd name="T101" fmla="*/ 3285 h 12800"/>
              <a:gd name="T102" fmla="*/ 13828 w 14594"/>
              <a:gd name="T103" fmla="*/ 3406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594" h="12800">
                <a:moveTo>
                  <a:pt x="12491" y="12155"/>
                </a:moveTo>
                <a:lnTo>
                  <a:pt x="2262" y="12155"/>
                </a:lnTo>
                <a:cubicBezTo>
                  <a:pt x="2084" y="12155"/>
                  <a:pt x="1940" y="12300"/>
                  <a:pt x="1940" y="12478"/>
                </a:cubicBezTo>
                <a:cubicBezTo>
                  <a:pt x="1940" y="12656"/>
                  <a:pt x="2084" y="12800"/>
                  <a:pt x="2262" y="12800"/>
                </a:cubicBezTo>
                <a:lnTo>
                  <a:pt x="12491" y="12800"/>
                </a:lnTo>
                <a:cubicBezTo>
                  <a:pt x="12669" y="12800"/>
                  <a:pt x="12813" y="12656"/>
                  <a:pt x="12813" y="12478"/>
                </a:cubicBezTo>
                <a:cubicBezTo>
                  <a:pt x="12813" y="12300"/>
                  <a:pt x="12669" y="12155"/>
                  <a:pt x="12491" y="12155"/>
                </a:cubicBezTo>
                <a:close/>
                <a:moveTo>
                  <a:pt x="13828" y="2520"/>
                </a:moveTo>
                <a:cubicBezTo>
                  <a:pt x="13279" y="2519"/>
                  <a:pt x="12908" y="3080"/>
                  <a:pt x="13123" y="3585"/>
                </a:cubicBezTo>
                <a:cubicBezTo>
                  <a:pt x="12878" y="3526"/>
                  <a:pt x="12619" y="3576"/>
                  <a:pt x="12413" y="3721"/>
                </a:cubicBezTo>
                <a:lnTo>
                  <a:pt x="10501" y="5043"/>
                </a:lnTo>
                <a:cubicBezTo>
                  <a:pt x="10487" y="5053"/>
                  <a:pt x="10467" y="5050"/>
                  <a:pt x="10456" y="5036"/>
                </a:cubicBezTo>
                <a:lnTo>
                  <a:pt x="7968" y="1766"/>
                </a:lnTo>
                <a:cubicBezTo>
                  <a:pt x="7865" y="1629"/>
                  <a:pt x="7724" y="1526"/>
                  <a:pt x="7563" y="1467"/>
                </a:cubicBezTo>
                <a:cubicBezTo>
                  <a:pt x="7895" y="1322"/>
                  <a:pt x="8080" y="964"/>
                  <a:pt x="8006" y="609"/>
                </a:cubicBezTo>
                <a:cubicBezTo>
                  <a:pt x="7932" y="254"/>
                  <a:pt x="7619" y="0"/>
                  <a:pt x="7256" y="0"/>
                </a:cubicBezTo>
                <a:cubicBezTo>
                  <a:pt x="6894" y="0"/>
                  <a:pt x="6581" y="254"/>
                  <a:pt x="6507" y="609"/>
                </a:cubicBezTo>
                <a:cubicBezTo>
                  <a:pt x="6433" y="964"/>
                  <a:pt x="6618" y="1322"/>
                  <a:pt x="6950" y="1467"/>
                </a:cubicBezTo>
                <a:cubicBezTo>
                  <a:pt x="6789" y="1526"/>
                  <a:pt x="6649" y="1630"/>
                  <a:pt x="6546" y="1766"/>
                </a:cubicBezTo>
                <a:lnTo>
                  <a:pt x="4059" y="5036"/>
                </a:lnTo>
                <a:cubicBezTo>
                  <a:pt x="4048" y="5050"/>
                  <a:pt x="4028" y="5053"/>
                  <a:pt x="4013" y="5043"/>
                </a:cubicBezTo>
                <a:lnTo>
                  <a:pt x="2116" y="3731"/>
                </a:lnTo>
                <a:cubicBezTo>
                  <a:pt x="1947" y="3613"/>
                  <a:pt x="1743" y="3557"/>
                  <a:pt x="1538" y="3573"/>
                </a:cubicBezTo>
                <a:cubicBezTo>
                  <a:pt x="1664" y="3263"/>
                  <a:pt x="1574" y="2906"/>
                  <a:pt x="1314" y="2693"/>
                </a:cubicBezTo>
                <a:cubicBezTo>
                  <a:pt x="1055" y="2480"/>
                  <a:pt x="687" y="2461"/>
                  <a:pt x="407" y="2646"/>
                </a:cubicBezTo>
                <a:cubicBezTo>
                  <a:pt x="127" y="2831"/>
                  <a:pt x="0" y="3177"/>
                  <a:pt x="94" y="3499"/>
                </a:cubicBezTo>
                <a:cubicBezTo>
                  <a:pt x="187" y="3821"/>
                  <a:pt x="480" y="4045"/>
                  <a:pt x="815" y="4051"/>
                </a:cubicBezTo>
                <a:cubicBezTo>
                  <a:pt x="729" y="4217"/>
                  <a:pt x="697" y="4407"/>
                  <a:pt x="725" y="4592"/>
                </a:cubicBezTo>
                <a:cubicBezTo>
                  <a:pt x="834" y="5354"/>
                  <a:pt x="993" y="6359"/>
                  <a:pt x="1146" y="7330"/>
                </a:cubicBezTo>
                <a:cubicBezTo>
                  <a:pt x="1331" y="8515"/>
                  <a:pt x="1508" y="9634"/>
                  <a:pt x="1587" y="10255"/>
                </a:cubicBezTo>
                <a:cubicBezTo>
                  <a:pt x="1645" y="10700"/>
                  <a:pt x="2024" y="11034"/>
                  <a:pt x="2473" y="11035"/>
                </a:cubicBezTo>
                <a:lnTo>
                  <a:pt x="12040" y="11035"/>
                </a:lnTo>
                <a:cubicBezTo>
                  <a:pt x="12489" y="11034"/>
                  <a:pt x="12868" y="10700"/>
                  <a:pt x="12925" y="10255"/>
                </a:cubicBezTo>
                <a:cubicBezTo>
                  <a:pt x="13000" y="9666"/>
                  <a:pt x="13168" y="8626"/>
                  <a:pt x="13346" y="7525"/>
                </a:cubicBezTo>
                <a:cubicBezTo>
                  <a:pt x="13515" y="6479"/>
                  <a:pt x="13690" y="5398"/>
                  <a:pt x="13805" y="4580"/>
                </a:cubicBezTo>
                <a:cubicBezTo>
                  <a:pt x="13832" y="4396"/>
                  <a:pt x="13801" y="4208"/>
                  <a:pt x="13715" y="4042"/>
                </a:cubicBezTo>
                <a:cubicBezTo>
                  <a:pt x="13753" y="4048"/>
                  <a:pt x="13790" y="4051"/>
                  <a:pt x="13828" y="4051"/>
                </a:cubicBezTo>
                <a:cubicBezTo>
                  <a:pt x="14251" y="4051"/>
                  <a:pt x="14594" y="3708"/>
                  <a:pt x="14594" y="3285"/>
                </a:cubicBezTo>
                <a:cubicBezTo>
                  <a:pt x="14594" y="2862"/>
                  <a:pt x="14251" y="2519"/>
                  <a:pt x="13828" y="2519"/>
                </a:cubicBezTo>
                <a:lnTo>
                  <a:pt x="13828" y="2520"/>
                </a:lnTo>
                <a:close/>
                <a:moveTo>
                  <a:pt x="7257" y="645"/>
                </a:moveTo>
                <a:cubicBezTo>
                  <a:pt x="7365" y="645"/>
                  <a:pt x="7419" y="775"/>
                  <a:pt x="7343" y="851"/>
                </a:cubicBezTo>
                <a:cubicBezTo>
                  <a:pt x="7267" y="928"/>
                  <a:pt x="7136" y="874"/>
                  <a:pt x="7136" y="766"/>
                </a:cubicBezTo>
                <a:cubicBezTo>
                  <a:pt x="7136" y="699"/>
                  <a:pt x="7190" y="645"/>
                  <a:pt x="7257" y="645"/>
                </a:cubicBezTo>
                <a:close/>
                <a:moveTo>
                  <a:pt x="708" y="3285"/>
                </a:moveTo>
                <a:cubicBezTo>
                  <a:pt x="708" y="3177"/>
                  <a:pt x="838" y="3124"/>
                  <a:pt x="914" y="3200"/>
                </a:cubicBezTo>
                <a:cubicBezTo>
                  <a:pt x="991" y="3276"/>
                  <a:pt x="937" y="3406"/>
                  <a:pt x="829" y="3406"/>
                </a:cubicBezTo>
                <a:cubicBezTo>
                  <a:pt x="762" y="3406"/>
                  <a:pt x="708" y="3352"/>
                  <a:pt x="708" y="3285"/>
                </a:cubicBezTo>
                <a:close/>
                <a:moveTo>
                  <a:pt x="13828" y="3406"/>
                </a:moveTo>
                <a:cubicBezTo>
                  <a:pt x="13720" y="3406"/>
                  <a:pt x="13666" y="3276"/>
                  <a:pt x="13742" y="3200"/>
                </a:cubicBezTo>
                <a:cubicBezTo>
                  <a:pt x="13819" y="3124"/>
                  <a:pt x="13949" y="3177"/>
                  <a:pt x="13949" y="3285"/>
                </a:cubicBezTo>
                <a:cubicBezTo>
                  <a:pt x="13949" y="3352"/>
                  <a:pt x="13895" y="3406"/>
                  <a:pt x="13828" y="340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443" y="2177005"/>
            <a:ext cx="5566130" cy="34933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380685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36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" y="48351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" y="9380379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xmlns="" id="{B4335BC1-F996-4D4E-9943-686D04DD8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63" y="0"/>
            <a:ext cx="2095443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cs typeface="+mn-ea"/>
                <a:sym typeface="+mn-lt"/>
              </a:rPr>
              <a:t>定增量化对冲策略</a:t>
            </a:r>
            <a:endParaRPr lang="en-US" altLang="zh-CN" sz="1867" b="1" dirty="0">
              <a:solidFill>
                <a:srgbClr val="084078"/>
              </a:solidFill>
              <a:cs typeface="+mn-ea"/>
              <a:sym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1696994" y="2156366"/>
          <a:ext cx="7718855" cy="3160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10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754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52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7333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定增组合</a:t>
                      </a:r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+</a:t>
                      </a: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风险配平组合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非线性市值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通常代表中盘股</a:t>
                      </a:r>
                      <a:endParaRPr lang="zh-CN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-0.01</a:t>
                      </a:r>
                      <a:endParaRPr lang="zh-CN" sz="140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7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Beta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股票相对于整个股市的价格波动情况</a:t>
                      </a:r>
                      <a:endParaRPr lang="zh-CN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-0.06</a:t>
                      </a:r>
                      <a:endParaRPr lang="zh-CN" sz="140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73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波动率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价格波动程度</a:t>
                      </a:r>
                      <a:endParaRPr lang="zh-CN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</a:t>
                      </a:r>
                      <a:endParaRPr lang="zh-CN" sz="140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73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流动性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交易活跃程度</a:t>
                      </a:r>
                      <a:endParaRPr lang="zh-CN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0.04</a:t>
                      </a:r>
                      <a:endParaRPr lang="zh-CN" sz="140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73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动量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过去一段时间相对强势与弱势股票的收益差异</a:t>
                      </a:r>
                      <a:endParaRPr lang="zh-CN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0.03</a:t>
                      </a:r>
                      <a:endParaRPr lang="zh-CN" sz="140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73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杠杆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资产负债率</a:t>
                      </a:r>
                      <a:endParaRPr lang="zh-CN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-0.03</a:t>
                      </a:r>
                      <a:endParaRPr lang="zh-CN" sz="140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73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成长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销售或盈利增长</a:t>
                      </a:r>
                      <a:endParaRPr lang="zh-CN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-0.03</a:t>
                      </a:r>
                      <a:endParaRPr lang="zh-CN" sz="140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73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盈利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盈利能力，现金收益等</a:t>
                      </a:r>
                      <a:endParaRPr lang="zh-CN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0.03</a:t>
                      </a:r>
                      <a:endParaRPr lang="zh-CN" sz="140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73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估值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市净率</a:t>
                      </a:r>
                      <a:endParaRPr lang="zh-CN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-0.06</a:t>
                      </a:r>
                      <a:endParaRPr lang="zh-CN" sz="140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73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市值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大盘股和小盘股之间的收益差异</a:t>
                      </a:r>
                      <a:endParaRPr lang="zh-CN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-0.13</a:t>
                      </a:r>
                      <a:endParaRPr lang="zh-CN" sz="1400" dirty="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05097" y="1242100"/>
            <a:ext cx="111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kern="0" dirty="0">
                <a:solidFill>
                  <a:srgbClr val="000000"/>
                </a:solidFill>
                <a:cs typeface="+mn-ea"/>
                <a:sym typeface="+mn-lt"/>
              </a:rPr>
              <a:t>目前，我们参与定增项目</a:t>
            </a:r>
            <a:r>
              <a:rPr lang="zh-CN" altLang="en-US" sz="1800" kern="0" dirty="0" smtClean="0">
                <a:solidFill>
                  <a:srgbClr val="000000"/>
                </a:solidFill>
                <a:cs typeface="+mn-ea"/>
                <a:sym typeface="+mn-lt"/>
              </a:rPr>
              <a:t>共计</a:t>
            </a:r>
            <a:r>
              <a:rPr lang="en-US" altLang="zh-CN" sz="1800" kern="0" dirty="0" smtClean="0">
                <a:solidFill>
                  <a:srgbClr val="000000"/>
                </a:solidFill>
                <a:cs typeface="+mn-ea"/>
                <a:sym typeface="+mn-lt"/>
              </a:rPr>
              <a:t>129</a:t>
            </a:r>
            <a:r>
              <a:rPr lang="zh-CN" altLang="en-US" sz="1800" kern="0" dirty="0" smtClean="0">
                <a:solidFill>
                  <a:srgbClr val="000000"/>
                </a:solidFill>
                <a:cs typeface="+mn-ea"/>
                <a:sym typeface="+mn-lt"/>
              </a:rPr>
              <a:t>个</a:t>
            </a:r>
            <a:r>
              <a:rPr lang="zh-CN" altLang="en-US" sz="1800" kern="0" dirty="0">
                <a:solidFill>
                  <a:srgbClr val="000000"/>
                </a:solidFill>
                <a:cs typeface="+mn-ea"/>
                <a:sym typeface="+mn-lt"/>
              </a:rPr>
              <a:t>，总</a:t>
            </a:r>
            <a:r>
              <a:rPr lang="zh-CN" altLang="en-US" sz="1800" kern="0" dirty="0" smtClean="0">
                <a:solidFill>
                  <a:srgbClr val="000000"/>
                </a:solidFill>
                <a:cs typeface="+mn-ea"/>
                <a:sym typeface="+mn-lt"/>
              </a:rPr>
              <a:t>金额</a:t>
            </a:r>
            <a:r>
              <a:rPr lang="en-US" altLang="zh-CN" sz="1800" kern="0" dirty="0">
                <a:solidFill>
                  <a:srgbClr val="000000"/>
                </a:solidFill>
                <a:cs typeface="+mn-ea"/>
                <a:sym typeface="+mn-lt"/>
              </a:rPr>
              <a:t>12537</a:t>
            </a:r>
            <a:r>
              <a:rPr lang="zh-CN" altLang="en-US" sz="1800" kern="0" dirty="0" smtClean="0">
                <a:solidFill>
                  <a:srgbClr val="000000"/>
                </a:solidFill>
                <a:cs typeface="+mn-ea"/>
                <a:sym typeface="+mn-lt"/>
              </a:rPr>
              <a:t>万</a:t>
            </a:r>
            <a:r>
              <a:rPr lang="zh-CN" altLang="en-US" sz="1800" kern="0" dirty="0">
                <a:solidFill>
                  <a:srgbClr val="000000"/>
                </a:solidFill>
                <a:cs typeface="+mn-ea"/>
                <a:sym typeface="+mn-lt"/>
              </a:rPr>
              <a:t>，项目平均</a:t>
            </a:r>
            <a:r>
              <a:rPr lang="zh-CN" altLang="en-US" sz="1800" kern="0" dirty="0" smtClean="0">
                <a:solidFill>
                  <a:srgbClr val="000000"/>
                </a:solidFill>
                <a:cs typeface="+mn-ea"/>
                <a:sym typeface="+mn-lt"/>
              </a:rPr>
              <a:t>折扣</a:t>
            </a:r>
            <a:r>
              <a:rPr lang="en-US" altLang="zh-CN" sz="1800" kern="0" dirty="0">
                <a:solidFill>
                  <a:srgbClr val="000000"/>
                </a:solidFill>
                <a:cs typeface="+mn-ea"/>
                <a:sym typeface="+mn-lt"/>
              </a:rPr>
              <a:t>79.52%</a:t>
            </a:r>
            <a:r>
              <a:rPr lang="zh-CN" altLang="en-US" sz="1800" kern="0" dirty="0">
                <a:solidFill>
                  <a:srgbClr val="000000"/>
                </a:solidFill>
                <a:cs typeface="+mn-ea"/>
                <a:sym typeface="+mn-lt"/>
              </a:rPr>
              <a:t>，折扣</a:t>
            </a:r>
            <a:r>
              <a:rPr lang="zh-CN" altLang="en-US" sz="1800" kern="0" dirty="0" smtClean="0">
                <a:solidFill>
                  <a:srgbClr val="000000"/>
                </a:solidFill>
                <a:cs typeface="+mn-ea"/>
                <a:sym typeface="+mn-lt"/>
              </a:rPr>
              <a:t>收益</a:t>
            </a:r>
            <a:r>
              <a:rPr lang="en-US" altLang="zh-CN" sz="1800" kern="0" dirty="0">
                <a:solidFill>
                  <a:srgbClr val="000000"/>
                </a:solidFill>
                <a:cs typeface="+mn-ea"/>
                <a:sym typeface="+mn-lt"/>
              </a:rPr>
              <a:t>3063</a:t>
            </a:r>
            <a:r>
              <a:rPr lang="zh-CN" altLang="en-US" sz="1800" kern="0" dirty="0" smtClean="0">
                <a:solidFill>
                  <a:srgbClr val="000000"/>
                </a:solidFill>
                <a:cs typeface="+mn-ea"/>
                <a:sym typeface="+mn-lt"/>
              </a:rPr>
              <a:t>万</a:t>
            </a:r>
            <a:r>
              <a:rPr lang="zh-CN" altLang="en-US" sz="1800" kern="0" dirty="0">
                <a:solidFill>
                  <a:srgbClr val="000000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9" name="文本框 5"/>
          <p:cNvSpPr txBox="1"/>
          <p:nvPr/>
        </p:nvSpPr>
        <p:spPr>
          <a:xfrm>
            <a:off x="516386" y="5723466"/>
            <a:ext cx="1104246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i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i="1" dirty="0">
                <a:cs typeface="+mn-ea"/>
                <a:sym typeface="+mn-lt"/>
              </a:rPr>
              <a:t>数据来源：财通基金；数据截止时间：</a:t>
            </a:r>
            <a:r>
              <a:rPr lang="en-US" altLang="zh-CN" sz="1400" b="1" i="1" dirty="0" smtClean="0">
                <a:cs typeface="+mn-ea"/>
                <a:sym typeface="+mn-lt"/>
              </a:rPr>
              <a:t>2022/07/01</a:t>
            </a:r>
            <a:endParaRPr lang="en-US" altLang="zh-CN" sz="1400" b="1" i="1" dirty="0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B89A8AB3-EF39-4772-BDF4-D42C61E13F6E}"/>
              </a:ext>
            </a:extLst>
          </p:cNvPr>
          <p:cNvSpPr/>
          <p:nvPr/>
        </p:nvSpPr>
        <p:spPr bwMode="auto">
          <a:xfrm>
            <a:off x="6059488" y="601618"/>
            <a:ext cx="6132509" cy="200797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3" name="文本框 2"/>
          <p:cNvSpPr txBox="1">
            <a:spLocks noChangeArrowheads="1"/>
          </p:cNvSpPr>
          <p:nvPr/>
        </p:nvSpPr>
        <p:spPr bwMode="auto">
          <a:xfrm>
            <a:off x="898663" y="304799"/>
            <a:ext cx="5019321" cy="7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实盘产品运作情况</a:t>
            </a:r>
            <a:r>
              <a:rPr lang="en-US" altLang="zh-CN" sz="2667" b="1" dirty="0">
                <a:solidFill>
                  <a:srgbClr val="084078"/>
                </a:solidFill>
                <a:cs typeface="+mn-ea"/>
                <a:sym typeface="+mn-lt"/>
              </a:rPr>
              <a:t>——</a:t>
            </a: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收益表现</a:t>
            </a:r>
          </a:p>
        </p:txBody>
      </p:sp>
    </p:spTree>
    <p:extLst>
      <p:ext uri="{BB962C8B-B14F-4D97-AF65-F5344CB8AC3E}">
        <p14:creationId xmlns:p14="http://schemas.microsoft.com/office/powerpoint/2010/main" val="581755936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ļi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íṡlïḋè">
            <a:extLst>
              <a:ext uri="{FF2B5EF4-FFF2-40B4-BE49-F238E27FC236}">
                <a16:creationId xmlns:a16="http://schemas.microsoft.com/office/drawing/2014/main" xmlns="" id="{10D8F314-1ED1-4FCC-915C-4581886FCD65}"/>
              </a:ext>
            </a:extLst>
          </p:cNvPr>
          <p:cNvSpPr txBox="1"/>
          <p:nvPr/>
        </p:nvSpPr>
        <p:spPr>
          <a:xfrm>
            <a:off x="10196133" y="4985798"/>
            <a:ext cx="1324356" cy="115147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800" spc="100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en-US" altLang="zh-CN" sz="133" spc="100" dirty="0">
                <a:solidFill>
                  <a:srgbClr val="FFFFFF"/>
                </a:solidFill>
                <a:cs typeface="+mn-ea"/>
                <a:sym typeface="+mn-lt"/>
              </a:rPr>
              <a:t>  </a:t>
            </a:r>
            <a:r>
              <a:rPr lang="en-US" altLang="zh-CN" sz="1800" spc="100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zh-CN" altLang="en-US" sz="1800" spc="1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iṧļiḓé">
            <a:extLst>
              <a:ext uri="{FF2B5EF4-FFF2-40B4-BE49-F238E27FC236}">
                <a16:creationId xmlns:a16="http://schemas.microsoft.com/office/drawing/2014/main" xmlns="" id="{91AD9CB7-0AB1-46E5-A281-74A64C02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746" y="2481955"/>
            <a:ext cx="8716507" cy="656792"/>
          </a:xfrm>
        </p:spPr>
        <p:txBody>
          <a:bodyPr>
            <a:noAutofit/>
          </a:bodyPr>
          <a:lstStyle/>
          <a:p>
            <a:r>
              <a:rPr lang="zh-CN" altLang="en-US" sz="8000" dirty="0">
                <a:latin typeface="+mn-lt"/>
                <a:ea typeface="+mn-ea"/>
                <a:cs typeface="+mn-ea"/>
                <a:sym typeface="+mn-lt"/>
              </a:rPr>
              <a:t>布局或当时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31" y="129263"/>
            <a:ext cx="1928397" cy="551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105473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139" y="1095025"/>
            <a:ext cx="12194139" cy="576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zh-CN" altLang="en-US" sz="1867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047"/>
            <a:ext cx="12192000" cy="5328355"/>
          </a:xfrm>
          <a:prstGeom prst="rect">
            <a:avLst/>
          </a:prstGeom>
        </p:spPr>
      </p:pic>
      <p:pic>
        <p:nvPicPr>
          <p:cNvPr id="6" name="Picture 2" descr="C:\Users\dujiao\Desktop\图片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94" y="1282057"/>
            <a:ext cx="5317065" cy="5325127"/>
          </a:xfrm>
          <a:prstGeom prst="rect">
            <a:avLst/>
          </a:prstGeom>
          <a:noFill/>
        </p:spPr>
      </p:pic>
      <p:grpSp>
        <p:nvGrpSpPr>
          <p:cNvPr id="17" name="组合 16"/>
          <p:cNvGrpSpPr/>
          <p:nvPr/>
        </p:nvGrpSpPr>
        <p:grpSpPr>
          <a:xfrm>
            <a:off x="7091781" y="2492012"/>
            <a:ext cx="4501903" cy="705018"/>
            <a:chOff x="4581346" y="806229"/>
            <a:chExt cx="3376427" cy="528764"/>
          </a:xfrm>
        </p:grpSpPr>
        <p:grpSp>
          <p:nvGrpSpPr>
            <p:cNvPr id="18" name="组合 55"/>
            <p:cNvGrpSpPr/>
            <p:nvPr/>
          </p:nvGrpSpPr>
          <p:grpSpPr>
            <a:xfrm>
              <a:off x="4581346" y="806229"/>
              <a:ext cx="3027422" cy="528764"/>
              <a:chOff x="6213288" y="1077628"/>
              <a:chExt cx="4036563" cy="705018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6213288" y="1077628"/>
                <a:ext cx="705019" cy="705018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/>
                  </a:gs>
                  <a:gs pos="71000">
                    <a:sysClr val="window" lastClr="FFFFFF">
                      <a:lumMod val="95000"/>
                    </a:sysClr>
                  </a:gs>
                  <a:gs pos="1000">
                    <a:sysClr val="window" lastClr="FFFFFF">
                      <a:lumMod val="85000"/>
                      <a:shade val="100000"/>
                      <a:satMod val="115000"/>
                    </a:sysClr>
                  </a:gs>
                </a:gsLst>
                <a:lin ang="7200000" scaled="0"/>
                <a:tileRect/>
              </a:gradFill>
              <a:ln w="254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9170">
                  <a:defRPr/>
                </a:pPr>
                <a:endParaRPr lang="zh-CN" altLang="en-US" sz="2400" kern="0">
                  <a:solidFill>
                    <a:sysClr val="window" lastClr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226052" y="1167307"/>
                <a:ext cx="3023799" cy="525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endParaRPr lang="zh-CN" altLang="en-US" sz="2400" b="1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11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22"/>
            <p:cNvGrpSpPr/>
            <p:nvPr/>
          </p:nvGrpSpPr>
          <p:grpSpPr>
            <a:xfrm>
              <a:off x="5369996" y="870147"/>
              <a:ext cx="2587777" cy="444185"/>
              <a:chOff x="814327" y="3219329"/>
              <a:chExt cx="2519897" cy="432535"/>
            </a:xfrm>
          </p:grpSpPr>
          <p:grpSp>
            <p:nvGrpSpPr>
              <p:cNvPr id="21" name="组合 73"/>
              <p:cNvGrpSpPr/>
              <p:nvPr/>
            </p:nvGrpSpPr>
            <p:grpSpPr>
              <a:xfrm>
                <a:off x="814327" y="3219329"/>
                <a:ext cx="2519897" cy="432535"/>
                <a:chOff x="4304043" y="1286668"/>
                <a:chExt cx="7130105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4304043" y="1286668"/>
                  <a:ext cx="6414044" cy="2757793"/>
                </a:xfrm>
                <a:prstGeom prst="roundRect">
                  <a:avLst/>
                </a:prstGeom>
                <a:gradFill>
                  <a:gsLst>
                    <a:gs pos="62000">
                      <a:sysClr val="window" lastClr="FFFFFF">
                        <a:lumMod val="95000"/>
                      </a:sysClr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endParaRPr lang="zh-CN" altLang="en-US" sz="2400" kern="0">
                    <a:solidFill>
                      <a:sysClr val="window" lastClr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4351919" y="1373428"/>
                  <a:ext cx="7082229" cy="258446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endParaRPr lang="zh-CN" altLang="en-US" sz="2400" kern="0">
                    <a:solidFill>
                      <a:sysClr val="window" lastClr="FFFFFF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2" name="TextBox 106"/>
              <p:cNvSpPr txBox="1"/>
              <p:nvPr/>
            </p:nvSpPr>
            <p:spPr>
              <a:xfrm>
                <a:off x="823010" y="3261502"/>
                <a:ext cx="2511213" cy="359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ctr">
                  <a:defRPr sz="14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defTabSz="1219170">
                  <a:defRPr/>
                </a:pPr>
                <a:r>
                  <a:rPr lang="zh-CN" altLang="en-US" sz="3200" kern="0" dirty="0">
                    <a:solidFill>
                      <a:srgbClr val="09405E"/>
                    </a:solidFill>
                    <a:latin typeface="+mn-lt"/>
                    <a:ea typeface="+mn-ea"/>
                    <a:cs typeface="+mn-ea"/>
                    <a:sym typeface="+mn-lt"/>
                  </a:rPr>
                  <a:t>策略介绍</a:t>
                </a:r>
              </a:p>
            </p:txBody>
          </p:sp>
        </p:grpSp>
        <p:sp>
          <p:nvSpPr>
            <p:cNvPr id="20" name="TextBox 104"/>
            <p:cNvSpPr txBox="1"/>
            <p:nvPr/>
          </p:nvSpPr>
          <p:spPr>
            <a:xfrm>
              <a:off x="4648197" y="829730"/>
              <a:ext cx="359713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defRPr/>
              </a:pPr>
              <a:r>
                <a:rPr lang="en-US" altLang="zh-CN" sz="3733" b="1" kern="0" dirty="0">
                  <a:solidFill>
                    <a:srgbClr val="C00000"/>
                  </a:solidFill>
                  <a:cs typeface="+mn-ea"/>
                  <a:sym typeface="+mn-lt"/>
                </a:rPr>
                <a:t>2</a:t>
              </a:r>
              <a:endParaRPr lang="zh-CN" altLang="en-US" sz="3733" b="1" kern="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" y="2007076"/>
            <a:ext cx="4828351" cy="3974997"/>
            <a:chOff x="478923" y="1025739"/>
            <a:chExt cx="2491743" cy="3069251"/>
          </a:xfrm>
        </p:grpSpPr>
        <p:grpSp>
          <p:nvGrpSpPr>
            <p:cNvPr id="28" name="组合 38"/>
            <p:cNvGrpSpPr/>
            <p:nvPr/>
          </p:nvGrpSpPr>
          <p:grpSpPr>
            <a:xfrm>
              <a:off x="2195002" y="1025739"/>
              <a:ext cx="451751" cy="3069251"/>
              <a:chOff x="7636995" y="1679426"/>
              <a:chExt cx="421216" cy="4092334"/>
            </a:xfrm>
          </p:grpSpPr>
          <p:pic>
            <p:nvPicPr>
              <p:cNvPr id="36" name="图片 35"/>
              <p:cNvPicPr preferRelativeResize="0">
                <a:picLocks/>
              </p:cNvPicPr>
              <p:nvPr/>
            </p:nvPicPr>
            <p:blipFill rotWithShape="1">
              <a:blip r:embed="rId4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/>
            </p:blipFill>
            <p:spPr>
              <a:xfrm rot="16200000" flipV="1">
                <a:off x="5801436" y="3514985"/>
                <a:ext cx="4092334" cy="42121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7" name="图片 36"/>
              <p:cNvPicPr preferRelativeResize="0">
                <a:picLocks/>
              </p:cNvPicPr>
              <p:nvPr/>
            </p:nvPicPr>
            <p:blipFill rotWithShape="1">
              <a:blip r:embed="rId4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/>
            </p:blipFill>
            <p:spPr>
              <a:xfrm rot="16200000" flipV="1">
                <a:off x="5801436" y="3514985"/>
                <a:ext cx="4092334" cy="421216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9" name="组合 67"/>
            <p:cNvGrpSpPr/>
            <p:nvPr/>
          </p:nvGrpSpPr>
          <p:grpSpPr>
            <a:xfrm rot="16200000">
              <a:off x="1176826" y="1316668"/>
              <a:ext cx="1095937" cy="2491743"/>
              <a:chOff x="-323117" y="-627280"/>
              <a:chExt cx="5391567" cy="249174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 31"/>
              <p:cNvSpPr/>
              <p:nvPr/>
            </p:nvSpPr>
            <p:spPr>
              <a:xfrm>
                <a:off x="129223" y="-627280"/>
                <a:ext cx="4486893" cy="2327590"/>
              </a:xfrm>
              <a:prstGeom prst="rect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91440" tIns="45720" rIns="91440" bIns="45720" rtlCol="0" anchor="ctr"/>
              <a:lstStyle/>
              <a:p>
                <a:pPr algn="ctr" defTabSz="1219170">
                  <a:defRPr/>
                </a:pPr>
                <a:endParaRPr lang="zh-CN" altLang="en-US" sz="2400" kern="0">
                  <a:solidFill>
                    <a:sysClr val="window" lastClr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29223" y="-463126"/>
                <a:ext cx="4486893" cy="2327590"/>
              </a:xfrm>
              <a:prstGeom prst="rect">
                <a:avLst/>
              </a:prstGeom>
              <a:solidFill>
                <a:srgbClr val="004990"/>
              </a:solidFill>
              <a:ln w="12700" cap="flat" cmpd="sng" algn="ctr">
                <a:solidFill>
                  <a:srgbClr val="084078"/>
                </a:solidFill>
                <a:prstDash val="solid"/>
                <a:miter lim="800000"/>
              </a:ln>
              <a:effectLst/>
            </p:spPr>
            <p:txBody>
              <a:bodyPr lIns="91440" tIns="45720" rIns="91440" bIns="45720" rtlCol="0" anchor="ctr"/>
              <a:lstStyle/>
              <a:p>
                <a:pPr algn="ctr" defTabSz="1219170">
                  <a:defRPr/>
                </a:pPr>
                <a:endParaRPr lang="zh-CN" altLang="en-US" sz="2400" kern="0">
                  <a:solidFill>
                    <a:sysClr val="window" lastClr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-323117" y="1536156"/>
                <a:ext cx="459634" cy="328309"/>
              </a:xfrm>
              <a:custGeom>
                <a:avLst/>
                <a:gdLst>
                  <a:gd name="connsiteX0" fmla="*/ 0 w 612843"/>
                  <a:gd name="connsiteY0" fmla="*/ 0 h 418289"/>
                  <a:gd name="connsiteX1" fmla="*/ 603115 w 612843"/>
                  <a:gd name="connsiteY1" fmla="*/ 0 h 418289"/>
                  <a:gd name="connsiteX2" fmla="*/ 612843 w 612843"/>
                  <a:gd name="connsiteY2" fmla="*/ 418289 h 418289"/>
                  <a:gd name="connsiteX3" fmla="*/ 0 w 612843"/>
                  <a:gd name="connsiteY3" fmla="*/ 0 h 41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2843" h="418289">
                    <a:moveTo>
                      <a:pt x="0" y="0"/>
                    </a:moveTo>
                    <a:lnTo>
                      <a:pt x="603115" y="0"/>
                    </a:lnTo>
                    <a:lnTo>
                      <a:pt x="612843" y="418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111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91440" tIns="45720" rIns="91440" bIns="45720" rtlCol="0" anchor="ctr"/>
              <a:lstStyle/>
              <a:p>
                <a:pPr algn="ctr" defTabSz="1219170">
                  <a:defRPr/>
                </a:pPr>
                <a:endParaRPr lang="zh-CN" altLang="en-US" sz="2400" kern="0">
                  <a:solidFill>
                    <a:sysClr val="window" lastClr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 flipH="1">
                <a:off x="4608816" y="1536156"/>
                <a:ext cx="459634" cy="328309"/>
              </a:xfrm>
              <a:custGeom>
                <a:avLst/>
                <a:gdLst>
                  <a:gd name="connsiteX0" fmla="*/ 0 w 612843"/>
                  <a:gd name="connsiteY0" fmla="*/ 0 h 418289"/>
                  <a:gd name="connsiteX1" fmla="*/ 603115 w 612843"/>
                  <a:gd name="connsiteY1" fmla="*/ 0 h 418289"/>
                  <a:gd name="connsiteX2" fmla="*/ 612843 w 612843"/>
                  <a:gd name="connsiteY2" fmla="*/ 418289 h 418289"/>
                  <a:gd name="connsiteX3" fmla="*/ 0 w 612843"/>
                  <a:gd name="connsiteY3" fmla="*/ 0 h 41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2843" h="418289">
                    <a:moveTo>
                      <a:pt x="0" y="0"/>
                    </a:moveTo>
                    <a:lnTo>
                      <a:pt x="603115" y="0"/>
                    </a:lnTo>
                    <a:lnTo>
                      <a:pt x="612843" y="418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111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91440" tIns="45720" rIns="91440" bIns="45720" rtlCol="0" anchor="ctr"/>
              <a:lstStyle/>
              <a:p>
                <a:pPr algn="ctr" defTabSz="1219170">
                  <a:defRPr/>
                </a:pPr>
                <a:endParaRPr lang="zh-CN" altLang="en-US" sz="2400" kern="0">
                  <a:solidFill>
                    <a:sysClr val="window" lastClr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0" name="文本框 14"/>
            <p:cNvSpPr txBox="1"/>
            <p:nvPr/>
          </p:nvSpPr>
          <p:spPr>
            <a:xfrm>
              <a:off x="838606" y="2659845"/>
              <a:ext cx="1772164" cy="35647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dist" defTabSz="1219170"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cs typeface="+mn-ea"/>
                  <a:sym typeface="+mn-lt"/>
                </a:rPr>
                <a:t>CONTENTS</a:t>
              </a:r>
              <a:endParaRPr lang="zh-CN" altLang="en-US" sz="24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15"/>
            <p:cNvSpPr txBox="1"/>
            <p:nvPr/>
          </p:nvSpPr>
          <p:spPr>
            <a:xfrm>
              <a:off x="796402" y="2128976"/>
              <a:ext cx="1850351" cy="578323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 defTabSz="1219170">
                <a:defRPr/>
              </a:pPr>
              <a:r>
                <a:rPr lang="zh-CN" altLang="en-US" sz="4267" b="1" kern="0" dirty="0">
                  <a:solidFill>
                    <a:sysClr val="window" lastClr="FFFFFF"/>
                  </a:solidFill>
                  <a:cs typeface="+mn-ea"/>
                  <a:sym typeface="+mn-lt"/>
                </a:rPr>
                <a:t>目  录</a:t>
              </a:r>
            </a:p>
          </p:txBody>
        </p:sp>
      </p:grpSp>
      <p:sp>
        <p:nvSpPr>
          <p:cNvPr id="38" name="Freeform 5"/>
          <p:cNvSpPr/>
          <p:nvPr/>
        </p:nvSpPr>
        <p:spPr bwMode="auto">
          <a:xfrm>
            <a:off x="5617759" y="1175068"/>
            <a:ext cx="1264357" cy="5063653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24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069216" y="1111574"/>
            <a:ext cx="4524467" cy="705018"/>
            <a:chOff x="4564411" y="806229"/>
            <a:chExt cx="3393350" cy="528764"/>
          </a:xfrm>
        </p:grpSpPr>
        <p:grpSp>
          <p:nvGrpSpPr>
            <p:cNvPr id="40" name="组合 55"/>
            <p:cNvGrpSpPr/>
            <p:nvPr/>
          </p:nvGrpSpPr>
          <p:grpSpPr>
            <a:xfrm>
              <a:off x="4564411" y="806229"/>
              <a:ext cx="3044359" cy="528764"/>
              <a:chOff x="6190706" y="1077627"/>
              <a:chExt cx="4059145" cy="705017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190706" y="1077627"/>
                <a:ext cx="705019" cy="705017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/>
                  </a:gs>
                  <a:gs pos="71000">
                    <a:sysClr val="window" lastClr="FFFFFF">
                      <a:lumMod val="95000"/>
                    </a:sysClr>
                  </a:gs>
                  <a:gs pos="1000">
                    <a:sysClr val="window" lastClr="FFFFFF">
                      <a:lumMod val="85000"/>
                      <a:shade val="100000"/>
                      <a:satMod val="115000"/>
                    </a:sysClr>
                  </a:gs>
                </a:gsLst>
                <a:lin ang="7200000" scaled="0"/>
                <a:tileRect/>
              </a:gradFill>
              <a:ln w="254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9170">
                  <a:defRPr/>
                </a:pPr>
                <a:endParaRPr lang="zh-CN" altLang="en-US" sz="2400" kern="0">
                  <a:solidFill>
                    <a:sysClr val="window" lastClr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226053" y="1167307"/>
                <a:ext cx="3023798" cy="525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endParaRPr lang="zh-CN" altLang="en-US" sz="2400" b="1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11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122"/>
            <p:cNvGrpSpPr/>
            <p:nvPr/>
          </p:nvGrpSpPr>
          <p:grpSpPr>
            <a:xfrm>
              <a:off x="5369996" y="870149"/>
              <a:ext cx="2587765" cy="444185"/>
              <a:chOff x="814327" y="3219329"/>
              <a:chExt cx="2519885" cy="432535"/>
            </a:xfrm>
          </p:grpSpPr>
          <p:grpSp>
            <p:nvGrpSpPr>
              <p:cNvPr id="43" name="组合 73"/>
              <p:cNvGrpSpPr/>
              <p:nvPr/>
            </p:nvGrpSpPr>
            <p:grpSpPr>
              <a:xfrm>
                <a:off x="814327" y="3219329"/>
                <a:ext cx="2519885" cy="432535"/>
                <a:chOff x="4304043" y="1286668"/>
                <a:chExt cx="7130073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5" name="圆角矩形 44"/>
                <p:cNvSpPr/>
                <p:nvPr/>
              </p:nvSpPr>
              <p:spPr>
                <a:xfrm>
                  <a:off x="4304043" y="1286668"/>
                  <a:ext cx="6414044" cy="2757793"/>
                </a:xfrm>
                <a:prstGeom prst="roundRect">
                  <a:avLst/>
                </a:prstGeom>
                <a:gradFill>
                  <a:gsLst>
                    <a:gs pos="62000">
                      <a:sysClr val="window" lastClr="FFFFFF">
                        <a:lumMod val="95000"/>
                      </a:sysClr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endParaRPr lang="zh-CN" altLang="en-US" sz="2400" kern="0">
                    <a:solidFill>
                      <a:sysClr val="window" lastClr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圆角矩形 45"/>
                <p:cNvSpPr/>
                <p:nvPr/>
              </p:nvSpPr>
              <p:spPr>
                <a:xfrm>
                  <a:off x="4351922" y="1373428"/>
                  <a:ext cx="7082194" cy="258446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endParaRPr lang="zh-CN" altLang="en-US" sz="2400" kern="0">
                    <a:solidFill>
                      <a:sysClr val="window" lastClr="FFFFFF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4" name="TextBox 138"/>
              <p:cNvSpPr txBox="1"/>
              <p:nvPr/>
            </p:nvSpPr>
            <p:spPr>
              <a:xfrm>
                <a:off x="831236" y="3261500"/>
                <a:ext cx="2502974" cy="359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ctr">
                  <a:defRPr sz="14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defTabSz="1219170">
                  <a:defRPr/>
                </a:pPr>
                <a:r>
                  <a:rPr lang="zh-CN" altLang="en-US" sz="3200" kern="0" dirty="0">
                    <a:solidFill>
                      <a:srgbClr val="09405E"/>
                    </a:solidFill>
                    <a:latin typeface="+mn-lt"/>
                    <a:ea typeface="+mn-ea"/>
                    <a:cs typeface="+mn-ea"/>
                    <a:sym typeface="+mn-lt"/>
                  </a:rPr>
                  <a:t>走进定增</a:t>
                </a:r>
              </a:p>
            </p:txBody>
          </p:sp>
        </p:grpSp>
        <p:sp>
          <p:nvSpPr>
            <p:cNvPr id="42" name="TextBox 136"/>
            <p:cNvSpPr txBox="1"/>
            <p:nvPr/>
          </p:nvSpPr>
          <p:spPr>
            <a:xfrm>
              <a:off x="4631263" y="829730"/>
              <a:ext cx="359713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defRPr/>
              </a:pPr>
              <a:r>
                <a:rPr lang="en-US" altLang="zh-CN" sz="3733" b="1" kern="0" dirty="0">
                  <a:solidFill>
                    <a:srgbClr val="C00000"/>
                  </a:solidFill>
                  <a:cs typeface="+mn-ea"/>
                  <a:sym typeface="+mn-lt"/>
                </a:rPr>
                <a:t>1</a:t>
              </a:r>
              <a:endParaRPr lang="zh-CN" altLang="en-US" sz="3733" b="1" kern="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080501" y="3996921"/>
            <a:ext cx="4547647" cy="705019"/>
            <a:chOff x="4581346" y="806229"/>
            <a:chExt cx="3410735" cy="528764"/>
          </a:xfrm>
        </p:grpSpPr>
        <p:grpSp>
          <p:nvGrpSpPr>
            <p:cNvPr id="50" name="组合 55"/>
            <p:cNvGrpSpPr/>
            <p:nvPr/>
          </p:nvGrpSpPr>
          <p:grpSpPr>
            <a:xfrm>
              <a:off x="4581346" y="806229"/>
              <a:ext cx="3027422" cy="528764"/>
              <a:chOff x="6213288" y="1077628"/>
              <a:chExt cx="4036563" cy="70501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6213288" y="1077628"/>
                <a:ext cx="705019" cy="705018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/>
                  </a:gs>
                  <a:gs pos="71000">
                    <a:sysClr val="window" lastClr="FFFFFF">
                      <a:lumMod val="95000"/>
                    </a:sysClr>
                  </a:gs>
                  <a:gs pos="1000">
                    <a:sysClr val="window" lastClr="FFFFFF">
                      <a:lumMod val="85000"/>
                      <a:shade val="100000"/>
                      <a:satMod val="115000"/>
                    </a:sysClr>
                  </a:gs>
                </a:gsLst>
                <a:lin ang="7200000" scaled="0"/>
                <a:tileRect/>
              </a:gradFill>
              <a:ln w="254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9170">
                  <a:defRPr/>
                </a:pPr>
                <a:endParaRPr lang="zh-CN" altLang="en-US" sz="2400" kern="0">
                  <a:solidFill>
                    <a:sysClr val="window" lastClr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226052" y="1167307"/>
                <a:ext cx="3023799" cy="525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endParaRPr lang="zh-CN" altLang="en-US" sz="2400" b="1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11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122"/>
            <p:cNvGrpSpPr/>
            <p:nvPr/>
          </p:nvGrpSpPr>
          <p:grpSpPr>
            <a:xfrm>
              <a:off x="5369996" y="870148"/>
              <a:ext cx="2622085" cy="444185"/>
              <a:chOff x="814327" y="3219329"/>
              <a:chExt cx="2553305" cy="432535"/>
            </a:xfrm>
          </p:grpSpPr>
          <p:grpSp>
            <p:nvGrpSpPr>
              <p:cNvPr id="53" name="组合 73"/>
              <p:cNvGrpSpPr/>
              <p:nvPr/>
            </p:nvGrpSpPr>
            <p:grpSpPr>
              <a:xfrm>
                <a:off x="814327" y="3219329"/>
                <a:ext cx="2536385" cy="432535"/>
                <a:chOff x="4304043" y="1286668"/>
                <a:chExt cx="7176758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5" name="圆角矩形 54"/>
                <p:cNvSpPr/>
                <p:nvPr/>
              </p:nvSpPr>
              <p:spPr>
                <a:xfrm>
                  <a:off x="4304043" y="1286668"/>
                  <a:ext cx="6414044" cy="2757793"/>
                </a:xfrm>
                <a:prstGeom prst="roundRect">
                  <a:avLst/>
                </a:prstGeom>
                <a:gradFill>
                  <a:gsLst>
                    <a:gs pos="62000">
                      <a:sysClr val="window" lastClr="FFFFFF">
                        <a:lumMod val="95000"/>
                      </a:sysClr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endParaRPr lang="zh-CN" altLang="en-US" sz="2400" kern="0">
                    <a:solidFill>
                      <a:sysClr val="window" lastClr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>
                  <a:off x="4351922" y="1373428"/>
                  <a:ext cx="7128879" cy="258446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endParaRPr lang="zh-CN" altLang="en-US" sz="2400" kern="0">
                    <a:solidFill>
                      <a:sysClr val="window" lastClr="FFFFFF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4" name="TextBox 106"/>
              <p:cNvSpPr txBox="1"/>
              <p:nvPr/>
            </p:nvSpPr>
            <p:spPr>
              <a:xfrm>
                <a:off x="831248" y="3261500"/>
                <a:ext cx="2536384" cy="359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ctr">
                  <a:defRPr sz="14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defTabSz="1219170">
                  <a:defRPr/>
                </a:pPr>
                <a:r>
                  <a:rPr lang="zh-CN" altLang="en-US" sz="3200" kern="0" dirty="0">
                    <a:solidFill>
                      <a:srgbClr val="09405E"/>
                    </a:solidFill>
                    <a:latin typeface="+mn-lt"/>
                    <a:ea typeface="+mn-ea"/>
                    <a:cs typeface="+mn-ea"/>
                    <a:sym typeface="+mn-lt"/>
                  </a:rPr>
                  <a:t>布局或当时</a:t>
                </a:r>
              </a:p>
            </p:txBody>
          </p:sp>
        </p:grpSp>
        <p:sp>
          <p:nvSpPr>
            <p:cNvPr id="52" name="TextBox 104"/>
            <p:cNvSpPr txBox="1"/>
            <p:nvPr/>
          </p:nvSpPr>
          <p:spPr>
            <a:xfrm>
              <a:off x="4648197" y="829730"/>
              <a:ext cx="359713" cy="500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defRPr/>
              </a:pPr>
              <a:r>
                <a:rPr lang="en-US" altLang="zh-CN" sz="3733" b="1" kern="0" dirty="0">
                  <a:solidFill>
                    <a:srgbClr val="C00000"/>
                  </a:solidFill>
                  <a:cs typeface="+mn-ea"/>
                  <a:sym typeface="+mn-lt"/>
                </a:rPr>
                <a:t>3</a:t>
              </a:r>
              <a:endParaRPr lang="zh-CN" altLang="en-US" sz="3733" b="1" kern="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31" y="129263"/>
            <a:ext cx="1928397" cy="551395"/>
          </a:xfrm>
          <a:prstGeom prst="rect">
            <a:avLst/>
          </a:prstGeom>
        </p:spPr>
      </p:pic>
      <p:grpSp>
        <p:nvGrpSpPr>
          <p:cNvPr id="60" name="组合 59"/>
          <p:cNvGrpSpPr/>
          <p:nvPr/>
        </p:nvGrpSpPr>
        <p:grpSpPr>
          <a:xfrm>
            <a:off x="7091781" y="5523127"/>
            <a:ext cx="4547648" cy="705019"/>
            <a:chOff x="4581346" y="806229"/>
            <a:chExt cx="3410736" cy="528764"/>
          </a:xfrm>
        </p:grpSpPr>
        <p:grpSp>
          <p:nvGrpSpPr>
            <p:cNvPr id="61" name="组合 55"/>
            <p:cNvGrpSpPr/>
            <p:nvPr/>
          </p:nvGrpSpPr>
          <p:grpSpPr>
            <a:xfrm>
              <a:off x="4581346" y="806229"/>
              <a:ext cx="3027422" cy="528764"/>
              <a:chOff x="6213288" y="1077628"/>
              <a:chExt cx="4036563" cy="705018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6213288" y="1077628"/>
                <a:ext cx="705019" cy="705018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/>
                  </a:gs>
                  <a:gs pos="71000">
                    <a:sysClr val="window" lastClr="FFFFFF">
                      <a:lumMod val="95000"/>
                    </a:sysClr>
                  </a:gs>
                  <a:gs pos="1000">
                    <a:sysClr val="window" lastClr="FFFFFF">
                      <a:lumMod val="85000"/>
                      <a:shade val="100000"/>
                      <a:satMod val="115000"/>
                    </a:sysClr>
                  </a:gs>
                </a:gsLst>
                <a:lin ang="7200000" scaled="0"/>
                <a:tileRect/>
              </a:gradFill>
              <a:ln w="254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9170">
                  <a:defRPr/>
                </a:pPr>
                <a:endParaRPr lang="zh-CN" altLang="en-US" sz="2400" kern="0">
                  <a:solidFill>
                    <a:sysClr val="window" lastClr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7226052" y="1167307"/>
                <a:ext cx="3023799" cy="525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endParaRPr lang="zh-CN" altLang="en-US" sz="2400" b="1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11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62" name="组合 122"/>
            <p:cNvGrpSpPr/>
            <p:nvPr/>
          </p:nvGrpSpPr>
          <p:grpSpPr>
            <a:xfrm>
              <a:off x="5369996" y="870148"/>
              <a:ext cx="2622086" cy="444185"/>
              <a:chOff x="814327" y="3219329"/>
              <a:chExt cx="2553306" cy="432535"/>
            </a:xfrm>
          </p:grpSpPr>
          <p:grpSp>
            <p:nvGrpSpPr>
              <p:cNvPr id="64" name="组合 73"/>
              <p:cNvGrpSpPr/>
              <p:nvPr/>
            </p:nvGrpSpPr>
            <p:grpSpPr>
              <a:xfrm>
                <a:off x="814327" y="3219329"/>
                <a:ext cx="2536385" cy="432535"/>
                <a:chOff x="4304043" y="1286668"/>
                <a:chExt cx="7176758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圆角矩形 65"/>
                <p:cNvSpPr/>
                <p:nvPr/>
              </p:nvSpPr>
              <p:spPr>
                <a:xfrm>
                  <a:off x="4304043" y="1286668"/>
                  <a:ext cx="6414044" cy="2757793"/>
                </a:xfrm>
                <a:prstGeom prst="roundRect">
                  <a:avLst/>
                </a:prstGeom>
                <a:gradFill>
                  <a:gsLst>
                    <a:gs pos="62000">
                      <a:sysClr val="window" lastClr="FFFFFF">
                        <a:lumMod val="95000"/>
                      </a:sysClr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endParaRPr lang="zh-CN" altLang="en-US" sz="2400" kern="0">
                    <a:solidFill>
                      <a:sysClr val="window" lastClr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圆角矩形 66"/>
                <p:cNvSpPr/>
                <p:nvPr/>
              </p:nvSpPr>
              <p:spPr>
                <a:xfrm>
                  <a:off x="4351922" y="1373428"/>
                  <a:ext cx="7128879" cy="2584460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endParaRPr lang="zh-CN" altLang="en-US" sz="2400" kern="0">
                    <a:solidFill>
                      <a:sysClr val="window" lastClr="FFFFFF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5" name="TextBox 106"/>
              <p:cNvSpPr txBox="1"/>
              <p:nvPr/>
            </p:nvSpPr>
            <p:spPr>
              <a:xfrm>
                <a:off x="831248" y="3261500"/>
                <a:ext cx="2536385" cy="359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ctr">
                  <a:defRPr sz="14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defTabSz="1219170">
                  <a:defRPr/>
                </a:pPr>
                <a:r>
                  <a:rPr lang="zh-CN" altLang="en-US" sz="3200" kern="0" dirty="0">
                    <a:solidFill>
                      <a:srgbClr val="09405E"/>
                    </a:solidFill>
                    <a:latin typeface="+mn-lt"/>
                    <a:ea typeface="+mn-ea"/>
                    <a:cs typeface="+mn-ea"/>
                    <a:sym typeface="+mn-lt"/>
                  </a:rPr>
                  <a:t>财通优势</a:t>
                </a:r>
              </a:p>
            </p:txBody>
          </p:sp>
        </p:grpSp>
        <p:sp>
          <p:nvSpPr>
            <p:cNvPr id="63" name="TextBox 104"/>
            <p:cNvSpPr txBox="1"/>
            <p:nvPr/>
          </p:nvSpPr>
          <p:spPr>
            <a:xfrm>
              <a:off x="4648197" y="829730"/>
              <a:ext cx="359714" cy="500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defRPr/>
              </a:pPr>
              <a:r>
                <a:rPr lang="en-US" altLang="zh-CN" sz="3733" b="1" kern="0" dirty="0">
                  <a:solidFill>
                    <a:srgbClr val="C00000"/>
                  </a:solidFill>
                  <a:cs typeface="+mn-ea"/>
                  <a:sym typeface="+mn-lt"/>
                </a:rPr>
                <a:t>4</a:t>
              </a:r>
              <a:endParaRPr lang="zh-CN" altLang="en-US" sz="3733" b="1" kern="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FC32-F172-4A88-96FE-1328EF43B3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0377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259455569"/>
              </p:ext>
            </p:extLst>
          </p:nvPr>
        </p:nvGraphicFramePr>
        <p:xfrm>
          <a:off x="5633240" y="117084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964671" y="283765"/>
            <a:ext cx="10769293" cy="63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市场波动加剧，</a:t>
            </a:r>
            <a:r>
              <a:rPr lang="zh-CN" altLang="zh-CN" sz="2667" b="1" dirty="0">
                <a:solidFill>
                  <a:srgbClr val="084078"/>
                </a:solidFill>
                <a:cs typeface="+mn-ea"/>
                <a:sym typeface="+mn-lt"/>
              </a:rPr>
              <a:t>定增</a:t>
            </a: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量化对冲产品或将成为资产配置不可或缺的一部分</a:t>
            </a:r>
            <a:endParaRPr lang="zh-CN" altLang="zh-CN" sz="2667" b="1" dirty="0">
              <a:solidFill>
                <a:srgbClr val="084078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36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" y="48351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" y="43511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" y="9380379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1" y="39701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1" y="39701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xmlns="" id="{B4335BC1-F996-4D4E-9943-686D04DD8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63" y="0"/>
            <a:ext cx="1378902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cs typeface="+mn-ea"/>
                <a:sym typeface="+mn-lt"/>
              </a:rPr>
              <a:t>布局或当时</a:t>
            </a:r>
            <a:endParaRPr lang="en-US" altLang="zh-CN" sz="1867" b="1" dirty="0">
              <a:solidFill>
                <a:srgbClr val="084078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89A8AB3-EF39-4772-BDF4-D42C61E13F6E}"/>
              </a:ext>
            </a:extLst>
          </p:cNvPr>
          <p:cNvSpPr/>
          <p:nvPr/>
        </p:nvSpPr>
        <p:spPr bwMode="auto">
          <a:xfrm>
            <a:off x="11733964" y="575860"/>
            <a:ext cx="458032" cy="22655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1F39B7A6-5C65-4DF8-9560-05175AE23D7E}"/>
              </a:ext>
            </a:extLst>
          </p:cNvPr>
          <p:cNvSpPr txBox="1"/>
          <p:nvPr/>
        </p:nvSpPr>
        <p:spPr>
          <a:xfrm>
            <a:off x="165480" y="1822234"/>
            <a:ext cx="7345981" cy="3362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 algn="just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zh-CN" altLang="zh-CN" sz="1800" kern="100" spc="20" dirty="0">
                <a:cs typeface="+mn-ea"/>
                <a:sym typeface="+mn-lt"/>
              </a:rPr>
              <a:t>在市场</a:t>
            </a:r>
            <a:r>
              <a:rPr lang="zh-CN" altLang="en-US" sz="1800" kern="100" spc="20" dirty="0">
                <a:cs typeface="+mn-ea"/>
                <a:sym typeface="+mn-lt"/>
              </a:rPr>
              <a:t>波动加剧</a:t>
            </a:r>
            <a:r>
              <a:rPr lang="zh-CN" altLang="zh-CN" sz="1800" kern="100" spc="20" dirty="0">
                <a:solidFill>
                  <a:srgbClr val="121010"/>
                </a:solidFill>
                <a:cs typeface="+mn-ea"/>
                <a:sym typeface="+mn-lt"/>
              </a:rPr>
              <a:t>、</a:t>
            </a:r>
            <a:r>
              <a:rPr lang="zh-CN" altLang="en-US" sz="1800" kern="100" spc="20" dirty="0">
                <a:solidFill>
                  <a:srgbClr val="121010"/>
                </a:solidFill>
                <a:cs typeface="+mn-ea"/>
                <a:sym typeface="+mn-lt"/>
              </a:rPr>
              <a:t>银行理财净值破</a:t>
            </a:r>
            <a:r>
              <a:rPr lang="en-US" altLang="zh-CN" sz="1800" kern="100" spc="20" dirty="0">
                <a:solidFill>
                  <a:srgbClr val="121010"/>
                </a:solidFill>
                <a:cs typeface="+mn-ea"/>
                <a:sym typeface="+mn-lt"/>
              </a:rPr>
              <a:t>1</a:t>
            </a:r>
            <a:r>
              <a:rPr lang="zh-CN" altLang="en-US" sz="1800" kern="100" spc="20" dirty="0">
                <a:solidFill>
                  <a:srgbClr val="121010"/>
                </a:solidFill>
                <a:cs typeface="+mn-ea"/>
                <a:sym typeface="+mn-lt"/>
              </a:rPr>
              <a:t>、信托打破刚兑</a:t>
            </a:r>
            <a:r>
              <a:rPr lang="zh-CN" altLang="zh-CN" sz="1800" kern="100" spc="20" dirty="0">
                <a:solidFill>
                  <a:srgbClr val="121010"/>
                </a:solidFill>
                <a:cs typeface="+mn-ea"/>
                <a:sym typeface="+mn-lt"/>
              </a:rPr>
              <a:t>的场景下，</a:t>
            </a:r>
            <a:r>
              <a:rPr lang="zh-CN" altLang="en-US" sz="1800" kern="100" spc="20" dirty="0">
                <a:solidFill>
                  <a:srgbClr val="121010"/>
                </a:solidFill>
                <a:cs typeface="+mn-ea"/>
                <a:sym typeface="+mn-lt"/>
              </a:rPr>
              <a:t>定增融入资产配置或成为主流机构的选择。</a:t>
            </a:r>
          </a:p>
          <a:p>
            <a:pPr marL="457189" indent="-457189" algn="just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zh-CN" altLang="en-US" sz="1800" kern="100" spc="20" dirty="0">
                <a:solidFill>
                  <a:srgbClr val="121010"/>
                </a:solidFill>
                <a:cs typeface="+mn-ea"/>
                <a:sym typeface="+mn-lt"/>
              </a:rPr>
              <a:t>基于定增“安全垫”，通过</a:t>
            </a:r>
            <a:r>
              <a:rPr lang="zh-CN" altLang="zh-CN" sz="1800" u="sng" kern="100" spc="20" dirty="0">
                <a:solidFill>
                  <a:srgbClr val="C00000"/>
                </a:solidFill>
                <a:cs typeface="+mn-ea"/>
                <a:sym typeface="+mn-lt"/>
              </a:rPr>
              <a:t>量化</a:t>
            </a:r>
            <a:r>
              <a:rPr lang="en-US" altLang="zh-CN" sz="1800" u="sng" kern="100" spc="20" dirty="0">
                <a:solidFill>
                  <a:srgbClr val="C00000"/>
                </a:solidFill>
                <a:cs typeface="+mn-ea"/>
                <a:sym typeface="+mn-lt"/>
              </a:rPr>
              <a:t>+</a:t>
            </a:r>
            <a:r>
              <a:rPr lang="zh-CN" altLang="zh-CN" sz="1800" u="sng" kern="100" spc="20" dirty="0">
                <a:solidFill>
                  <a:srgbClr val="C00000"/>
                </a:solidFill>
                <a:cs typeface="+mn-ea"/>
                <a:sym typeface="+mn-lt"/>
              </a:rPr>
              <a:t>的方式对定增策略进行</a:t>
            </a:r>
            <a:r>
              <a:rPr lang="en-US" altLang="zh-CN" sz="1800" u="sng" kern="100" spc="20" dirty="0">
                <a:solidFill>
                  <a:srgbClr val="C00000"/>
                </a:solidFill>
                <a:cs typeface="+mn-ea"/>
                <a:sym typeface="+mn-lt"/>
              </a:rPr>
              <a:t>“</a:t>
            </a:r>
            <a:r>
              <a:rPr lang="zh-CN" altLang="zh-CN" sz="1800" u="sng" kern="100" spc="20" dirty="0">
                <a:solidFill>
                  <a:srgbClr val="C00000"/>
                </a:solidFill>
                <a:cs typeface="+mn-ea"/>
                <a:sym typeface="+mn-lt"/>
              </a:rPr>
              <a:t>再组合</a:t>
            </a:r>
            <a:r>
              <a:rPr lang="en-US" altLang="zh-CN" sz="1800" u="sng" kern="100" spc="20" dirty="0">
                <a:solidFill>
                  <a:srgbClr val="C00000"/>
                </a:solidFill>
                <a:cs typeface="+mn-ea"/>
                <a:sym typeface="+mn-lt"/>
              </a:rPr>
              <a:t>”</a:t>
            </a:r>
            <a:r>
              <a:rPr lang="zh-CN" altLang="zh-CN" sz="1800" kern="100" spc="20" dirty="0">
                <a:solidFill>
                  <a:srgbClr val="121010"/>
                </a:solidFill>
                <a:cs typeface="+mn-ea"/>
                <a:sym typeface="+mn-lt"/>
              </a:rPr>
              <a:t>，通过资产配置组合进一步平滑传统定增纯多头组合的波动，进一步对冲、降低整体组合投资的风险。</a:t>
            </a:r>
            <a:endParaRPr lang="en-US" altLang="zh-CN" sz="1800" kern="100" spc="20" dirty="0">
              <a:solidFill>
                <a:srgbClr val="121010"/>
              </a:solidFill>
              <a:cs typeface="+mn-ea"/>
              <a:sym typeface="+mn-lt"/>
            </a:endParaRPr>
          </a:p>
          <a:p>
            <a:pPr marL="457189" indent="-457189" algn="just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zh-CN" altLang="zh-CN" sz="1800" u="sng" kern="100" spc="20" dirty="0">
                <a:solidFill>
                  <a:srgbClr val="C00000"/>
                </a:solidFill>
                <a:cs typeface="+mn-ea"/>
                <a:sym typeface="+mn-lt"/>
              </a:rPr>
              <a:t>通过对冲，将定增的折扣从组合</a:t>
            </a:r>
            <a:r>
              <a:rPr lang="en-US" altLang="zh-CN" sz="1800" u="sng" kern="100" spc="20" dirty="0">
                <a:solidFill>
                  <a:srgbClr val="C00000"/>
                </a:solidFill>
                <a:cs typeface="+mn-ea"/>
                <a:sym typeface="+mn-lt"/>
              </a:rPr>
              <a:t>Beta</a:t>
            </a:r>
            <a:r>
              <a:rPr lang="zh-CN" altLang="zh-CN" sz="1800" u="sng" kern="100" spc="20" dirty="0">
                <a:solidFill>
                  <a:srgbClr val="C00000"/>
                </a:solidFill>
                <a:cs typeface="+mn-ea"/>
                <a:sym typeface="+mn-lt"/>
              </a:rPr>
              <a:t>中</a:t>
            </a:r>
            <a:r>
              <a:rPr lang="zh-CN" altLang="en-US" sz="1800" u="sng" kern="100" spc="20" dirty="0">
                <a:solidFill>
                  <a:srgbClr val="C00000"/>
                </a:solidFill>
                <a:cs typeface="+mn-ea"/>
                <a:sym typeface="+mn-lt"/>
              </a:rPr>
              <a:t>部分</a:t>
            </a:r>
            <a:r>
              <a:rPr lang="zh-CN" altLang="zh-CN" sz="1800" u="sng" kern="100" spc="20" dirty="0">
                <a:solidFill>
                  <a:srgbClr val="C00000"/>
                </a:solidFill>
                <a:cs typeface="+mn-ea"/>
                <a:sym typeface="+mn-lt"/>
              </a:rPr>
              <a:t>剥离出来</a:t>
            </a:r>
            <a:r>
              <a:rPr lang="zh-CN" altLang="zh-CN" sz="1800" kern="100" spc="20" dirty="0">
                <a:solidFill>
                  <a:srgbClr val="121010"/>
                </a:solidFill>
                <a:cs typeface="+mn-ea"/>
                <a:sym typeface="+mn-lt"/>
              </a:rPr>
              <a:t>，力争使有意愿的投资者获得定增股票的折扣，而</a:t>
            </a:r>
            <a:r>
              <a:rPr lang="zh-CN" altLang="en-US" sz="1800" kern="100" spc="20" dirty="0">
                <a:solidFill>
                  <a:srgbClr val="121010"/>
                </a:solidFill>
                <a:cs typeface="+mn-ea"/>
                <a:sym typeface="+mn-lt"/>
              </a:rPr>
              <a:t>相对</a:t>
            </a:r>
            <a:r>
              <a:rPr lang="zh-CN" altLang="zh-CN" sz="1800" kern="100" spc="20" dirty="0">
                <a:solidFill>
                  <a:srgbClr val="121010"/>
                </a:solidFill>
                <a:cs typeface="+mn-ea"/>
                <a:sym typeface="+mn-lt"/>
              </a:rPr>
              <a:t>较少承担底仓的波动</a:t>
            </a:r>
            <a:r>
              <a:rPr lang="zh-CN" altLang="en-US" sz="1800" kern="100" spc="20" dirty="0">
                <a:solidFill>
                  <a:srgbClr val="121010"/>
                </a:solidFill>
                <a:cs typeface="+mn-ea"/>
                <a:sym typeface="+mn-lt"/>
              </a:rPr>
              <a:t>。</a:t>
            </a:r>
            <a:endParaRPr lang="en-US" altLang="zh-CN" sz="1800" kern="100" spc="20" dirty="0">
              <a:solidFill>
                <a:srgbClr val="121010"/>
              </a:solidFill>
              <a:cs typeface="+mn-ea"/>
              <a:sym typeface="+mn-lt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9408652" y="5250563"/>
            <a:ext cx="348342" cy="55154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983604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911978" y="281279"/>
            <a:ext cx="9387504" cy="125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定增投资或重新进入战略机遇期，“黄金坑”投资机会继续</a:t>
            </a:r>
          </a:p>
          <a:p>
            <a:pPr lvl="0" algn="just">
              <a:lnSpc>
                <a:spcPct val="150000"/>
              </a:lnSpc>
            </a:pPr>
            <a:endParaRPr lang="zh-CN" altLang="en-US" sz="2667" b="1" dirty="0">
              <a:solidFill>
                <a:srgbClr val="084078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36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" y="48351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" y="9380379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xmlns="" id="{B4335BC1-F996-4D4E-9943-686D04DD8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63" y="0"/>
            <a:ext cx="1378902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cs typeface="+mn-ea"/>
                <a:sym typeface="+mn-lt"/>
              </a:rPr>
              <a:t>布局或当时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89A8AB3-EF39-4772-BDF4-D42C61E13F6E}"/>
              </a:ext>
            </a:extLst>
          </p:cNvPr>
          <p:cNvSpPr/>
          <p:nvPr/>
        </p:nvSpPr>
        <p:spPr bwMode="auto">
          <a:xfrm>
            <a:off x="10469341" y="601618"/>
            <a:ext cx="1722654" cy="200797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6800" y="1158845"/>
            <a:ext cx="117148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prstClr val="black"/>
                </a:solidFill>
                <a:cs typeface="+mn-ea"/>
                <a:sym typeface="+mn-lt"/>
              </a:rPr>
              <a:t>2020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年</a:t>
            </a:r>
            <a:r>
              <a:rPr lang="en-US" altLang="zh-CN" sz="1800" dirty="0">
                <a:solidFill>
                  <a:prstClr val="black"/>
                </a:solidFill>
                <a:cs typeface="+mn-ea"/>
                <a:sym typeface="+mn-lt"/>
              </a:rPr>
              <a:t>2 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月</a:t>
            </a:r>
            <a:r>
              <a:rPr lang="en-US" altLang="zh-CN" sz="1800" dirty="0">
                <a:solidFill>
                  <a:prstClr val="black"/>
                </a:solidFill>
                <a:cs typeface="+mn-ea"/>
                <a:sym typeface="+mn-lt"/>
              </a:rPr>
              <a:t>14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日，证监会正式发布再融资新规，部分条款放松程度远超市场预期。投资者可以按照</a:t>
            </a:r>
            <a:r>
              <a:rPr lang="zh-CN" altLang="en-US" sz="1800" b="1" u="sng" dirty="0">
                <a:solidFill>
                  <a:prstClr val="black"/>
                </a:solidFill>
                <a:cs typeface="+mn-ea"/>
                <a:sym typeface="+mn-lt"/>
              </a:rPr>
              <a:t>不低于定价基准日前</a:t>
            </a:r>
            <a:r>
              <a:rPr lang="en-US" altLang="zh-CN" sz="1800" b="1" u="sng" dirty="0">
                <a:solidFill>
                  <a:prstClr val="black"/>
                </a:solidFill>
                <a:cs typeface="+mn-ea"/>
                <a:sym typeface="+mn-lt"/>
              </a:rPr>
              <a:t>20</a:t>
            </a:r>
            <a:r>
              <a:rPr lang="zh-CN" altLang="en-US" sz="1800" b="1" u="sng" dirty="0">
                <a:solidFill>
                  <a:prstClr val="black"/>
                </a:solidFill>
                <a:cs typeface="+mn-ea"/>
                <a:sym typeface="+mn-lt"/>
              </a:rPr>
              <a:t>个交易日均价的</a:t>
            </a:r>
            <a:r>
              <a:rPr lang="en-US" altLang="zh-CN" sz="1800" b="1" u="sng" dirty="0">
                <a:solidFill>
                  <a:srgbClr val="FF0000"/>
                </a:solidFill>
                <a:cs typeface="+mn-ea"/>
                <a:sym typeface="+mn-lt"/>
              </a:rPr>
              <a:t>8</a:t>
            </a:r>
            <a:r>
              <a:rPr lang="zh-CN" altLang="en-US" sz="1800" b="1" u="sng" dirty="0">
                <a:solidFill>
                  <a:prstClr val="black"/>
                </a:solidFill>
                <a:cs typeface="+mn-ea"/>
                <a:sym typeface="+mn-lt"/>
              </a:rPr>
              <a:t>折参与定增投资</a:t>
            </a:r>
            <a:r>
              <a:rPr lang="zh-CN" altLang="en-US" sz="1400" u="sng" dirty="0">
                <a:solidFill>
                  <a:prstClr val="black"/>
                </a:solidFill>
                <a:cs typeface="+mn-ea"/>
                <a:sym typeface="+mn-lt"/>
              </a:rPr>
              <a:t>（发行底价不代表最终中标价格）</a:t>
            </a:r>
            <a:r>
              <a:rPr lang="zh-CN" altLang="en-US" sz="1400" dirty="0">
                <a:solidFill>
                  <a:prstClr val="black"/>
                </a:solidFill>
                <a:cs typeface="+mn-ea"/>
                <a:sym typeface="+mn-lt"/>
              </a:rPr>
              <a:t>，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为</a:t>
            </a:r>
            <a:r>
              <a:rPr lang="zh-CN" altLang="en-US" sz="1800" u="sng" dirty="0">
                <a:solidFill>
                  <a:srgbClr val="C00000"/>
                </a:solidFill>
                <a:cs typeface="+mn-ea"/>
                <a:sym typeface="+mn-lt"/>
              </a:rPr>
              <a:t>投资者提供了一定的收益安全垫机会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，定增投资重新进入战略机遇期。</a:t>
            </a:r>
            <a:r>
              <a:rPr lang="zh-CN" altLang="en-US" sz="1800" dirty="0">
                <a:cs typeface="+mn-ea"/>
                <a:sym typeface="+mn-lt"/>
              </a:rPr>
              <a:t>展望</a:t>
            </a:r>
            <a:r>
              <a:rPr lang="en-US" altLang="zh-CN" sz="1800" dirty="0">
                <a:cs typeface="+mn-ea"/>
                <a:sym typeface="+mn-lt"/>
              </a:rPr>
              <a:t>2021</a:t>
            </a:r>
            <a:r>
              <a:rPr lang="zh-CN" altLang="en-US" sz="1800" dirty="0">
                <a:cs typeface="+mn-ea"/>
                <a:sym typeface="+mn-lt"/>
              </a:rPr>
              <a:t>年：收益率持续复苏，尤其是高折价带来的高胜率，或将吸引资金持续流入。预计</a:t>
            </a:r>
            <a:r>
              <a:rPr lang="en-US" altLang="zh-CN" sz="1800" dirty="0">
                <a:cs typeface="+mn-ea"/>
                <a:sym typeface="+mn-lt"/>
              </a:rPr>
              <a:t>2021</a:t>
            </a:r>
            <a:r>
              <a:rPr lang="zh-CN" altLang="en-US" sz="1800" dirty="0">
                <a:cs typeface="+mn-ea"/>
                <a:sym typeface="+mn-lt"/>
              </a:rPr>
              <a:t>年供大于求的格局将继续，折价率将持续保持高位。</a:t>
            </a:r>
            <a:r>
              <a:rPr lang="en-US" altLang="zh-CN" sz="1800" dirty="0">
                <a:cs typeface="+mn-ea"/>
                <a:sym typeface="+mn-lt"/>
              </a:rPr>
              <a:t>2021</a:t>
            </a:r>
            <a:r>
              <a:rPr lang="zh-CN" altLang="en-US" sz="1800" dirty="0">
                <a:cs typeface="+mn-ea"/>
                <a:sym typeface="+mn-lt"/>
              </a:rPr>
              <a:t>年定增“黄金坑”投资机会继续。</a:t>
            </a:r>
            <a:endParaRPr lang="zh-CN" altLang="en-US" sz="1800" dirty="0">
              <a:solidFill>
                <a:prstClr val="black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截止</a:t>
            </a:r>
            <a:r>
              <a:rPr lang="en-US" altLang="zh-CN" sz="1800" dirty="0">
                <a:solidFill>
                  <a:prstClr val="black"/>
                </a:solidFill>
                <a:cs typeface="+mn-ea"/>
                <a:sym typeface="+mn-lt"/>
              </a:rPr>
              <a:t>2022</a:t>
            </a:r>
            <a:r>
              <a:rPr lang="zh-CN" altLang="en-US" sz="1800" dirty="0" smtClean="0">
                <a:solidFill>
                  <a:prstClr val="black"/>
                </a:solidFill>
                <a:cs typeface="+mn-ea"/>
                <a:sym typeface="+mn-lt"/>
              </a:rPr>
              <a:t>年</a:t>
            </a:r>
            <a:r>
              <a:rPr lang="en-US" altLang="zh-CN" sz="1800" dirty="0" smtClean="0">
                <a:solidFill>
                  <a:prstClr val="black"/>
                </a:solidFill>
                <a:cs typeface="+mn-ea"/>
                <a:sym typeface="+mn-lt"/>
              </a:rPr>
              <a:t>6</a:t>
            </a:r>
            <a:r>
              <a:rPr lang="zh-CN" altLang="en-US" sz="1800" dirty="0" smtClean="0">
                <a:solidFill>
                  <a:prstClr val="black"/>
                </a:solidFill>
                <a:cs typeface="+mn-ea"/>
                <a:sym typeface="+mn-lt"/>
              </a:rPr>
              <a:t>月</a:t>
            </a:r>
            <a:r>
              <a:rPr lang="en-US" altLang="zh-CN" sz="1800" dirty="0" smtClean="0">
                <a:solidFill>
                  <a:prstClr val="black"/>
                </a:solidFill>
                <a:cs typeface="+mn-ea"/>
                <a:sym typeface="+mn-lt"/>
              </a:rPr>
              <a:t>30</a:t>
            </a:r>
            <a:r>
              <a:rPr lang="zh-CN" altLang="en-US" sz="1800" dirty="0" smtClean="0">
                <a:solidFill>
                  <a:prstClr val="black"/>
                </a:solidFill>
                <a:cs typeface="+mn-ea"/>
                <a:sym typeface="+mn-lt"/>
              </a:rPr>
              <a:t>日</a:t>
            </a:r>
            <a:r>
              <a:rPr lang="zh-CN" altLang="en-US" sz="1800" dirty="0">
                <a:solidFill>
                  <a:prstClr val="black"/>
                </a:solidFill>
                <a:cs typeface="+mn-ea"/>
                <a:sym typeface="+mn-lt"/>
              </a:rPr>
              <a:t>，</a:t>
            </a:r>
            <a:r>
              <a:rPr lang="zh-CN" altLang="en-US" sz="1800" dirty="0">
                <a:cs typeface="+mn-ea"/>
                <a:sym typeface="+mn-lt"/>
              </a:rPr>
              <a:t>全市场按新规发行</a:t>
            </a:r>
            <a:r>
              <a:rPr lang="zh-CN" altLang="en-US" sz="1800" dirty="0">
                <a:solidFill>
                  <a:srgbClr val="C00000"/>
                </a:solidFill>
                <a:cs typeface="+mn-ea"/>
                <a:sym typeface="+mn-lt"/>
              </a:rPr>
              <a:t>竞价定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增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682</a:t>
            </a:r>
            <a:r>
              <a:rPr lang="zh-CN" altLang="en-US" sz="1800" dirty="0" smtClean="0">
                <a:cs typeface="+mn-ea"/>
                <a:sym typeface="+mn-lt"/>
              </a:rPr>
              <a:t>宗</a:t>
            </a:r>
            <a:r>
              <a:rPr lang="zh-CN" altLang="en-US" sz="1400" dirty="0">
                <a:cs typeface="+mn-ea"/>
                <a:sym typeface="+mn-lt"/>
              </a:rPr>
              <a:t>（不含可转债，具体以发行公告为准）</a:t>
            </a:r>
            <a:r>
              <a:rPr lang="zh-CN" altLang="en-US" sz="1800" dirty="0">
                <a:cs typeface="+mn-ea"/>
                <a:sym typeface="+mn-lt"/>
              </a:rPr>
              <a:t>平均折扣</a:t>
            </a:r>
            <a:r>
              <a:rPr lang="en-US" altLang="zh-CN" sz="1800" dirty="0" smtClean="0">
                <a:solidFill>
                  <a:srgbClr val="C00000"/>
                </a:solidFill>
                <a:cs typeface="+mn-ea"/>
                <a:sym typeface="+mn-lt"/>
              </a:rPr>
              <a:t>83.47</a:t>
            </a:r>
            <a:r>
              <a:rPr lang="zh-CN" altLang="en-US" sz="1800" dirty="0" smtClean="0">
                <a:solidFill>
                  <a:srgbClr val="C00000"/>
                </a:solidFill>
                <a:cs typeface="+mn-ea"/>
                <a:sym typeface="+mn-lt"/>
              </a:rPr>
              <a:t>折</a:t>
            </a:r>
            <a:r>
              <a:rPr lang="zh-CN" altLang="en-US" sz="1800" dirty="0">
                <a:solidFill>
                  <a:srgbClr val="C00000"/>
                </a:solidFill>
                <a:cs typeface="+mn-ea"/>
                <a:sym typeface="+mn-lt"/>
              </a:rPr>
              <a:t>。</a:t>
            </a:r>
            <a:endParaRPr lang="zh-CN" altLang="en-US" sz="1400" u="sng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49608"/>
              </p:ext>
            </p:extLst>
          </p:nvPr>
        </p:nvGraphicFramePr>
        <p:xfrm>
          <a:off x="377371" y="3704439"/>
          <a:ext cx="11408229" cy="2547259"/>
        </p:xfrm>
        <a:graphic>
          <a:graphicData uri="http://schemas.openxmlformats.org/drawingml/2006/table">
            <a:tbl>
              <a:tblPr firstRow="1" bandRow="1"/>
              <a:tblGrid>
                <a:gridCol w="59116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66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3557">
                <a:tc>
                  <a:txBody>
                    <a:bodyPr/>
                    <a:lstStyle>
                      <a:lvl1pPr marL="0" algn="l" defTabSz="91433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167" algn="l" defTabSz="91433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332" algn="l" defTabSz="91433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498" algn="l" defTabSz="91433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664" algn="l" defTabSz="91433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5830" algn="l" defTabSz="91433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2994" algn="l" defTabSz="91433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160" algn="l" defTabSz="91433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327" algn="l" defTabSz="91433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竞价类定增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 marL="0" algn="l" defTabSz="91433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167" algn="l" defTabSz="91433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332" algn="l" defTabSz="91433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498" algn="l" defTabSz="91433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664" algn="l" defTabSz="91433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5830" algn="l" defTabSz="91433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2994" algn="l" defTabSz="91433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160" algn="l" defTabSz="91433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327" algn="l" defTabSz="91433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截止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月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30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557">
                <a:tc>
                  <a:txBody>
                    <a:bodyPr/>
                    <a:lstStyle>
                      <a:lvl1pPr marL="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167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332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498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664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583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2994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16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327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全市场已发行定增项目数量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167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332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498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664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583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2994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16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327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682</a:t>
                      </a:r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个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557">
                <a:tc>
                  <a:txBody>
                    <a:bodyPr/>
                    <a:lstStyle>
                      <a:lvl1pPr marL="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167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332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498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664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583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2994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16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327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总募集资金规模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167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332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498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664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583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2994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16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327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10511.66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亿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031">
                <a:tc>
                  <a:txBody>
                    <a:bodyPr/>
                    <a:lstStyle>
                      <a:lvl1pPr marL="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167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332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498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664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583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2994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16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327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平均参与门槛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167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332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498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664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583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2994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16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327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约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5425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万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3557">
                <a:tc>
                  <a:txBody>
                    <a:bodyPr/>
                    <a:lstStyle>
                      <a:lvl1pPr marL="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167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332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498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664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583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2994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16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327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平均发行折价（较报价当日）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457167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914332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371498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1828664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228583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2742994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3200160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3657327" algn="l" defTabSz="91433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83.47%</a:t>
                      </a:r>
                      <a:endParaRPr lang="en-US" altLang="zh-CN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137672" y="6415525"/>
            <a:ext cx="1192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（注：数据来自</a:t>
            </a:r>
            <a:r>
              <a:rPr lang="en-US" altLang="zh-CN" sz="1200" dirty="0">
                <a:cs typeface="+mn-ea"/>
                <a:sym typeface="+mn-lt"/>
              </a:rPr>
              <a:t>Wind,2</a:t>
            </a:r>
            <a:r>
              <a:rPr lang="zh-CN" altLang="en-US" sz="1200" dirty="0">
                <a:cs typeface="+mn-ea"/>
                <a:sym typeface="+mn-lt"/>
              </a:rPr>
              <a:t>月</a:t>
            </a:r>
            <a:r>
              <a:rPr lang="en-US" altLang="zh-CN" sz="1200" dirty="0">
                <a:cs typeface="+mn-ea"/>
                <a:sym typeface="+mn-lt"/>
              </a:rPr>
              <a:t>14</a:t>
            </a:r>
            <a:r>
              <a:rPr lang="zh-CN" altLang="en-US" sz="1200" dirty="0">
                <a:cs typeface="+mn-ea"/>
                <a:sym typeface="+mn-lt"/>
              </a:rPr>
              <a:t>日以来按新规定增发行的竞价定增全量数据，截至</a:t>
            </a:r>
            <a:r>
              <a:rPr lang="en-US" altLang="zh-CN" sz="1200" dirty="0" smtClean="0">
                <a:cs typeface="+mn-ea"/>
                <a:sym typeface="+mn-lt"/>
              </a:rPr>
              <a:t>2022.06.30</a:t>
            </a:r>
            <a:r>
              <a:rPr lang="zh-CN" altLang="en-US" sz="1200" dirty="0" smtClean="0">
                <a:cs typeface="+mn-ea"/>
                <a:sym typeface="+mn-lt"/>
              </a:rPr>
              <a:t>，</a:t>
            </a:r>
            <a:r>
              <a:rPr lang="zh-CN" altLang="en-US" sz="1200" dirty="0">
                <a:cs typeface="+mn-ea"/>
                <a:sym typeface="+mn-lt"/>
              </a:rPr>
              <a:t>平均折价率即相关标的中标价与报价当天市价之比的平均值。历史平均折扣不对个股情况、最终收益及未来情况构成任何保证）</a:t>
            </a:r>
          </a:p>
        </p:txBody>
      </p:sp>
    </p:spTree>
    <p:extLst>
      <p:ext uri="{BB962C8B-B14F-4D97-AF65-F5344CB8AC3E}">
        <p14:creationId xmlns:p14="http://schemas.microsoft.com/office/powerpoint/2010/main" val="2162790345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905029" y="296296"/>
            <a:ext cx="4623380" cy="63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67" b="1" dirty="0">
                <a:solidFill>
                  <a:srgbClr val="084078"/>
                </a:solidFill>
                <a:cs typeface="+mn-ea"/>
                <a:sym typeface="+mn-lt"/>
              </a:rPr>
              <a:t>减持</a:t>
            </a: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政策友好，</a:t>
            </a:r>
            <a:r>
              <a:rPr lang="zh-CN" altLang="zh-CN" sz="2667" b="1" dirty="0">
                <a:solidFill>
                  <a:srgbClr val="084078"/>
                </a:solidFill>
                <a:cs typeface="+mn-ea"/>
                <a:sym typeface="+mn-lt"/>
              </a:rPr>
              <a:t>策略更趋</a:t>
            </a: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灵活</a:t>
            </a:r>
            <a:endParaRPr lang="zh-CN" altLang="en-US" sz="2667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36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" y="48351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" y="9380379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69822" y="575860"/>
            <a:ext cx="6422175" cy="22655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xmlns="" id="{B4335BC1-F996-4D4E-9943-686D04DD8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63" y="0"/>
            <a:ext cx="1378902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cs typeface="+mn-ea"/>
                <a:sym typeface="+mn-lt"/>
              </a:rPr>
              <a:t>布局或当时</a:t>
            </a:r>
          </a:p>
        </p:txBody>
      </p:sp>
      <p:grpSp>
        <p:nvGrpSpPr>
          <p:cNvPr id="60" name="ïŝlïḍè"/>
          <p:cNvGrpSpPr/>
          <p:nvPr/>
        </p:nvGrpSpPr>
        <p:grpSpPr>
          <a:xfrm>
            <a:off x="890601" y="1938968"/>
            <a:ext cx="10628299" cy="3707899"/>
            <a:chOff x="890601" y="1938968"/>
            <a:chExt cx="10628299" cy="3707899"/>
          </a:xfrm>
        </p:grpSpPr>
        <p:sp>
          <p:nvSpPr>
            <p:cNvPr id="71" name="iṧļîḓè">
              <a:extLst>
                <a:ext uri="{FF2B5EF4-FFF2-40B4-BE49-F238E27FC236}">
                  <a16:creationId xmlns:a16="http://schemas.microsoft.com/office/drawing/2014/main" xmlns="" id="{D7581370-D22C-4BA7-A0A8-3F1025846741}"/>
                </a:ext>
              </a:extLst>
            </p:cNvPr>
            <p:cNvSpPr/>
            <p:nvPr/>
          </p:nvSpPr>
          <p:spPr>
            <a:xfrm>
              <a:off x="890601" y="2088429"/>
              <a:ext cx="444222" cy="444220"/>
            </a:xfrm>
            <a:prstGeom prst="rect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62" name="işḷîḍè"/>
            <p:cNvCxnSpPr/>
            <p:nvPr/>
          </p:nvCxnSpPr>
          <p:spPr>
            <a:xfrm>
              <a:off x="1312789" y="2821510"/>
              <a:ext cx="22034" cy="2825357"/>
            </a:xfrm>
            <a:prstGeom prst="line">
              <a:avLst/>
            </a:prstGeom>
            <a:noFill/>
            <a:ln w="25400" cap="flat">
              <a:solidFill>
                <a:schemeClr val="tx1">
                  <a:lumMod val="50000"/>
                  <a:lumOff val="50000"/>
                  <a:alpha val="20000"/>
                </a:schemeClr>
              </a:solidFill>
              <a:prstDash val="solid"/>
              <a:bevel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íṡľiďé">
              <a:extLst>
                <a:ext uri="{FF2B5EF4-FFF2-40B4-BE49-F238E27FC236}">
                  <a16:creationId xmlns:a16="http://schemas.microsoft.com/office/drawing/2014/main" xmlns="" id="{B25BCCD1-7648-4B51-B56B-B49600986DEA}"/>
                </a:ext>
              </a:extLst>
            </p:cNvPr>
            <p:cNvSpPr txBox="1"/>
            <p:nvPr/>
          </p:nvSpPr>
          <p:spPr>
            <a:xfrm>
              <a:off x="2020982" y="1938968"/>
              <a:ext cx="4000501" cy="593681"/>
            </a:xfrm>
            <a:prstGeom prst="rect">
              <a:avLst/>
            </a:prstGeom>
            <a:noFill/>
          </p:spPr>
          <p:txBody>
            <a:bodyPr wrap="square" rtlCol="0" anchor="b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dirty="0">
                  <a:solidFill>
                    <a:srgbClr val="084078"/>
                  </a:solidFill>
                  <a:cs typeface="+mn-ea"/>
                  <a:sym typeface="+mn-lt"/>
                </a:rPr>
                <a:t>到期即可减持</a:t>
              </a:r>
              <a:endParaRPr lang="en-GB" altLang="zh-CN" sz="3200" b="1" dirty="0">
                <a:solidFill>
                  <a:srgbClr val="084078"/>
                </a:solidFill>
                <a:cs typeface="+mn-ea"/>
                <a:sym typeface="+mn-lt"/>
              </a:endParaRPr>
            </a:p>
          </p:txBody>
        </p:sp>
        <p:sp>
          <p:nvSpPr>
            <p:cNvPr id="64" name="îṥļïḋe"/>
            <p:cNvSpPr txBox="1"/>
            <p:nvPr/>
          </p:nvSpPr>
          <p:spPr>
            <a:xfrm>
              <a:off x="1707150" y="2708819"/>
              <a:ext cx="4000501" cy="2853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lnSpc>
                  <a:spcPct val="130000"/>
                </a:lnSpc>
                <a:spcAft>
                  <a:spcPts val="0"/>
                </a:spcAft>
              </a:pPr>
              <a:r>
                <a:rPr lang="zh-CN" altLang="zh-CN" sz="1800" kern="100" dirty="0">
                  <a:cs typeface="+mn-ea"/>
                  <a:sym typeface="+mn-lt"/>
                </a:rPr>
                <a:t>新定增市场下，对定增股份的减持不再做任何限制，不同类型市场参与者对定增的投资策略周期、预期各不相同，不再像原本长锁定期下到期即有强烈减持冲动。</a:t>
              </a:r>
              <a:r>
                <a:rPr lang="zh-CN" altLang="zh-CN" sz="1800" b="1" u="sng" kern="100" dirty="0">
                  <a:cs typeface="+mn-ea"/>
                  <a:sym typeface="+mn-lt"/>
                </a:rPr>
                <a:t>本策略配置每个定增标的低至百万元，小额分散的配置解禁即可以减持。</a:t>
              </a:r>
              <a:r>
                <a:rPr lang="zh-CN" altLang="en-US" sz="1200" dirty="0"/>
                <a:t>（每个定增标的的最低配置金额以实际为准，上市公司临时停牌等原因除外。</a:t>
              </a:r>
              <a:r>
                <a:rPr lang="en-US" altLang="zh-CN" sz="1200" dirty="0"/>
                <a:t>)</a:t>
              </a:r>
              <a:endParaRPr lang="zh-CN" altLang="zh-CN" sz="1800" b="1" u="sng" kern="100" dirty="0">
                <a:cs typeface="+mn-ea"/>
                <a:sym typeface="+mn-lt"/>
              </a:endParaRPr>
            </a:p>
          </p:txBody>
        </p:sp>
        <p:cxnSp>
          <p:nvCxnSpPr>
            <p:cNvPr id="65" name="îŝḻiďè"/>
            <p:cNvCxnSpPr/>
            <p:nvPr/>
          </p:nvCxnSpPr>
          <p:spPr>
            <a:xfrm>
              <a:off x="6810206" y="2821510"/>
              <a:ext cx="22034" cy="2825357"/>
            </a:xfrm>
            <a:prstGeom prst="line">
              <a:avLst/>
            </a:prstGeom>
            <a:noFill/>
            <a:ln w="25400" cap="flat">
              <a:solidFill>
                <a:schemeClr val="tx1">
                  <a:lumMod val="50000"/>
                  <a:lumOff val="50000"/>
                  <a:alpha val="20000"/>
                </a:schemeClr>
              </a:solidFill>
              <a:prstDash val="solid"/>
              <a:bevel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6" name="îş1ïḓe">
              <a:extLst>
                <a:ext uri="{FF2B5EF4-FFF2-40B4-BE49-F238E27FC236}">
                  <a16:creationId xmlns:a16="http://schemas.microsoft.com/office/drawing/2014/main" xmlns="" id="{B25BCCD1-7648-4B51-B56B-B49600986DEA}"/>
                </a:ext>
              </a:extLst>
            </p:cNvPr>
            <p:cNvSpPr txBox="1"/>
            <p:nvPr/>
          </p:nvSpPr>
          <p:spPr>
            <a:xfrm>
              <a:off x="7518399" y="1938968"/>
              <a:ext cx="4000501" cy="593681"/>
            </a:xfrm>
            <a:prstGeom prst="rect">
              <a:avLst/>
            </a:prstGeom>
            <a:noFill/>
          </p:spPr>
          <p:txBody>
            <a:bodyPr wrap="square" rtlCol="0" anchor="b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dirty="0">
                  <a:solidFill>
                    <a:srgbClr val="084078"/>
                  </a:solidFill>
                  <a:cs typeface="+mn-ea"/>
                  <a:sym typeface="+mn-lt"/>
                </a:rPr>
                <a:t>受市场风格影响较小</a:t>
              </a:r>
              <a:endParaRPr lang="en-GB" altLang="zh-CN" sz="3200" b="1" dirty="0">
                <a:solidFill>
                  <a:srgbClr val="084078"/>
                </a:solidFill>
                <a:cs typeface="+mn-ea"/>
                <a:sym typeface="+mn-lt"/>
              </a:endParaRPr>
            </a:p>
          </p:txBody>
        </p:sp>
        <p:sp>
          <p:nvSpPr>
            <p:cNvPr id="67" name="ïSḷiďe"/>
            <p:cNvSpPr txBox="1"/>
            <p:nvPr/>
          </p:nvSpPr>
          <p:spPr>
            <a:xfrm>
              <a:off x="7204566" y="2817070"/>
              <a:ext cx="400050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lnSpc>
                  <a:spcPct val="150000"/>
                </a:lnSpc>
              </a:pPr>
              <a:r>
                <a:rPr lang="zh-CN" altLang="zh-CN" sz="1800" dirty="0">
                  <a:cs typeface="+mn-ea"/>
                  <a:sym typeface="+mn-lt"/>
                </a:rPr>
                <a:t>本定增量化</a:t>
              </a:r>
              <a:r>
                <a:rPr lang="zh-CN" altLang="en-US" sz="1800" dirty="0">
                  <a:cs typeface="+mn-ea"/>
                  <a:sym typeface="+mn-lt"/>
                </a:rPr>
                <a:t>对冲</a:t>
              </a:r>
              <a:r>
                <a:rPr lang="zh-CN" altLang="zh-CN" sz="1800" dirty="0">
                  <a:cs typeface="+mn-ea"/>
                  <a:sym typeface="+mn-lt"/>
                </a:rPr>
                <a:t>策略</a:t>
              </a:r>
              <a:r>
                <a:rPr lang="zh-CN" altLang="en-US" sz="1800" dirty="0">
                  <a:cs typeface="+mn-ea"/>
                  <a:sym typeface="+mn-lt"/>
                </a:rPr>
                <a:t>或不</a:t>
              </a:r>
              <a:r>
                <a:rPr lang="zh-CN" altLang="zh-CN" sz="1800" dirty="0">
                  <a:cs typeface="+mn-ea"/>
                  <a:sym typeface="+mn-lt"/>
                </a:rPr>
                <a:t>受市场风格轮动影响。与纯多头定增组合在解禁日“遭遇”不友善减持窗口或只能“被动等待”不同，</a:t>
              </a:r>
              <a:r>
                <a:rPr lang="zh-CN" altLang="zh-CN" sz="1800" b="1" u="sng" dirty="0">
                  <a:cs typeface="+mn-ea"/>
                  <a:sym typeface="+mn-lt"/>
                </a:rPr>
                <a:t>本策略减持多头与空头同时退出，与标的解禁时被杀或被多没有必然联系。</a:t>
              </a:r>
            </a:p>
          </p:txBody>
        </p:sp>
        <p:sp>
          <p:nvSpPr>
            <p:cNvPr id="69" name="iS1îḑé">
              <a:extLst>
                <a:ext uri="{FF2B5EF4-FFF2-40B4-BE49-F238E27FC236}">
                  <a16:creationId xmlns:a16="http://schemas.microsoft.com/office/drawing/2014/main" xmlns="" id="{6F7ED16F-B11D-45EA-8A41-A7504571EDCF}"/>
                </a:ext>
              </a:extLst>
            </p:cNvPr>
            <p:cNvSpPr/>
            <p:nvPr/>
          </p:nvSpPr>
          <p:spPr>
            <a:xfrm>
              <a:off x="6388018" y="2088429"/>
              <a:ext cx="444222" cy="444220"/>
            </a:xfrm>
            <a:prstGeom prst="rect">
              <a:avLst/>
            </a:prstGeom>
            <a:solidFill>
              <a:srgbClr val="ED7D3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3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6" name="iconfont-10028-4922000">
            <a:extLst>
              <a:ext uri="{FF2B5EF4-FFF2-40B4-BE49-F238E27FC236}">
                <a16:creationId xmlns:a16="http://schemas.microsoft.com/office/drawing/2014/main" xmlns="" id="{54405246-CCE2-4201-BBB1-D3F3EB6E740D}"/>
              </a:ext>
            </a:extLst>
          </p:cNvPr>
          <p:cNvSpPr/>
          <p:nvPr/>
        </p:nvSpPr>
        <p:spPr>
          <a:xfrm>
            <a:off x="993832" y="2182223"/>
            <a:ext cx="257452" cy="254004"/>
          </a:xfrm>
          <a:custGeom>
            <a:avLst/>
            <a:gdLst>
              <a:gd name="T0" fmla="*/ 7020 w 12282"/>
              <a:gd name="T1" fmla="*/ 3184 h 10240"/>
              <a:gd name="T2" fmla="*/ 9094 w 12282"/>
              <a:gd name="T3" fmla="*/ 1102 h 10240"/>
              <a:gd name="T4" fmla="*/ 11168 w 12282"/>
              <a:gd name="T5" fmla="*/ 3184 h 10240"/>
              <a:gd name="T6" fmla="*/ 11168 w 12282"/>
              <a:gd name="T7" fmla="*/ 4006 h 10240"/>
              <a:gd name="T8" fmla="*/ 12282 w 12282"/>
              <a:gd name="T9" fmla="*/ 4006 h 10240"/>
              <a:gd name="T10" fmla="*/ 12282 w 12282"/>
              <a:gd name="T11" fmla="*/ 3201 h 10240"/>
              <a:gd name="T12" fmla="*/ 9094 w 12282"/>
              <a:gd name="T13" fmla="*/ 0 h 10240"/>
              <a:gd name="T14" fmla="*/ 5906 w 12282"/>
              <a:gd name="T15" fmla="*/ 3201 h 10240"/>
              <a:gd name="T16" fmla="*/ 5906 w 12282"/>
              <a:gd name="T17" fmla="*/ 4006 h 10240"/>
              <a:gd name="T18" fmla="*/ 7020 w 12282"/>
              <a:gd name="T19" fmla="*/ 4006 h 10240"/>
              <a:gd name="T20" fmla="*/ 7020 w 12282"/>
              <a:gd name="T21" fmla="*/ 3184 h 10240"/>
              <a:gd name="T22" fmla="*/ 7020 w 12282"/>
              <a:gd name="T23" fmla="*/ 3184 h 10240"/>
              <a:gd name="T24" fmla="*/ 6785 w 12282"/>
              <a:gd name="T25" fmla="*/ 4415 h 10240"/>
              <a:gd name="T26" fmla="*/ 894 w 12282"/>
              <a:gd name="T27" fmla="*/ 4415 h 10240"/>
              <a:gd name="T28" fmla="*/ 0 w 12282"/>
              <a:gd name="T29" fmla="*/ 5312 h 10240"/>
              <a:gd name="T30" fmla="*/ 0 w 12282"/>
              <a:gd name="T31" fmla="*/ 9342 h 10240"/>
              <a:gd name="T32" fmla="*/ 894 w 12282"/>
              <a:gd name="T33" fmla="*/ 10240 h 10240"/>
              <a:gd name="T34" fmla="*/ 6785 w 12282"/>
              <a:gd name="T35" fmla="*/ 10240 h 10240"/>
              <a:gd name="T36" fmla="*/ 7680 w 12282"/>
              <a:gd name="T37" fmla="*/ 9342 h 10240"/>
              <a:gd name="T38" fmla="*/ 7680 w 12282"/>
              <a:gd name="T39" fmla="*/ 5312 h 10240"/>
              <a:gd name="T40" fmla="*/ 6785 w 12282"/>
              <a:gd name="T41" fmla="*/ 4415 h 10240"/>
              <a:gd name="T42" fmla="*/ 4409 w 12282"/>
              <a:gd name="T43" fmla="*/ 8356 h 10240"/>
              <a:gd name="T44" fmla="*/ 3272 w 12282"/>
              <a:gd name="T45" fmla="*/ 8356 h 10240"/>
              <a:gd name="T46" fmla="*/ 3521 w 12282"/>
              <a:gd name="T47" fmla="*/ 7418 h 10240"/>
              <a:gd name="T48" fmla="*/ 3109 w 12282"/>
              <a:gd name="T49" fmla="*/ 6757 h 10240"/>
              <a:gd name="T50" fmla="*/ 3840 w 12282"/>
              <a:gd name="T51" fmla="*/ 6024 h 10240"/>
              <a:gd name="T52" fmla="*/ 4570 w 12282"/>
              <a:gd name="T53" fmla="*/ 6757 h 10240"/>
              <a:gd name="T54" fmla="*/ 4159 w 12282"/>
              <a:gd name="T55" fmla="*/ 7417 h 10240"/>
              <a:gd name="T56" fmla="*/ 4409 w 12282"/>
              <a:gd name="T57" fmla="*/ 8356 h 10240"/>
              <a:gd name="T58" fmla="*/ 4409 w 12282"/>
              <a:gd name="T59" fmla="*/ 8356 h 10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282" h="10240">
                <a:moveTo>
                  <a:pt x="7020" y="3184"/>
                </a:moveTo>
                <a:cubicBezTo>
                  <a:pt x="7020" y="2105"/>
                  <a:pt x="8019" y="1102"/>
                  <a:pt x="9094" y="1102"/>
                </a:cubicBezTo>
                <a:cubicBezTo>
                  <a:pt x="10169" y="1102"/>
                  <a:pt x="11168" y="2105"/>
                  <a:pt x="11168" y="3184"/>
                </a:cubicBezTo>
                <a:lnTo>
                  <a:pt x="11168" y="4006"/>
                </a:lnTo>
                <a:lnTo>
                  <a:pt x="12282" y="4006"/>
                </a:lnTo>
                <a:lnTo>
                  <a:pt x="12282" y="3201"/>
                </a:lnTo>
                <a:cubicBezTo>
                  <a:pt x="12282" y="1433"/>
                  <a:pt x="10855" y="0"/>
                  <a:pt x="9094" y="0"/>
                </a:cubicBezTo>
                <a:cubicBezTo>
                  <a:pt x="7333" y="0"/>
                  <a:pt x="5906" y="1433"/>
                  <a:pt x="5906" y="3201"/>
                </a:cubicBezTo>
                <a:lnTo>
                  <a:pt x="5906" y="4006"/>
                </a:lnTo>
                <a:lnTo>
                  <a:pt x="7020" y="4006"/>
                </a:lnTo>
                <a:lnTo>
                  <a:pt x="7020" y="3184"/>
                </a:lnTo>
                <a:close/>
                <a:moveTo>
                  <a:pt x="7020" y="3184"/>
                </a:moveTo>
                <a:close/>
                <a:moveTo>
                  <a:pt x="6785" y="4415"/>
                </a:moveTo>
                <a:lnTo>
                  <a:pt x="894" y="4415"/>
                </a:lnTo>
                <a:cubicBezTo>
                  <a:pt x="400" y="4415"/>
                  <a:pt x="0" y="4817"/>
                  <a:pt x="0" y="5312"/>
                </a:cubicBezTo>
                <a:lnTo>
                  <a:pt x="0" y="9342"/>
                </a:lnTo>
                <a:cubicBezTo>
                  <a:pt x="0" y="9838"/>
                  <a:pt x="400" y="10240"/>
                  <a:pt x="894" y="10240"/>
                </a:cubicBezTo>
                <a:lnTo>
                  <a:pt x="6785" y="10240"/>
                </a:lnTo>
                <a:cubicBezTo>
                  <a:pt x="7279" y="10240"/>
                  <a:pt x="7680" y="9838"/>
                  <a:pt x="7680" y="9342"/>
                </a:cubicBezTo>
                <a:lnTo>
                  <a:pt x="7680" y="5312"/>
                </a:lnTo>
                <a:cubicBezTo>
                  <a:pt x="7680" y="4817"/>
                  <a:pt x="7279" y="4415"/>
                  <a:pt x="6785" y="4415"/>
                </a:cubicBezTo>
                <a:close/>
                <a:moveTo>
                  <a:pt x="4409" y="8356"/>
                </a:moveTo>
                <a:lnTo>
                  <a:pt x="3272" y="8356"/>
                </a:lnTo>
                <a:lnTo>
                  <a:pt x="3521" y="7418"/>
                </a:lnTo>
                <a:cubicBezTo>
                  <a:pt x="3277" y="7299"/>
                  <a:pt x="3109" y="7048"/>
                  <a:pt x="3109" y="6757"/>
                </a:cubicBezTo>
                <a:cubicBezTo>
                  <a:pt x="3109" y="6352"/>
                  <a:pt x="3436" y="6024"/>
                  <a:pt x="3840" y="6024"/>
                </a:cubicBezTo>
                <a:cubicBezTo>
                  <a:pt x="4243" y="6024"/>
                  <a:pt x="4570" y="6352"/>
                  <a:pt x="4570" y="6757"/>
                </a:cubicBezTo>
                <a:cubicBezTo>
                  <a:pt x="4570" y="7047"/>
                  <a:pt x="4403" y="7298"/>
                  <a:pt x="4159" y="7417"/>
                </a:cubicBezTo>
                <a:lnTo>
                  <a:pt x="4409" y="8356"/>
                </a:lnTo>
                <a:close/>
                <a:moveTo>
                  <a:pt x="4409" y="835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7" name="iconfont-11442-2858228">
            <a:extLst>
              <a:ext uri="{FF2B5EF4-FFF2-40B4-BE49-F238E27FC236}">
                <a16:creationId xmlns:a16="http://schemas.microsoft.com/office/drawing/2014/main" xmlns="" id="{54405246-CCE2-4201-BBB1-D3F3EB6E740D}"/>
              </a:ext>
            </a:extLst>
          </p:cNvPr>
          <p:cNvSpPr/>
          <p:nvPr/>
        </p:nvSpPr>
        <p:spPr>
          <a:xfrm>
            <a:off x="6486524" y="2182224"/>
            <a:ext cx="266700" cy="254004"/>
          </a:xfrm>
          <a:custGeom>
            <a:avLst/>
            <a:gdLst>
              <a:gd name="T0" fmla="*/ 7950 w 10630"/>
              <a:gd name="T1" fmla="*/ 5567 h 12800"/>
              <a:gd name="T2" fmla="*/ 4445 w 10630"/>
              <a:gd name="T3" fmla="*/ 9072 h 12800"/>
              <a:gd name="T4" fmla="*/ 2680 w 10630"/>
              <a:gd name="T5" fmla="*/ 7307 h 12800"/>
              <a:gd name="T6" fmla="*/ 1973 w 10630"/>
              <a:gd name="T7" fmla="*/ 7307 h 12800"/>
              <a:gd name="T8" fmla="*/ 1973 w 10630"/>
              <a:gd name="T9" fmla="*/ 8014 h 12800"/>
              <a:gd name="T10" fmla="*/ 4091 w 10630"/>
              <a:gd name="T11" fmla="*/ 10133 h 12800"/>
              <a:gd name="T12" fmla="*/ 4445 w 10630"/>
              <a:gd name="T13" fmla="*/ 10279 h 12800"/>
              <a:gd name="T14" fmla="*/ 4799 w 10630"/>
              <a:gd name="T15" fmla="*/ 10133 h 12800"/>
              <a:gd name="T16" fmla="*/ 8657 w 10630"/>
              <a:gd name="T17" fmla="*/ 6274 h 12800"/>
              <a:gd name="T18" fmla="*/ 8657 w 10630"/>
              <a:gd name="T19" fmla="*/ 5567 h 12800"/>
              <a:gd name="T20" fmla="*/ 7950 w 10630"/>
              <a:gd name="T21" fmla="*/ 5567 h 12800"/>
              <a:gd name="T22" fmla="*/ 9567 w 10630"/>
              <a:gd name="T23" fmla="*/ 2038 h 12800"/>
              <a:gd name="T24" fmla="*/ 8118 w 10630"/>
              <a:gd name="T25" fmla="*/ 2038 h 12800"/>
              <a:gd name="T26" fmla="*/ 7055 w 10630"/>
              <a:gd name="T27" fmla="*/ 970 h 12800"/>
              <a:gd name="T28" fmla="*/ 5977 w 10630"/>
              <a:gd name="T29" fmla="*/ 0 h 12800"/>
              <a:gd name="T30" fmla="*/ 4652 w 10630"/>
              <a:gd name="T31" fmla="*/ 0 h 12800"/>
              <a:gd name="T32" fmla="*/ 3575 w 10630"/>
              <a:gd name="T33" fmla="*/ 970 h 12800"/>
              <a:gd name="T34" fmla="*/ 2512 w 10630"/>
              <a:gd name="T35" fmla="*/ 2038 h 12800"/>
              <a:gd name="T36" fmla="*/ 1063 w 10630"/>
              <a:gd name="T37" fmla="*/ 2038 h 12800"/>
              <a:gd name="T38" fmla="*/ 0 w 10630"/>
              <a:gd name="T39" fmla="*/ 3101 h 12800"/>
              <a:gd name="T40" fmla="*/ 0 w 10630"/>
              <a:gd name="T41" fmla="*/ 11737 h 12800"/>
              <a:gd name="T42" fmla="*/ 1063 w 10630"/>
              <a:gd name="T43" fmla="*/ 12800 h 12800"/>
              <a:gd name="T44" fmla="*/ 9567 w 10630"/>
              <a:gd name="T45" fmla="*/ 12800 h 12800"/>
              <a:gd name="T46" fmla="*/ 10630 w 10630"/>
              <a:gd name="T47" fmla="*/ 11737 h 12800"/>
              <a:gd name="T48" fmla="*/ 10630 w 10630"/>
              <a:gd name="T49" fmla="*/ 3101 h 12800"/>
              <a:gd name="T50" fmla="*/ 9567 w 10630"/>
              <a:gd name="T51" fmla="*/ 2038 h 12800"/>
              <a:gd name="T52" fmla="*/ 3596 w 10630"/>
              <a:gd name="T53" fmla="*/ 1720 h 12800"/>
              <a:gd name="T54" fmla="*/ 3944 w 10630"/>
              <a:gd name="T55" fmla="*/ 1720 h 12800"/>
              <a:gd name="T56" fmla="*/ 4319 w 10630"/>
              <a:gd name="T57" fmla="*/ 1345 h 12800"/>
              <a:gd name="T58" fmla="*/ 4319 w 10630"/>
              <a:gd name="T59" fmla="*/ 1084 h 12800"/>
              <a:gd name="T60" fmla="*/ 4652 w 10630"/>
              <a:gd name="T61" fmla="*/ 750 h 12800"/>
              <a:gd name="T62" fmla="*/ 5977 w 10630"/>
              <a:gd name="T63" fmla="*/ 750 h 12800"/>
              <a:gd name="T64" fmla="*/ 6311 w 10630"/>
              <a:gd name="T65" fmla="*/ 1084 h 12800"/>
              <a:gd name="T66" fmla="*/ 6311 w 10630"/>
              <a:gd name="T67" fmla="*/ 1345 h 12800"/>
              <a:gd name="T68" fmla="*/ 6686 w 10630"/>
              <a:gd name="T69" fmla="*/ 1720 h 12800"/>
              <a:gd name="T70" fmla="*/ 7034 w 10630"/>
              <a:gd name="T71" fmla="*/ 1720 h 12800"/>
              <a:gd name="T72" fmla="*/ 7368 w 10630"/>
              <a:gd name="T73" fmla="*/ 2038 h 12800"/>
              <a:gd name="T74" fmla="*/ 7368 w 10630"/>
              <a:gd name="T75" fmla="*/ 2054 h 12800"/>
              <a:gd name="T76" fmla="*/ 7368 w 10630"/>
              <a:gd name="T77" fmla="*/ 2916 h 12800"/>
              <a:gd name="T78" fmla="*/ 7034 w 10630"/>
              <a:gd name="T79" fmla="*/ 3250 h 12800"/>
              <a:gd name="T80" fmla="*/ 3596 w 10630"/>
              <a:gd name="T81" fmla="*/ 3250 h 12800"/>
              <a:gd name="T82" fmla="*/ 3262 w 10630"/>
              <a:gd name="T83" fmla="*/ 2916 h 12800"/>
              <a:gd name="T84" fmla="*/ 3262 w 10630"/>
              <a:gd name="T85" fmla="*/ 2054 h 12800"/>
              <a:gd name="T86" fmla="*/ 3262 w 10630"/>
              <a:gd name="T87" fmla="*/ 2038 h 12800"/>
              <a:gd name="T88" fmla="*/ 3596 w 10630"/>
              <a:gd name="T89" fmla="*/ 1720 h 12800"/>
              <a:gd name="T90" fmla="*/ 9880 w 10630"/>
              <a:gd name="T91" fmla="*/ 11737 h 12800"/>
              <a:gd name="T92" fmla="*/ 9567 w 10630"/>
              <a:gd name="T93" fmla="*/ 12050 h 12800"/>
              <a:gd name="T94" fmla="*/ 1063 w 10630"/>
              <a:gd name="T95" fmla="*/ 12050 h 12800"/>
              <a:gd name="T96" fmla="*/ 750 w 10630"/>
              <a:gd name="T97" fmla="*/ 11737 h 12800"/>
              <a:gd name="T98" fmla="*/ 750 w 10630"/>
              <a:gd name="T99" fmla="*/ 3101 h 12800"/>
              <a:gd name="T100" fmla="*/ 1063 w 10630"/>
              <a:gd name="T101" fmla="*/ 2788 h 12800"/>
              <a:gd name="T102" fmla="*/ 2512 w 10630"/>
              <a:gd name="T103" fmla="*/ 2788 h 12800"/>
              <a:gd name="T104" fmla="*/ 2512 w 10630"/>
              <a:gd name="T105" fmla="*/ 2916 h 12800"/>
              <a:gd name="T106" fmla="*/ 3596 w 10630"/>
              <a:gd name="T107" fmla="*/ 4000 h 12800"/>
              <a:gd name="T108" fmla="*/ 7034 w 10630"/>
              <a:gd name="T109" fmla="*/ 4000 h 12800"/>
              <a:gd name="T110" fmla="*/ 8118 w 10630"/>
              <a:gd name="T111" fmla="*/ 2916 h 12800"/>
              <a:gd name="T112" fmla="*/ 8118 w 10630"/>
              <a:gd name="T113" fmla="*/ 2788 h 12800"/>
              <a:gd name="T114" fmla="*/ 9567 w 10630"/>
              <a:gd name="T115" fmla="*/ 2788 h 12800"/>
              <a:gd name="T116" fmla="*/ 9880 w 10630"/>
              <a:gd name="T117" fmla="*/ 3101 h 12800"/>
              <a:gd name="T118" fmla="*/ 9880 w 10630"/>
              <a:gd name="T119" fmla="*/ 11737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630" h="12800">
                <a:moveTo>
                  <a:pt x="7950" y="5567"/>
                </a:moveTo>
                <a:lnTo>
                  <a:pt x="4445" y="9072"/>
                </a:lnTo>
                <a:lnTo>
                  <a:pt x="2680" y="7307"/>
                </a:lnTo>
                <a:cubicBezTo>
                  <a:pt x="2485" y="7112"/>
                  <a:pt x="2168" y="7112"/>
                  <a:pt x="1973" y="7307"/>
                </a:cubicBezTo>
                <a:cubicBezTo>
                  <a:pt x="1778" y="7502"/>
                  <a:pt x="1778" y="7819"/>
                  <a:pt x="1973" y="8014"/>
                </a:cubicBezTo>
                <a:lnTo>
                  <a:pt x="4091" y="10133"/>
                </a:lnTo>
                <a:cubicBezTo>
                  <a:pt x="4189" y="10230"/>
                  <a:pt x="4317" y="10279"/>
                  <a:pt x="4445" y="10279"/>
                </a:cubicBezTo>
                <a:cubicBezTo>
                  <a:pt x="4573" y="10279"/>
                  <a:pt x="4701" y="10230"/>
                  <a:pt x="4799" y="10133"/>
                </a:cubicBezTo>
                <a:lnTo>
                  <a:pt x="8657" y="6274"/>
                </a:lnTo>
                <a:cubicBezTo>
                  <a:pt x="8852" y="6079"/>
                  <a:pt x="8852" y="5762"/>
                  <a:pt x="8657" y="5567"/>
                </a:cubicBezTo>
                <a:cubicBezTo>
                  <a:pt x="8462" y="5372"/>
                  <a:pt x="8145" y="5372"/>
                  <a:pt x="7950" y="5567"/>
                </a:cubicBezTo>
                <a:close/>
                <a:moveTo>
                  <a:pt x="9567" y="2038"/>
                </a:moveTo>
                <a:lnTo>
                  <a:pt x="8118" y="2038"/>
                </a:lnTo>
                <a:cubicBezTo>
                  <a:pt x="8109" y="1454"/>
                  <a:pt x="7638" y="981"/>
                  <a:pt x="7055" y="970"/>
                </a:cubicBezTo>
                <a:cubicBezTo>
                  <a:pt x="6998" y="426"/>
                  <a:pt x="6537" y="0"/>
                  <a:pt x="5977" y="0"/>
                </a:cubicBezTo>
                <a:lnTo>
                  <a:pt x="4652" y="0"/>
                </a:lnTo>
                <a:cubicBezTo>
                  <a:pt x="4093" y="0"/>
                  <a:pt x="3632" y="426"/>
                  <a:pt x="3575" y="970"/>
                </a:cubicBezTo>
                <a:cubicBezTo>
                  <a:pt x="2992" y="981"/>
                  <a:pt x="2521" y="1454"/>
                  <a:pt x="2512" y="2038"/>
                </a:cubicBezTo>
                <a:lnTo>
                  <a:pt x="1063" y="2038"/>
                </a:lnTo>
                <a:cubicBezTo>
                  <a:pt x="476" y="2038"/>
                  <a:pt x="0" y="2513"/>
                  <a:pt x="0" y="3101"/>
                </a:cubicBezTo>
                <a:lnTo>
                  <a:pt x="0" y="11737"/>
                </a:lnTo>
                <a:cubicBezTo>
                  <a:pt x="0" y="12324"/>
                  <a:pt x="476" y="12800"/>
                  <a:pt x="1063" y="12800"/>
                </a:cubicBezTo>
                <a:lnTo>
                  <a:pt x="9567" y="12800"/>
                </a:lnTo>
                <a:cubicBezTo>
                  <a:pt x="10154" y="12800"/>
                  <a:pt x="10630" y="12324"/>
                  <a:pt x="10630" y="11737"/>
                </a:cubicBezTo>
                <a:lnTo>
                  <a:pt x="10630" y="3101"/>
                </a:lnTo>
                <a:cubicBezTo>
                  <a:pt x="10630" y="2513"/>
                  <a:pt x="10154" y="2038"/>
                  <a:pt x="9567" y="2038"/>
                </a:cubicBezTo>
                <a:close/>
                <a:moveTo>
                  <a:pt x="3596" y="1720"/>
                </a:moveTo>
                <a:lnTo>
                  <a:pt x="3944" y="1720"/>
                </a:lnTo>
                <a:cubicBezTo>
                  <a:pt x="4151" y="1720"/>
                  <a:pt x="4319" y="1552"/>
                  <a:pt x="4319" y="1345"/>
                </a:cubicBezTo>
                <a:lnTo>
                  <a:pt x="4319" y="1084"/>
                </a:lnTo>
                <a:cubicBezTo>
                  <a:pt x="4319" y="900"/>
                  <a:pt x="4469" y="750"/>
                  <a:pt x="4652" y="750"/>
                </a:cubicBezTo>
                <a:lnTo>
                  <a:pt x="5977" y="750"/>
                </a:lnTo>
                <a:cubicBezTo>
                  <a:pt x="6161" y="750"/>
                  <a:pt x="6311" y="900"/>
                  <a:pt x="6311" y="1084"/>
                </a:cubicBezTo>
                <a:lnTo>
                  <a:pt x="6311" y="1345"/>
                </a:lnTo>
                <a:cubicBezTo>
                  <a:pt x="6311" y="1552"/>
                  <a:pt x="6479" y="1720"/>
                  <a:pt x="6686" y="1720"/>
                </a:cubicBezTo>
                <a:lnTo>
                  <a:pt x="7034" y="1720"/>
                </a:lnTo>
                <a:cubicBezTo>
                  <a:pt x="7213" y="1720"/>
                  <a:pt x="7359" y="1861"/>
                  <a:pt x="7368" y="2038"/>
                </a:cubicBezTo>
                <a:cubicBezTo>
                  <a:pt x="7368" y="2043"/>
                  <a:pt x="7368" y="2048"/>
                  <a:pt x="7368" y="2054"/>
                </a:cubicBezTo>
                <a:lnTo>
                  <a:pt x="7368" y="2916"/>
                </a:lnTo>
                <a:cubicBezTo>
                  <a:pt x="7368" y="3100"/>
                  <a:pt x="7218" y="3250"/>
                  <a:pt x="7034" y="3250"/>
                </a:cubicBezTo>
                <a:lnTo>
                  <a:pt x="3596" y="3250"/>
                </a:lnTo>
                <a:cubicBezTo>
                  <a:pt x="3412" y="3250"/>
                  <a:pt x="3262" y="3100"/>
                  <a:pt x="3262" y="2916"/>
                </a:cubicBezTo>
                <a:lnTo>
                  <a:pt x="3262" y="2054"/>
                </a:lnTo>
                <a:cubicBezTo>
                  <a:pt x="3262" y="2048"/>
                  <a:pt x="3262" y="2043"/>
                  <a:pt x="3262" y="2038"/>
                </a:cubicBezTo>
                <a:cubicBezTo>
                  <a:pt x="3271" y="1861"/>
                  <a:pt x="3417" y="1720"/>
                  <a:pt x="3596" y="1720"/>
                </a:cubicBezTo>
                <a:close/>
                <a:moveTo>
                  <a:pt x="9880" y="11737"/>
                </a:moveTo>
                <a:cubicBezTo>
                  <a:pt x="9880" y="11910"/>
                  <a:pt x="9740" y="12050"/>
                  <a:pt x="9567" y="12050"/>
                </a:cubicBezTo>
                <a:lnTo>
                  <a:pt x="1063" y="12050"/>
                </a:lnTo>
                <a:cubicBezTo>
                  <a:pt x="890" y="12050"/>
                  <a:pt x="750" y="11910"/>
                  <a:pt x="750" y="11737"/>
                </a:cubicBezTo>
                <a:lnTo>
                  <a:pt x="750" y="3101"/>
                </a:lnTo>
                <a:cubicBezTo>
                  <a:pt x="750" y="2928"/>
                  <a:pt x="890" y="2788"/>
                  <a:pt x="1063" y="2788"/>
                </a:cubicBezTo>
                <a:lnTo>
                  <a:pt x="2512" y="2788"/>
                </a:lnTo>
                <a:lnTo>
                  <a:pt x="2512" y="2916"/>
                </a:lnTo>
                <a:cubicBezTo>
                  <a:pt x="2512" y="3514"/>
                  <a:pt x="2998" y="4000"/>
                  <a:pt x="3596" y="4000"/>
                </a:cubicBezTo>
                <a:lnTo>
                  <a:pt x="7034" y="4000"/>
                </a:lnTo>
                <a:cubicBezTo>
                  <a:pt x="7632" y="4000"/>
                  <a:pt x="8118" y="3514"/>
                  <a:pt x="8118" y="2916"/>
                </a:cubicBezTo>
                <a:lnTo>
                  <a:pt x="8118" y="2788"/>
                </a:lnTo>
                <a:lnTo>
                  <a:pt x="9567" y="2788"/>
                </a:lnTo>
                <a:cubicBezTo>
                  <a:pt x="9740" y="2788"/>
                  <a:pt x="9880" y="2928"/>
                  <a:pt x="9880" y="3101"/>
                </a:cubicBezTo>
                <a:lnTo>
                  <a:pt x="9880" y="117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0675560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ļi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íṡlïḋè">
            <a:extLst>
              <a:ext uri="{FF2B5EF4-FFF2-40B4-BE49-F238E27FC236}">
                <a16:creationId xmlns:a16="http://schemas.microsoft.com/office/drawing/2014/main" xmlns="" id="{10D8F314-1ED1-4FCC-915C-4581886FCD65}"/>
              </a:ext>
            </a:extLst>
          </p:cNvPr>
          <p:cNvSpPr txBox="1"/>
          <p:nvPr/>
        </p:nvSpPr>
        <p:spPr>
          <a:xfrm>
            <a:off x="10196133" y="4985798"/>
            <a:ext cx="1324356" cy="115147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800" spc="100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en-US" altLang="zh-CN" sz="133" spc="100" dirty="0">
                <a:solidFill>
                  <a:srgbClr val="FFFFFF"/>
                </a:solidFill>
                <a:cs typeface="+mn-ea"/>
                <a:sym typeface="+mn-lt"/>
              </a:rPr>
              <a:t>  </a:t>
            </a:r>
            <a:r>
              <a:rPr lang="en-US" altLang="zh-CN" sz="1800" spc="100" dirty="0">
                <a:solidFill>
                  <a:srgbClr val="FFFFFF"/>
                </a:solidFill>
                <a:cs typeface="+mn-ea"/>
                <a:sym typeface="+mn-lt"/>
              </a:rPr>
              <a:t>04</a:t>
            </a:r>
            <a:endParaRPr lang="zh-CN" altLang="en-US" sz="1800" spc="1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iṧļiḓé">
            <a:extLst>
              <a:ext uri="{FF2B5EF4-FFF2-40B4-BE49-F238E27FC236}">
                <a16:creationId xmlns:a16="http://schemas.microsoft.com/office/drawing/2014/main" xmlns="" id="{91AD9CB7-0AB1-46E5-A281-74A64C02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746" y="2481955"/>
            <a:ext cx="8716507" cy="656792"/>
          </a:xfrm>
        </p:spPr>
        <p:txBody>
          <a:bodyPr>
            <a:noAutofit/>
          </a:bodyPr>
          <a:lstStyle/>
          <a:p>
            <a:r>
              <a:rPr lang="zh-CN" altLang="en-US" sz="8000" dirty="0">
                <a:latin typeface="+mn-lt"/>
                <a:ea typeface="+mn-ea"/>
                <a:cs typeface="+mn-ea"/>
                <a:sym typeface="+mn-lt"/>
              </a:rPr>
              <a:t>财通优势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31" y="129263"/>
            <a:ext cx="1928397" cy="551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858680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929664" y="0"/>
            <a:ext cx="1140054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cs typeface="+mn-ea"/>
                <a:sym typeface="+mn-lt"/>
              </a:rPr>
              <a:t>财通优势</a:t>
            </a:r>
            <a:endParaRPr lang="zh-CN" altLang="en-US" sz="1867" b="1" dirty="0">
              <a:solidFill>
                <a:srgbClr val="FFFF00"/>
              </a:solidFill>
              <a:cs typeface="+mn-ea"/>
              <a:sym typeface="+mn-lt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817944" y="404168"/>
            <a:ext cx="5649358" cy="50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十年匠心 研发定增量化对冲策略</a:t>
            </a:r>
            <a:endParaRPr lang="en-US" altLang="zh-CN" sz="2667" b="1" dirty="0">
              <a:solidFill>
                <a:srgbClr val="084078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337300" y="575859"/>
            <a:ext cx="5854700" cy="226556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15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663616" y="1252719"/>
            <a:ext cx="111658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基于对过往大资管行业的发展和当下行业格局的思考，财通基金一直在尝试寻找“行业靶点”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——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市场需要风险相对较小、收益相对稳健、又能基本跑赢真实通胀的资管产品。</a:t>
            </a:r>
          </a:p>
          <a:p>
            <a:endParaRPr lang="zh-CN" altLang="en-US" sz="1600" dirty="0">
              <a:solidFill>
                <a:srgbClr val="000000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000000"/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财通基金发现，市场周期轮动起伏，而投资人的投资需求始终是旺盛的，“比如前几年的高收益非标产品等，在当时的市场环境和政策环境之下，都是当时投资配置的优选</a:t>
            </a:r>
            <a:r>
              <a:rPr lang="zh-CN" altLang="en-US" sz="1600" dirty="0" smtClean="0">
                <a:solidFill>
                  <a:srgbClr val="000000"/>
                </a:solidFill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rgbClr val="000000"/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srgbClr val="000000"/>
              </a:solidFill>
              <a:cs typeface="+mn-ea"/>
              <a:sym typeface="+mn-lt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cs typeface="+mn-ea"/>
                <a:sym typeface="+mn-lt"/>
              </a:rPr>
              <a:t>作为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涉足定增市场最早、业务规模最大的机构投资者之一，我们自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2012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年参与第一笔定增业务起思考从未间断，</a:t>
            </a:r>
            <a:r>
              <a:rPr lang="zh-CN" altLang="en-US" sz="1600" dirty="0">
                <a:cs typeface="+mn-ea"/>
                <a:sym typeface="+mn-lt"/>
              </a:rPr>
              <a:t>专注策略创新，产品迭代速度快，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始终力争</a:t>
            </a: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引领行业之先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——</a:t>
            </a:r>
            <a:r>
              <a:rPr lang="zh-CN" altLang="en-US" sz="1600" b="1" dirty="0">
                <a:solidFill>
                  <a:srgbClr val="C00000"/>
                </a:solidFill>
                <a:cs typeface="+mn-ea"/>
                <a:sym typeface="+mn-lt"/>
              </a:rPr>
              <a:t>“定增王”</a:t>
            </a:r>
            <a:r>
              <a:rPr lang="zh-CN" altLang="en-US" sz="1600" dirty="0" smtClean="0">
                <a:solidFill>
                  <a:srgbClr val="000000"/>
                </a:solidFill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rgbClr val="000000"/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srgbClr val="000000"/>
              </a:solidFill>
              <a:cs typeface="+mn-ea"/>
              <a:sym typeface="+mn-lt"/>
            </a:endParaRPr>
          </a:p>
          <a:p>
            <a:r>
              <a:rPr lang="zh-CN" altLang="en-US" sz="1600" dirty="0" smtClean="0">
                <a:cs typeface="+mn-ea"/>
                <a:sym typeface="+mn-lt"/>
              </a:rPr>
              <a:t>参与</a:t>
            </a:r>
            <a:r>
              <a:rPr lang="zh-CN" altLang="en-US" sz="1600" dirty="0">
                <a:cs typeface="+mn-ea"/>
                <a:sym typeface="+mn-lt"/>
              </a:rPr>
              <a:t>定增</a:t>
            </a:r>
            <a:r>
              <a:rPr lang="zh-CN" altLang="zh-CN" sz="1600" dirty="0">
                <a:cs typeface="+mn-ea"/>
                <a:sym typeface="+mn-lt"/>
              </a:rPr>
              <a:t>数量规模行业</a:t>
            </a:r>
            <a:r>
              <a:rPr lang="zh-CN" altLang="en-US" sz="1600" b="1" dirty="0">
                <a:solidFill>
                  <a:srgbClr val="C00000"/>
                </a:solidFill>
                <a:cs typeface="+mn-ea"/>
                <a:sym typeface="+mn-lt"/>
              </a:rPr>
              <a:t>领先</a:t>
            </a:r>
            <a:r>
              <a:rPr lang="zh-CN" altLang="zh-CN" sz="1600" dirty="0">
                <a:cs typeface="+mn-ea"/>
                <a:sym typeface="+mn-lt"/>
              </a:rPr>
              <a:t>，</a:t>
            </a:r>
            <a:r>
              <a:rPr lang="zh-CN" altLang="en-US" sz="1600" dirty="0">
                <a:cs typeface="+mn-ea"/>
                <a:sym typeface="+mn-lt"/>
              </a:rPr>
              <a:t>累计参与</a:t>
            </a:r>
            <a:r>
              <a:rPr lang="zh-CN" altLang="en-US" sz="1600" dirty="0" smtClean="0">
                <a:cs typeface="+mn-ea"/>
                <a:sym typeface="+mn-lt"/>
              </a:rPr>
              <a:t>金额</a:t>
            </a:r>
            <a:r>
              <a:rPr lang="zh-CN" altLang="en-US" sz="1600" dirty="0">
                <a:cs typeface="+mn-ea"/>
                <a:sym typeface="+mn-lt"/>
              </a:rPr>
              <a:t>超</a:t>
            </a:r>
            <a:r>
              <a:rPr lang="en-US" altLang="zh-CN" sz="1600" b="1" dirty="0" smtClean="0">
                <a:cs typeface="+mn-ea"/>
                <a:sym typeface="+mn-lt"/>
              </a:rPr>
              <a:t>23</a:t>
            </a:r>
            <a:r>
              <a:rPr lang="en-US" altLang="en-US" sz="1600" b="1" dirty="0" smtClean="0">
                <a:cs typeface="+mn-ea"/>
                <a:sym typeface="+mn-lt"/>
              </a:rPr>
              <a:t>00</a:t>
            </a:r>
            <a:r>
              <a:rPr lang="zh-CN" altLang="en-US" sz="1600" dirty="0">
                <a:cs typeface="+mn-ea"/>
                <a:sym typeface="+mn-lt"/>
              </a:rPr>
              <a:t>亿元，</a:t>
            </a:r>
            <a:r>
              <a:rPr lang="zh-CN" altLang="zh-CN" sz="1600" dirty="0">
                <a:cs typeface="+mn-ea"/>
                <a:sym typeface="+mn-lt"/>
              </a:rPr>
              <a:t>持续多年被行业评为</a:t>
            </a:r>
            <a:r>
              <a:rPr lang="zh-CN" altLang="zh-CN" sz="1600" b="1" dirty="0">
                <a:solidFill>
                  <a:srgbClr val="C00000"/>
                </a:solidFill>
                <a:cs typeface="+mn-ea"/>
                <a:sym typeface="+mn-lt"/>
              </a:rPr>
              <a:t>“定增王”</a:t>
            </a:r>
            <a:r>
              <a:rPr lang="zh-CN" altLang="en-US" sz="1600" dirty="0">
                <a:cs typeface="+mn-ea"/>
                <a:sym typeface="+mn-lt"/>
              </a:rPr>
              <a:t>。</a:t>
            </a:r>
            <a:r>
              <a:rPr lang="en-US" altLang="zh-CN" sz="1600" dirty="0">
                <a:cs typeface="+mn-ea"/>
                <a:sym typeface="+mn-lt"/>
              </a:rPr>
              <a:t>2012</a:t>
            </a:r>
            <a:r>
              <a:rPr lang="zh-CN" altLang="en-US" sz="1600" dirty="0">
                <a:cs typeface="+mn-ea"/>
                <a:sym typeface="+mn-lt"/>
              </a:rPr>
              <a:t>年</a:t>
            </a:r>
            <a:r>
              <a:rPr lang="en-US" altLang="zh-CN" sz="1600" dirty="0" smtClean="0">
                <a:cs typeface="+mn-ea"/>
                <a:sym typeface="+mn-lt"/>
              </a:rPr>
              <a:t>-</a:t>
            </a:r>
            <a:r>
              <a:rPr lang="zh-CN" altLang="en-US" sz="1600" dirty="0">
                <a:cs typeface="+mn-ea"/>
                <a:sym typeface="+mn-lt"/>
              </a:rPr>
              <a:t>今</a:t>
            </a:r>
            <a:r>
              <a:rPr lang="zh-CN" altLang="en-US" sz="1600" dirty="0" smtClean="0">
                <a:cs typeface="+mn-ea"/>
                <a:sym typeface="+mn-lt"/>
              </a:rPr>
              <a:t>，</a:t>
            </a:r>
            <a:r>
              <a:rPr lang="zh-CN" altLang="en-US" sz="1600" dirty="0">
                <a:cs typeface="+mn-ea"/>
                <a:sym typeface="+mn-lt"/>
              </a:rPr>
              <a:t>财通基金穿越牛熊，已成功完成两轮定增投资周期，</a:t>
            </a:r>
            <a:r>
              <a:rPr lang="zh-CN" altLang="en-US" sz="1600" dirty="0" smtClean="0">
                <a:cs typeface="+mn-ea"/>
                <a:sym typeface="+mn-lt"/>
              </a:rPr>
              <a:t>中标</a:t>
            </a:r>
            <a:r>
              <a:rPr lang="zh-CN" altLang="en-US" sz="1600" b="1" dirty="0">
                <a:solidFill>
                  <a:srgbClr val="C00000"/>
                </a:solidFill>
                <a:cs typeface="+mn-ea"/>
                <a:sym typeface="+mn-lt"/>
              </a:rPr>
              <a:t>超</a:t>
            </a:r>
            <a:r>
              <a:rPr lang="en-US" altLang="zh-CN" sz="1600" b="1" dirty="0" smtClean="0">
                <a:solidFill>
                  <a:srgbClr val="C00000"/>
                </a:solidFill>
                <a:cs typeface="+mn-ea"/>
                <a:sym typeface="+mn-lt"/>
              </a:rPr>
              <a:t>1000</a:t>
            </a:r>
            <a:r>
              <a:rPr lang="zh-CN" altLang="en-US" sz="1600" b="1" dirty="0">
                <a:solidFill>
                  <a:srgbClr val="C00000"/>
                </a:solidFill>
                <a:cs typeface="+mn-ea"/>
                <a:sym typeface="+mn-lt"/>
              </a:rPr>
              <a:t>个</a:t>
            </a:r>
            <a:r>
              <a:rPr lang="zh-CN" altLang="en-US" sz="1600" dirty="0">
                <a:cs typeface="+mn-ea"/>
                <a:sym typeface="+mn-lt"/>
              </a:rPr>
              <a:t>项目</a:t>
            </a:r>
            <a:r>
              <a:rPr lang="zh-CN" altLang="en-US" sz="1600" dirty="0" smtClean="0">
                <a:cs typeface="+mn-ea"/>
                <a:sym typeface="+mn-lt"/>
              </a:rPr>
              <a:t>，投资超</a:t>
            </a:r>
            <a:r>
              <a:rPr lang="en-US" altLang="zh-CN" sz="1600" dirty="0" smtClean="0">
                <a:cs typeface="+mn-ea"/>
                <a:sym typeface="+mn-lt"/>
              </a:rPr>
              <a:t>2300</a:t>
            </a:r>
            <a:r>
              <a:rPr lang="zh-CN" altLang="en-US" sz="1600" dirty="0" smtClean="0">
                <a:cs typeface="+mn-ea"/>
                <a:sym typeface="+mn-lt"/>
              </a:rPr>
              <a:t>亿元，实战</a:t>
            </a:r>
            <a:r>
              <a:rPr lang="zh-CN" altLang="en-US" sz="1600" dirty="0">
                <a:cs typeface="+mn-ea"/>
                <a:sym typeface="+mn-lt"/>
              </a:rPr>
              <a:t>经验丰富</a:t>
            </a:r>
            <a:r>
              <a:rPr lang="zh-CN" altLang="en-US" sz="1600" dirty="0" smtClean="0">
                <a:cs typeface="+mn-ea"/>
                <a:sym typeface="+mn-lt"/>
              </a:rPr>
              <a:t>。</a:t>
            </a:r>
            <a:endParaRPr lang="en-US" altLang="zh-CN" sz="1600" dirty="0">
              <a:cs typeface="+mn-ea"/>
              <a:sym typeface="+mn-lt"/>
            </a:endParaRPr>
          </a:p>
          <a:p>
            <a:endParaRPr lang="en-US" altLang="zh-CN" sz="1600" dirty="0">
              <a:cs typeface="+mn-ea"/>
              <a:sym typeface="+mn-lt"/>
            </a:endParaRPr>
          </a:p>
          <a:p>
            <a:r>
              <a:rPr lang="zh-CN" altLang="en-US" sz="1600" dirty="0" smtClean="0">
                <a:cs typeface="+mn-ea"/>
                <a:sym typeface="+mn-lt"/>
              </a:rPr>
              <a:t>基于</a:t>
            </a:r>
            <a:r>
              <a:rPr lang="zh-CN" altLang="en-US" sz="1600" dirty="0">
                <a:cs typeface="+mn-ea"/>
                <a:sym typeface="+mn-lt"/>
              </a:rPr>
              <a:t>过往对定增实战经验的沉淀和思考，财通基金研究并推出定增量化对冲的新策略。</a:t>
            </a:r>
            <a:endParaRPr lang="en-US" altLang="zh-CN" sz="1600" dirty="0">
              <a:cs typeface="+mn-ea"/>
              <a:sym typeface="+mn-lt"/>
            </a:endParaRPr>
          </a:p>
          <a:p>
            <a:pPr lvl="0" indent="457200" algn="just"/>
            <a:endParaRPr lang="zh-CN" altLang="en-US" sz="1600" dirty="0">
              <a:solidFill>
                <a:srgbClr val="FF0000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1" name="iSḷïḍe">
            <a:extLst>
              <a:ext uri="{FF2B5EF4-FFF2-40B4-BE49-F238E27FC236}">
                <a16:creationId xmlns:a16="http://schemas.microsoft.com/office/drawing/2014/main" xmlns="" id="{5B2EDCFC-B880-41D7-BBCE-11826CCD0199}"/>
              </a:ext>
            </a:extLst>
          </p:cNvPr>
          <p:cNvSpPr/>
          <p:nvPr/>
        </p:nvSpPr>
        <p:spPr bwMode="auto">
          <a:xfrm>
            <a:off x="245093" y="4496767"/>
            <a:ext cx="6831211" cy="1890526"/>
          </a:xfrm>
          <a:custGeom>
            <a:avLst/>
            <a:gdLst>
              <a:gd name="connsiteX0" fmla="*/ 1384345 w 6831211"/>
              <a:gd name="connsiteY0" fmla="*/ 1604574 h 2513124"/>
              <a:gd name="connsiteX1" fmla="*/ 1560051 w 6831211"/>
              <a:gd name="connsiteY1" fmla="*/ 1604574 h 2513124"/>
              <a:gd name="connsiteX2" fmla="*/ 1560051 w 6831211"/>
              <a:gd name="connsiteY2" fmla="*/ 1891485 h 2513124"/>
              <a:gd name="connsiteX3" fmla="*/ 1794325 w 6831211"/>
              <a:gd name="connsiteY3" fmla="*/ 1891485 h 2513124"/>
              <a:gd name="connsiteX4" fmla="*/ 1794325 w 6831211"/>
              <a:gd name="connsiteY4" fmla="*/ 1668332 h 2513124"/>
              <a:gd name="connsiteX5" fmla="*/ 1927434 w 6831211"/>
              <a:gd name="connsiteY5" fmla="*/ 1668332 h 2513124"/>
              <a:gd name="connsiteX6" fmla="*/ 1927434 w 6831211"/>
              <a:gd name="connsiteY6" fmla="*/ 1891485 h 2513124"/>
              <a:gd name="connsiteX7" fmla="*/ 1927434 w 6831211"/>
              <a:gd name="connsiteY7" fmla="*/ 2513124 h 2513124"/>
              <a:gd name="connsiteX8" fmla="*/ 1794325 w 6831211"/>
              <a:gd name="connsiteY8" fmla="*/ 2513124 h 2513124"/>
              <a:gd name="connsiteX9" fmla="*/ 1560051 w 6831211"/>
              <a:gd name="connsiteY9" fmla="*/ 2513124 h 2513124"/>
              <a:gd name="connsiteX10" fmla="*/ 1384345 w 6831211"/>
              <a:gd name="connsiteY10" fmla="*/ 2513124 h 2513124"/>
              <a:gd name="connsiteX11" fmla="*/ 1384345 w 6831211"/>
              <a:gd name="connsiteY11" fmla="*/ 1891485 h 2513124"/>
              <a:gd name="connsiteX12" fmla="*/ 3482161 w 6831211"/>
              <a:gd name="connsiteY12" fmla="*/ 1567382 h 2513124"/>
              <a:gd name="connsiteX13" fmla="*/ 3668515 w 6831211"/>
              <a:gd name="connsiteY13" fmla="*/ 1567382 h 2513124"/>
              <a:gd name="connsiteX14" fmla="*/ 3668515 w 6831211"/>
              <a:gd name="connsiteY14" fmla="*/ 2513124 h 2513124"/>
              <a:gd name="connsiteX15" fmla="*/ 3482161 w 6831211"/>
              <a:gd name="connsiteY15" fmla="*/ 2513124 h 2513124"/>
              <a:gd name="connsiteX16" fmla="*/ 878527 w 6831211"/>
              <a:gd name="connsiteY16" fmla="*/ 1556756 h 2513124"/>
              <a:gd name="connsiteX17" fmla="*/ 1229938 w 6831211"/>
              <a:gd name="connsiteY17" fmla="*/ 1556756 h 2513124"/>
              <a:gd name="connsiteX18" fmla="*/ 1229938 w 6831211"/>
              <a:gd name="connsiteY18" fmla="*/ 2513124 h 2513124"/>
              <a:gd name="connsiteX19" fmla="*/ 878527 w 6831211"/>
              <a:gd name="connsiteY19" fmla="*/ 2513124 h 2513124"/>
              <a:gd name="connsiteX20" fmla="*/ 2055220 w 6831211"/>
              <a:gd name="connsiteY20" fmla="*/ 1354856 h 2513124"/>
              <a:gd name="connsiteX21" fmla="*/ 2278845 w 6831211"/>
              <a:gd name="connsiteY21" fmla="*/ 1354856 h 2513124"/>
              <a:gd name="connsiteX22" fmla="*/ 2278845 w 6831211"/>
              <a:gd name="connsiteY22" fmla="*/ 2513124 h 2513124"/>
              <a:gd name="connsiteX23" fmla="*/ 2055220 w 6831211"/>
              <a:gd name="connsiteY23" fmla="*/ 2513124 h 2513124"/>
              <a:gd name="connsiteX24" fmla="*/ 5223241 w 6831211"/>
              <a:gd name="connsiteY24" fmla="*/ 1291098 h 2513124"/>
              <a:gd name="connsiteX25" fmla="*/ 5436217 w 6831211"/>
              <a:gd name="connsiteY25" fmla="*/ 1291098 h 2513124"/>
              <a:gd name="connsiteX26" fmla="*/ 5436217 w 6831211"/>
              <a:gd name="connsiteY26" fmla="*/ 2513124 h 2513124"/>
              <a:gd name="connsiteX27" fmla="*/ 5223241 w 6831211"/>
              <a:gd name="connsiteY27" fmla="*/ 2513124 h 2513124"/>
              <a:gd name="connsiteX28" fmla="*/ 2513119 w 6831211"/>
              <a:gd name="connsiteY28" fmla="*/ 1243279 h 2513124"/>
              <a:gd name="connsiteX29" fmla="*/ 2699473 w 6831211"/>
              <a:gd name="connsiteY29" fmla="*/ 1243279 h 2513124"/>
              <a:gd name="connsiteX30" fmla="*/ 2699473 w 6831211"/>
              <a:gd name="connsiteY30" fmla="*/ 1625827 h 2513124"/>
              <a:gd name="connsiteX31" fmla="*/ 2811286 w 6831211"/>
              <a:gd name="connsiteY31" fmla="*/ 1625827 h 2513124"/>
              <a:gd name="connsiteX32" fmla="*/ 2811286 w 6831211"/>
              <a:gd name="connsiteY32" fmla="*/ 2513124 h 2513124"/>
              <a:gd name="connsiteX33" fmla="*/ 2699473 w 6831211"/>
              <a:gd name="connsiteY33" fmla="*/ 2513124 h 2513124"/>
              <a:gd name="connsiteX34" fmla="*/ 2678176 w 6831211"/>
              <a:gd name="connsiteY34" fmla="*/ 2513124 h 2513124"/>
              <a:gd name="connsiteX35" fmla="*/ 2619607 w 6831211"/>
              <a:gd name="connsiteY35" fmla="*/ 2513124 h 2513124"/>
              <a:gd name="connsiteX36" fmla="*/ 2513119 w 6831211"/>
              <a:gd name="connsiteY36" fmla="*/ 2513124 h 2513124"/>
              <a:gd name="connsiteX37" fmla="*/ 2385333 w 6831211"/>
              <a:gd name="connsiteY37" fmla="*/ 2513124 h 2513124"/>
              <a:gd name="connsiteX38" fmla="*/ 2321440 w 6831211"/>
              <a:gd name="connsiteY38" fmla="*/ 2513124 h 2513124"/>
              <a:gd name="connsiteX39" fmla="*/ 2321440 w 6831211"/>
              <a:gd name="connsiteY39" fmla="*/ 1981808 h 2513124"/>
              <a:gd name="connsiteX40" fmla="*/ 2385333 w 6831211"/>
              <a:gd name="connsiteY40" fmla="*/ 1981808 h 2513124"/>
              <a:gd name="connsiteX41" fmla="*/ 2385333 w 6831211"/>
              <a:gd name="connsiteY41" fmla="*/ 1689585 h 2513124"/>
              <a:gd name="connsiteX42" fmla="*/ 2513119 w 6831211"/>
              <a:gd name="connsiteY42" fmla="*/ 1689585 h 2513124"/>
              <a:gd name="connsiteX43" fmla="*/ 2513119 w 6831211"/>
              <a:gd name="connsiteY43" fmla="*/ 1625827 h 2513124"/>
              <a:gd name="connsiteX44" fmla="*/ 489845 w 6831211"/>
              <a:gd name="connsiteY44" fmla="*/ 1110450 h 2513124"/>
              <a:gd name="connsiteX45" fmla="*/ 825283 w 6831211"/>
              <a:gd name="connsiteY45" fmla="*/ 1110450 h 2513124"/>
              <a:gd name="connsiteX46" fmla="*/ 825283 w 6831211"/>
              <a:gd name="connsiteY46" fmla="*/ 2513124 h 2513124"/>
              <a:gd name="connsiteX47" fmla="*/ 489845 w 6831211"/>
              <a:gd name="connsiteY47" fmla="*/ 2513124 h 2513124"/>
              <a:gd name="connsiteX48" fmla="*/ 5803601 w 6831211"/>
              <a:gd name="connsiteY48" fmla="*/ 1009500 h 2513124"/>
              <a:gd name="connsiteX49" fmla="*/ 6069821 w 6831211"/>
              <a:gd name="connsiteY49" fmla="*/ 1009500 h 2513124"/>
              <a:gd name="connsiteX50" fmla="*/ 6069821 w 6831211"/>
              <a:gd name="connsiteY50" fmla="*/ 2513124 h 2513124"/>
              <a:gd name="connsiteX51" fmla="*/ 5803601 w 6831211"/>
              <a:gd name="connsiteY51" fmla="*/ 2513124 h 2513124"/>
              <a:gd name="connsiteX52" fmla="*/ 0 w 6831211"/>
              <a:gd name="connsiteY52" fmla="*/ 977621 h 2513124"/>
              <a:gd name="connsiteX53" fmla="*/ 244923 w 6831211"/>
              <a:gd name="connsiteY53" fmla="*/ 977621 h 2513124"/>
              <a:gd name="connsiteX54" fmla="*/ 244923 w 6831211"/>
              <a:gd name="connsiteY54" fmla="*/ 2513124 h 2513124"/>
              <a:gd name="connsiteX55" fmla="*/ 0 w 6831211"/>
              <a:gd name="connsiteY55" fmla="*/ 2513124 h 2513124"/>
              <a:gd name="connsiteX56" fmla="*/ 4728071 w 6831211"/>
              <a:gd name="connsiteY56" fmla="*/ 887298 h 2513124"/>
              <a:gd name="connsiteX57" fmla="*/ 4951696 w 6831211"/>
              <a:gd name="connsiteY57" fmla="*/ 887298 h 2513124"/>
              <a:gd name="connsiteX58" fmla="*/ 4951696 w 6831211"/>
              <a:gd name="connsiteY58" fmla="*/ 2513124 h 2513124"/>
              <a:gd name="connsiteX59" fmla="*/ 4728071 w 6831211"/>
              <a:gd name="connsiteY59" fmla="*/ 2513124 h 2513124"/>
              <a:gd name="connsiteX60" fmla="*/ 4264848 w 6831211"/>
              <a:gd name="connsiteY60" fmla="*/ 398487 h 2513124"/>
              <a:gd name="connsiteX61" fmla="*/ 4264848 w 6831211"/>
              <a:gd name="connsiteY61" fmla="*/ 557882 h 2513124"/>
              <a:gd name="connsiteX62" fmla="*/ 4296795 w 6831211"/>
              <a:gd name="connsiteY62" fmla="*/ 557882 h 2513124"/>
              <a:gd name="connsiteX63" fmla="*/ 4318092 w 6831211"/>
              <a:gd name="connsiteY63" fmla="*/ 621640 h 2513124"/>
              <a:gd name="connsiteX64" fmla="*/ 4339390 w 6831211"/>
              <a:gd name="connsiteY64" fmla="*/ 621640 h 2513124"/>
              <a:gd name="connsiteX65" fmla="*/ 4339390 w 6831211"/>
              <a:gd name="connsiteY65" fmla="*/ 2502498 h 2513124"/>
              <a:gd name="connsiteX66" fmla="*/ 4429905 w 6831211"/>
              <a:gd name="connsiteY66" fmla="*/ 2502498 h 2513124"/>
              <a:gd name="connsiteX67" fmla="*/ 4429905 w 6831211"/>
              <a:gd name="connsiteY67" fmla="*/ 2513124 h 2513124"/>
              <a:gd name="connsiteX68" fmla="*/ 4137063 w 6831211"/>
              <a:gd name="connsiteY68" fmla="*/ 2513124 h 2513124"/>
              <a:gd name="connsiteX69" fmla="*/ 4126414 w 6831211"/>
              <a:gd name="connsiteY69" fmla="*/ 2513124 h 2513124"/>
              <a:gd name="connsiteX70" fmla="*/ 4126414 w 6831211"/>
              <a:gd name="connsiteY70" fmla="*/ 621640 h 2513124"/>
              <a:gd name="connsiteX71" fmla="*/ 4259524 w 6831211"/>
              <a:gd name="connsiteY71" fmla="*/ 621640 h 2513124"/>
              <a:gd name="connsiteX72" fmla="*/ 6751345 w 6831211"/>
              <a:gd name="connsiteY72" fmla="*/ 0 h 2513124"/>
              <a:gd name="connsiteX73" fmla="*/ 6761994 w 6831211"/>
              <a:gd name="connsiteY73" fmla="*/ 557882 h 2513124"/>
              <a:gd name="connsiteX74" fmla="*/ 6815238 w 6831211"/>
              <a:gd name="connsiteY74" fmla="*/ 557882 h 2513124"/>
              <a:gd name="connsiteX75" fmla="*/ 6815238 w 6831211"/>
              <a:gd name="connsiteY75" fmla="*/ 823540 h 2513124"/>
              <a:gd name="connsiteX76" fmla="*/ 6831211 w 6831211"/>
              <a:gd name="connsiteY76" fmla="*/ 823540 h 2513124"/>
              <a:gd name="connsiteX77" fmla="*/ 6831211 w 6831211"/>
              <a:gd name="connsiteY77" fmla="*/ 2513124 h 2513124"/>
              <a:gd name="connsiteX78" fmla="*/ 6815238 w 6831211"/>
              <a:gd name="connsiteY78" fmla="*/ 2513124 h 2513124"/>
              <a:gd name="connsiteX79" fmla="*/ 6761994 w 6831211"/>
              <a:gd name="connsiteY79" fmla="*/ 2513124 h 2513124"/>
              <a:gd name="connsiteX80" fmla="*/ 6559667 w 6831211"/>
              <a:gd name="connsiteY80" fmla="*/ 2513124 h 2513124"/>
              <a:gd name="connsiteX81" fmla="*/ 6538369 w 6831211"/>
              <a:gd name="connsiteY81" fmla="*/ 2513124 h 2513124"/>
              <a:gd name="connsiteX82" fmla="*/ 6495774 w 6831211"/>
              <a:gd name="connsiteY82" fmla="*/ 2513124 h 2513124"/>
              <a:gd name="connsiteX83" fmla="*/ 6495774 w 6831211"/>
              <a:gd name="connsiteY83" fmla="*/ 1099824 h 2513124"/>
              <a:gd name="connsiteX84" fmla="*/ 6538369 w 6831211"/>
              <a:gd name="connsiteY84" fmla="*/ 1099824 h 2513124"/>
              <a:gd name="connsiteX85" fmla="*/ 6538369 w 6831211"/>
              <a:gd name="connsiteY85" fmla="*/ 823540 h 2513124"/>
              <a:gd name="connsiteX86" fmla="*/ 6559667 w 6831211"/>
              <a:gd name="connsiteY86" fmla="*/ 823540 h 2513124"/>
              <a:gd name="connsiteX87" fmla="*/ 6559667 w 6831211"/>
              <a:gd name="connsiteY87" fmla="*/ 557882 h 2513124"/>
              <a:gd name="connsiteX88" fmla="*/ 6628884 w 6831211"/>
              <a:gd name="connsiteY88" fmla="*/ 557882 h 2513124"/>
              <a:gd name="connsiteX89" fmla="*/ 6639533 w 6831211"/>
              <a:gd name="connsiteY89" fmla="*/ 122203 h 2513124"/>
              <a:gd name="connsiteX90" fmla="*/ 6650181 w 6831211"/>
              <a:gd name="connsiteY90" fmla="*/ 557882 h 2513124"/>
              <a:gd name="connsiteX91" fmla="*/ 6740696 w 6831211"/>
              <a:gd name="connsiteY91" fmla="*/ 557882 h 251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831211" h="2513124">
                <a:moveTo>
                  <a:pt x="1384345" y="1604574"/>
                </a:moveTo>
                <a:lnTo>
                  <a:pt x="1560051" y="1604574"/>
                </a:lnTo>
                <a:lnTo>
                  <a:pt x="1560051" y="1891485"/>
                </a:lnTo>
                <a:lnTo>
                  <a:pt x="1794325" y="1891485"/>
                </a:lnTo>
                <a:lnTo>
                  <a:pt x="1794325" y="1668332"/>
                </a:lnTo>
                <a:lnTo>
                  <a:pt x="1927434" y="1668332"/>
                </a:lnTo>
                <a:lnTo>
                  <a:pt x="1927434" y="1891485"/>
                </a:lnTo>
                <a:lnTo>
                  <a:pt x="1927434" y="2513124"/>
                </a:lnTo>
                <a:lnTo>
                  <a:pt x="1794325" y="2513124"/>
                </a:lnTo>
                <a:lnTo>
                  <a:pt x="1560051" y="2513124"/>
                </a:lnTo>
                <a:lnTo>
                  <a:pt x="1384345" y="2513124"/>
                </a:lnTo>
                <a:lnTo>
                  <a:pt x="1384345" y="1891485"/>
                </a:lnTo>
                <a:close/>
                <a:moveTo>
                  <a:pt x="3482161" y="1567382"/>
                </a:moveTo>
                <a:lnTo>
                  <a:pt x="3668515" y="1567382"/>
                </a:lnTo>
                <a:lnTo>
                  <a:pt x="3668515" y="2513124"/>
                </a:lnTo>
                <a:lnTo>
                  <a:pt x="3482161" y="2513124"/>
                </a:lnTo>
                <a:close/>
                <a:moveTo>
                  <a:pt x="878527" y="1556756"/>
                </a:moveTo>
                <a:lnTo>
                  <a:pt x="1229938" y="1556756"/>
                </a:lnTo>
                <a:lnTo>
                  <a:pt x="1229938" y="2513124"/>
                </a:lnTo>
                <a:lnTo>
                  <a:pt x="878527" y="2513124"/>
                </a:lnTo>
                <a:close/>
                <a:moveTo>
                  <a:pt x="2055220" y="1354856"/>
                </a:moveTo>
                <a:lnTo>
                  <a:pt x="2278845" y="1354856"/>
                </a:lnTo>
                <a:lnTo>
                  <a:pt x="2278845" y="2513124"/>
                </a:lnTo>
                <a:lnTo>
                  <a:pt x="2055220" y="2513124"/>
                </a:lnTo>
                <a:close/>
                <a:moveTo>
                  <a:pt x="5223241" y="1291098"/>
                </a:moveTo>
                <a:lnTo>
                  <a:pt x="5436217" y="1291098"/>
                </a:lnTo>
                <a:lnTo>
                  <a:pt x="5436217" y="2513124"/>
                </a:lnTo>
                <a:lnTo>
                  <a:pt x="5223241" y="2513124"/>
                </a:lnTo>
                <a:close/>
                <a:moveTo>
                  <a:pt x="2513119" y="1243279"/>
                </a:moveTo>
                <a:lnTo>
                  <a:pt x="2699473" y="1243279"/>
                </a:lnTo>
                <a:lnTo>
                  <a:pt x="2699473" y="1625827"/>
                </a:lnTo>
                <a:lnTo>
                  <a:pt x="2811286" y="1625827"/>
                </a:lnTo>
                <a:lnTo>
                  <a:pt x="2811286" y="2513124"/>
                </a:lnTo>
                <a:lnTo>
                  <a:pt x="2699473" y="2513124"/>
                </a:lnTo>
                <a:lnTo>
                  <a:pt x="2678176" y="2513124"/>
                </a:lnTo>
                <a:lnTo>
                  <a:pt x="2619607" y="2513124"/>
                </a:lnTo>
                <a:lnTo>
                  <a:pt x="2513119" y="2513124"/>
                </a:lnTo>
                <a:lnTo>
                  <a:pt x="2385333" y="2513124"/>
                </a:lnTo>
                <a:lnTo>
                  <a:pt x="2321440" y="2513124"/>
                </a:lnTo>
                <a:lnTo>
                  <a:pt x="2321440" y="1981808"/>
                </a:lnTo>
                <a:lnTo>
                  <a:pt x="2385333" y="1981808"/>
                </a:lnTo>
                <a:lnTo>
                  <a:pt x="2385333" y="1689585"/>
                </a:lnTo>
                <a:lnTo>
                  <a:pt x="2513119" y="1689585"/>
                </a:lnTo>
                <a:lnTo>
                  <a:pt x="2513119" y="1625827"/>
                </a:lnTo>
                <a:close/>
                <a:moveTo>
                  <a:pt x="489845" y="1110450"/>
                </a:moveTo>
                <a:lnTo>
                  <a:pt x="825283" y="1110450"/>
                </a:lnTo>
                <a:lnTo>
                  <a:pt x="825283" y="2513124"/>
                </a:lnTo>
                <a:lnTo>
                  <a:pt x="489845" y="2513124"/>
                </a:lnTo>
                <a:close/>
                <a:moveTo>
                  <a:pt x="5803601" y="1009500"/>
                </a:moveTo>
                <a:lnTo>
                  <a:pt x="6069821" y="1009500"/>
                </a:lnTo>
                <a:lnTo>
                  <a:pt x="6069821" y="2513124"/>
                </a:lnTo>
                <a:lnTo>
                  <a:pt x="5803601" y="2513124"/>
                </a:lnTo>
                <a:close/>
                <a:moveTo>
                  <a:pt x="0" y="977621"/>
                </a:moveTo>
                <a:lnTo>
                  <a:pt x="244923" y="977621"/>
                </a:lnTo>
                <a:lnTo>
                  <a:pt x="244923" y="2513124"/>
                </a:lnTo>
                <a:lnTo>
                  <a:pt x="0" y="2513124"/>
                </a:lnTo>
                <a:close/>
                <a:moveTo>
                  <a:pt x="4728071" y="887298"/>
                </a:moveTo>
                <a:lnTo>
                  <a:pt x="4951696" y="887298"/>
                </a:lnTo>
                <a:lnTo>
                  <a:pt x="4951696" y="2513124"/>
                </a:lnTo>
                <a:lnTo>
                  <a:pt x="4728071" y="2513124"/>
                </a:lnTo>
                <a:close/>
                <a:moveTo>
                  <a:pt x="4264848" y="398487"/>
                </a:moveTo>
                <a:lnTo>
                  <a:pt x="4264848" y="557882"/>
                </a:lnTo>
                <a:lnTo>
                  <a:pt x="4296795" y="557882"/>
                </a:lnTo>
                <a:lnTo>
                  <a:pt x="4318092" y="621640"/>
                </a:lnTo>
                <a:lnTo>
                  <a:pt x="4339390" y="621640"/>
                </a:lnTo>
                <a:lnTo>
                  <a:pt x="4339390" y="2502498"/>
                </a:lnTo>
                <a:lnTo>
                  <a:pt x="4429905" y="2502498"/>
                </a:lnTo>
                <a:lnTo>
                  <a:pt x="4429905" y="2513124"/>
                </a:lnTo>
                <a:lnTo>
                  <a:pt x="4137063" y="2513124"/>
                </a:lnTo>
                <a:lnTo>
                  <a:pt x="4126414" y="2513124"/>
                </a:lnTo>
                <a:lnTo>
                  <a:pt x="4126414" y="621640"/>
                </a:lnTo>
                <a:lnTo>
                  <a:pt x="4259524" y="621640"/>
                </a:lnTo>
                <a:close/>
                <a:moveTo>
                  <a:pt x="6751345" y="0"/>
                </a:moveTo>
                <a:lnTo>
                  <a:pt x="6761994" y="557882"/>
                </a:lnTo>
                <a:lnTo>
                  <a:pt x="6815238" y="557882"/>
                </a:lnTo>
                <a:lnTo>
                  <a:pt x="6815238" y="823540"/>
                </a:lnTo>
                <a:lnTo>
                  <a:pt x="6831211" y="823540"/>
                </a:lnTo>
                <a:lnTo>
                  <a:pt x="6831211" y="2513124"/>
                </a:lnTo>
                <a:lnTo>
                  <a:pt x="6815238" y="2513124"/>
                </a:lnTo>
                <a:lnTo>
                  <a:pt x="6761994" y="2513124"/>
                </a:lnTo>
                <a:lnTo>
                  <a:pt x="6559667" y="2513124"/>
                </a:lnTo>
                <a:lnTo>
                  <a:pt x="6538369" y="2513124"/>
                </a:lnTo>
                <a:lnTo>
                  <a:pt x="6495774" y="2513124"/>
                </a:lnTo>
                <a:lnTo>
                  <a:pt x="6495774" y="1099824"/>
                </a:lnTo>
                <a:lnTo>
                  <a:pt x="6538369" y="1099824"/>
                </a:lnTo>
                <a:lnTo>
                  <a:pt x="6538369" y="823540"/>
                </a:lnTo>
                <a:lnTo>
                  <a:pt x="6559667" y="823540"/>
                </a:lnTo>
                <a:lnTo>
                  <a:pt x="6559667" y="557882"/>
                </a:lnTo>
                <a:lnTo>
                  <a:pt x="6628884" y="557882"/>
                </a:lnTo>
                <a:lnTo>
                  <a:pt x="6639533" y="122203"/>
                </a:lnTo>
                <a:lnTo>
                  <a:pt x="6650181" y="557882"/>
                </a:lnTo>
                <a:lnTo>
                  <a:pt x="6740696" y="557882"/>
                </a:lnTo>
                <a:close/>
              </a:path>
            </a:pathLst>
          </a:custGeom>
          <a:solidFill>
            <a:schemeClr val="bg1">
              <a:lumMod val="85000"/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02" name="îṩlíďê">
            <a:extLst>
              <a:ext uri="{FF2B5EF4-FFF2-40B4-BE49-F238E27FC236}">
                <a16:creationId xmlns:a16="http://schemas.microsoft.com/office/drawing/2014/main" xmlns="" id="{D60DED6E-232C-4EA8-8871-C4818AE5C52D}"/>
              </a:ext>
            </a:extLst>
          </p:cNvPr>
          <p:cNvSpPr/>
          <p:nvPr/>
        </p:nvSpPr>
        <p:spPr bwMode="auto">
          <a:xfrm>
            <a:off x="1" y="5669885"/>
            <a:ext cx="8844007" cy="1018467"/>
          </a:xfrm>
          <a:custGeom>
            <a:avLst/>
            <a:gdLst>
              <a:gd name="connsiteX0" fmla="*/ 8529712 w 8844007"/>
              <a:gd name="connsiteY0" fmla="*/ 1143185 h 1353874"/>
              <a:gd name="connsiteX1" fmla="*/ 8684196 w 8844007"/>
              <a:gd name="connsiteY1" fmla="*/ 1143185 h 1353874"/>
              <a:gd name="connsiteX2" fmla="*/ 8684196 w 8844007"/>
              <a:gd name="connsiteY2" fmla="*/ 1264136 h 1353874"/>
              <a:gd name="connsiteX3" fmla="*/ 8710831 w 8844007"/>
              <a:gd name="connsiteY3" fmla="*/ 1264136 h 1353874"/>
              <a:gd name="connsiteX4" fmla="*/ 8710831 w 8844007"/>
              <a:gd name="connsiteY4" fmla="*/ 1225120 h 1353874"/>
              <a:gd name="connsiteX5" fmla="*/ 8710831 w 8844007"/>
              <a:gd name="connsiteY5" fmla="*/ 1193906 h 1353874"/>
              <a:gd name="connsiteX6" fmla="*/ 8774756 w 8844007"/>
              <a:gd name="connsiteY6" fmla="*/ 1193906 h 1353874"/>
              <a:gd name="connsiteX7" fmla="*/ 8774756 w 8844007"/>
              <a:gd name="connsiteY7" fmla="*/ 1225120 h 1353874"/>
              <a:gd name="connsiteX8" fmla="*/ 8844007 w 8844007"/>
              <a:gd name="connsiteY8" fmla="*/ 1225120 h 1353874"/>
              <a:gd name="connsiteX9" fmla="*/ 8844007 w 8844007"/>
              <a:gd name="connsiteY9" fmla="*/ 1353874 h 1353874"/>
              <a:gd name="connsiteX10" fmla="*/ 8796064 w 8844007"/>
              <a:gd name="connsiteY10" fmla="*/ 1353874 h 1353874"/>
              <a:gd name="connsiteX11" fmla="*/ 8774756 w 8844007"/>
              <a:gd name="connsiteY11" fmla="*/ 1353874 h 1353874"/>
              <a:gd name="connsiteX12" fmla="*/ 8710831 w 8844007"/>
              <a:gd name="connsiteY12" fmla="*/ 1353874 h 1353874"/>
              <a:gd name="connsiteX13" fmla="*/ 8684196 w 8844007"/>
              <a:gd name="connsiteY13" fmla="*/ 1353874 h 1353874"/>
              <a:gd name="connsiteX14" fmla="*/ 8529712 w 8844007"/>
              <a:gd name="connsiteY14" fmla="*/ 1353874 h 1353874"/>
              <a:gd name="connsiteX15" fmla="*/ 8529712 w 8844007"/>
              <a:gd name="connsiteY15" fmla="*/ 1264136 h 1353874"/>
              <a:gd name="connsiteX16" fmla="*/ 1721770 w 8844007"/>
              <a:gd name="connsiteY16" fmla="*/ 1092463 h 1353874"/>
              <a:gd name="connsiteX17" fmla="*/ 1854945 w 8844007"/>
              <a:gd name="connsiteY17" fmla="*/ 1092463 h 1353874"/>
              <a:gd name="connsiteX18" fmla="*/ 1854945 w 8844007"/>
              <a:gd name="connsiteY18" fmla="*/ 1353874 h 1353874"/>
              <a:gd name="connsiteX19" fmla="*/ 1721770 w 8844007"/>
              <a:gd name="connsiteY19" fmla="*/ 1353874 h 1353874"/>
              <a:gd name="connsiteX20" fmla="*/ 8002336 w 8844007"/>
              <a:gd name="connsiteY20" fmla="*/ 1084660 h 1353874"/>
              <a:gd name="connsiteX21" fmla="*/ 8114204 w 8844007"/>
              <a:gd name="connsiteY21" fmla="*/ 1084660 h 1353874"/>
              <a:gd name="connsiteX22" fmla="*/ 8114204 w 8844007"/>
              <a:gd name="connsiteY22" fmla="*/ 1201710 h 1353874"/>
              <a:gd name="connsiteX23" fmla="*/ 8204764 w 8844007"/>
              <a:gd name="connsiteY23" fmla="*/ 1201710 h 1353874"/>
              <a:gd name="connsiteX24" fmla="*/ 8204764 w 8844007"/>
              <a:gd name="connsiteY24" fmla="*/ 1307054 h 1353874"/>
              <a:gd name="connsiteX25" fmla="*/ 7826544 w 8844007"/>
              <a:gd name="connsiteY25" fmla="*/ 1307054 h 1353874"/>
              <a:gd name="connsiteX26" fmla="*/ 7826544 w 8844007"/>
              <a:gd name="connsiteY26" fmla="*/ 1201710 h 1353874"/>
              <a:gd name="connsiteX27" fmla="*/ 7869161 w 8844007"/>
              <a:gd name="connsiteY27" fmla="*/ 1201710 h 1353874"/>
              <a:gd name="connsiteX28" fmla="*/ 7869161 w 8844007"/>
              <a:gd name="connsiteY28" fmla="*/ 1111972 h 1353874"/>
              <a:gd name="connsiteX29" fmla="*/ 7981028 w 8844007"/>
              <a:gd name="connsiteY29" fmla="*/ 1111972 h 1353874"/>
              <a:gd name="connsiteX30" fmla="*/ 7981028 w 8844007"/>
              <a:gd name="connsiteY30" fmla="*/ 1201710 h 1353874"/>
              <a:gd name="connsiteX31" fmla="*/ 8002336 w 8844007"/>
              <a:gd name="connsiteY31" fmla="*/ 1201710 h 1353874"/>
              <a:gd name="connsiteX32" fmla="*/ 2488862 w 8844007"/>
              <a:gd name="connsiteY32" fmla="*/ 1002725 h 1353874"/>
              <a:gd name="connsiteX33" fmla="*/ 2691289 w 8844007"/>
              <a:gd name="connsiteY33" fmla="*/ 1002725 h 1353874"/>
              <a:gd name="connsiteX34" fmla="*/ 2691289 w 8844007"/>
              <a:gd name="connsiteY34" fmla="*/ 1353874 h 1353874"/>
              <a:gd name="connsiteX35" fmla="*/ 2488862 w 8844007"/>
              <a:gd name="connsiteY35" fmla="*/ 1353874 h 1353874"/>
              <a:gd name="connsiteX36" fmla="*/ 6164512 w 8844007"/>
              <a:gd name="connsiteY36" fmla="*/ 987119 h 1353874"/>
              <a:gd name="connsiteX37" fmla="*/ 6361612 w 8844007"/>
              <a:gd name="connsiteY37" fmla="*/ 987119 h 1353874"/>
              <a:gd name="connsiteX38" fmla="*/ 6361612 w 8844007"/>
              <a:gd name="connsiteY38" fmla="*/ 1111972 h 1353874"/>
              <a:gd name="connsiteX39" fmla="*/ 6361612 w 8844007"/>
              <a:gd name="connsiteY39" fmla="*/ 1225120 h 1353874"/>
              <a:gd name="connsiteX40" fmla="*/ 6361612 w 8844007"/>
              <a:gd name="connsiteY40" fmla="*/ 1353874 h 1353874"/>
              <a:gd name="connsiteX41" fmla="*/ 6026009 w 8844007"/>
              <a:gd name="connsiteY41" fmla="*/ 1353874 h 1353874"/>
              <a:gd name="connsiteX42" fmla="*/ 6026009 w 8844007"/>
              <a:gd name="connsiteY42" fmla="*/ 1111972 h 1353874"/>
              <a:gd name="connsiteX43" fmla="*/ 6164512 w 8844007"/>
              <a:gd name="connsiteY43" fmla="*/ 1111972 h 1353874"/>
              <a:gd name="connsiteX44" fmla="*/ 3026892 w 8844007"/>
              <a:gd name="connsiteY44" fmla="*/ 920791 h 1353874"/>
              <a:gd name="connsiteX45" fmla="*/ 3202683 w 8844007"/>
              <a:gd name="connsiteY45" fmla="*/ 920791 h 1353874"/>
              <a:gd name="connsiteX46" fmla="*/ 3202683 w 8844007"/>
              <a:gd name="connsiteY46" fmla="*/ 1353874 h 1353874"/>
              <a:gd name="connsiteX47" fmla="*/ 3026892 w 8844007"/>
              <a:gd name="connsiteY47" fmla="*/ 1353874 h 1353874"/>
              <a:gd name="connsiteX48" fmla="*/ 1439437 w 8844007"/>
              <a:gd name="connsiteY48" fmla="*/ 920791 h 1353874"/>
              <a:gd name="connsiteX49" fmla="*/ 1572613 w 8844007"/>
              <a:gd name="connsiteY49" fmla="*/ 920791 h 1353874"/>
              <a:gd name="connsiteX50" fmla="*/ 1572613 w 8844007"/>
              <a:gd name="connsiteY50" fmla="*/ 1353874 h 1353874"/>
              <a:gd name="connsiteX51" fmla="*/ 1439437 w 8844007"/>
              <a:gd name="connsiteY51" fmla="*/ 1353874 h 1353874"/>
              <a:gd name="connsiteX52" fmla="*/ 1002621 w 8844007"/>
              <a:gd name="connsiteY52" fmla="*/ 799839 h 1353874"/>
              <a:gd name="connsiteX53" fmla="*/ 1130469 w 8844007"/>
              <a:gd name="connsiteY53" fmla="*/ 799839 h 1353874"/>
              <a:gd name="connsiteX54" fmla="*/ 1130469 w 8844007"/>
              <a:gd name="connsiteY54" fmla="*/ 858364 h 1353874"/>
              <a:gd name="connsiteX55" fmla="*/ 1226356 w 8844007"/>
              <a:gd name="connsiteY55" fmla="*/ 858364 h 1353874"/>
              <a:gd name="connsiteX56" fmla="*/ 1226356 w 8844007"/>
              <a:gd name="connsiteY56" fmla="*/ 1353874 h 1353874"/>
              <a:gd name="connsiteX57" fmla="*/ 1130469 w 8844007"/>
              <a:gd name="connsiteY57" fmla="*/ 1353874 h 1353874"/>
              <a:gd name="connsiteX58" fmla="*/ 1002621 w 8844007"/>
              <a:gd name="connsiteY58" fmla="*/ 1353874 h 1353874"/>
              <a:gd name="connsiteX59" fmla="*/ 1002621 w 8844007"/>
              <a:gd name="connsiteY59" fmla="*/ 858364 h 1353874"/>
              <a:gd name="connsiteX60" fmla="*/ 6441517 w 8844007"/>
              <a:gd name="connsiteY60" fmla="*/ 596953 h 1353874"/>
              <a:gd name="connsiteX61" fmla="*/ 6462825 w 8844007"/>
              <a:gd name="connsiteY61" fmla="*/ 604757 h 1353874"/>
              <a:gd name="connsiteX62" fmla="*/ 6473479 w 8844007"/>
              <a:gd name="connsiteY62" fmla="*/ 604757 h 1353874"/>
              <a:gd name="connsiteX63" fmla="*/ 6473479 w 8844007"/>
              <a:gd name="connsiteY63" fmla="*/ 635970 h 1353874"/>
              <a:gd name="connsiteX64" fmla="*/ 6521422 w 8844007"/>
              <a:gd name="connsiteY64" fmla="*/ 635970 h 1353874"/>
              <a:gd name="connsiteX65" fmla="*/ 6521422 w 8844007"/>
              <a:gd name="connsiteY65" fmla="*/ 604757 h 1353874"/>
              <a:gd name="connsiteX66" fmla="*/ 6532076 w 8844007"/>
              <a:gd name="connsiteY66" fmla="*/ 604757 h 1353874"/>
              <a:gd name="connsiteX67" fmla="*/ 6553385 w 8844007"/>
              <a:gd name="connsiteY67" fmla="*/ 596953 h 1353874"/>
              <a:gd name="connsiteX68" fmla="*/ 6574693 w 8844007"/>
              <a:gd name="connsiteY68" fmla="*/ 604757 h 1353874"/>
              <a:gd name="connsiteX69" fmla="*/ 6585347 w 8844007"/>
              <a:gd name="connsiteY69" fmla="*/ 604757 h 1353874"/>
              <a:gd name="connsiteX70" fmla="*/ 6585347 w 8844007"/>
              <a:gd name="connsiteY70" fmla="*/ 635970 h 1353874"/>
              <a:gd name="connsiteX71" fmla="*/ 6633290 w 8844007"/>
              <a:gd name="connsiteY71" fmla="*/ 635970 h 1353874"/>
              <a:gd name="connsiteX72" fmla="*/ 6633290 w 8844007"/>
              <a:gd name="connsiteY72" fmla="*/ 604757 h 1353874"/>
              <a:gd name="connsiteX73" fmla="*/ 6643944 w 8844007"/>
              <a:gd name="connsiteY73" fmla="*/ 604757 h 1353874"/>
              <a:gd name="connsiteX74" fmla="*/ 6665252 w 8844007"/>
              <a:gd name="connsiteY74" fmla="*/ 596953 h 1353874"/>
              <a:gd name="connsiteX75" fmla="*/ 6686560 w 8844007"/>
              <a:gd name="connsiteY75" fmla="*/ 604757 h 1353874"/>
              <a:gd name="connsiteX76" fmla="*/ 6697214 w 8844007"/>
              <a:gd name="connsiteY76" fmla="*/ 604757 h 1353874"/>
              <a:gd name="connsiteX77" fmla="*/ 6697214 w 8844007"/>
              <a:gd name="connsiteY77" fmla="*/ 635970 h 1353874"/>
              <a:gd name="connsiteX78" fmla="*/ 6718522 w 8844007"/>
              <a:gd name="connsiteY78" fmla="*/ 635970 h 1353874"/>
              <a:gd name="connsiteX79" fmla="*/ 6718522 w 8844007"/>
              <a:gd name="connsiteY79" fmla="*/ 1353874 h 1353874"/>
              <a:gd name="connsiteX80" fmla="*/ 6377593 w 8844007"/>
              <a:gd name="connsiteY80" fmla="*/ 1353874 h 1353874"/>
              <a:gd name="connsiteX81" fmla="*/ 6377593 w 8844007"/>
              <a:gd name="connsiteY81" fmla="*/ 635970 h 1353874"/>
              <a:gd name="connsiteX82" fmla="*/ 6409555 w 8844007"/>
              <a:gd name="connsiteY82" fmla="*/ 635970 h 1353874"/>
              <a:gd name="connsiteX83" fmla="*/ 6409555 w 8844007"/>
              <a:gd name="connsiteY83" fmla="*/ 604757 h 1353874"/>
              <a:gd name="connsiteX84" fmla="*/ 6420209 w 8844007"/>
              <a:gd name="connsiteY84" fmla="*/ 604757 h 1353874"/>
              <a:gd name="connsiteX85" fmla="*/ 5647790 w 8844007"/>
              <a:gd name="connsiteY85" fmla="*/ 569642 h 1353874"/>
              <a:gd name="connsiteX86" fmla="*/ 5892833 w 8844007"/>
              <a:gd name="connsiteY86" fmla="*/ 569642 h 1353874"/>
              <a:gd name="connsiteX87" fmla="*/ 5892833 w 8844007"/>
              <a:gd name="connsiteY87" fmla="*/ 1127578 h 1353874"/>
              <a:gd name="connsiteX88" fmla="*/ 5908814 w 8844007"/>
              <a:gd name="connsiteY88" fmla="*/ 1127578 h 1353874"/>
              <a:gd name="connsiteX89" fmla="*/ 5908814 w 8844007"/>
              <a:gd name="connsiteY89" fmla="*/ 1353874 h 1353874"/>
              <a:gd name="connsiteX90" fmla="*/ 5573211 w 8844007"/>
              <a:gd name="connsiteY90" fmla="*/ 1353874 h 1353874"/>
              <a:gd name="connsiteX91" fmla="*/ 5573211 w 8844007"/>
              <a:gd name="connsiteY91" fmla="*/ 1127578 h 1353874"/>
              <a:gd name="connsiteX92" fmla="*/ 5647790 w 8844007"/>
              <a:gd name="connsiteY92" fmla="*/ 1127578 h 1353874"/>
              <a:gd name="connsiteX93" fmla="*/ 603093 w 8844007"/>
              <a:gd name="connsiteY93" fmla="*/ 538428 h 1353874"/>
              <a:gd name="connsiteX94" fmla="*/ 938696 w 8844007"/>
              <a:gd name="connsiteY94" fmla="*/ 538428 h 1353874"/>
              <a:gd name="connsiteX95" fmla="*/ 938696 w 8844007"/>
              <a:gd name="connsiteY95" fmla="*/ 1353874 h 1353874"/>
              <a:gd name="connsiteX96" fmla="*/ 603093 w 8844007"/>
              <a:gd name="connsiteY96" fmla="*/ 1353874 h 1353874"/>
              <a:gd name="connsiteX97" fmla="*/ 7102069 w 8844007"/>
              <a:gd name="connsiteY97" fmla="*/ 503314 h 1353874"/>
              <a:gd name="connsiteX98" fmla="*/ 7347112 w 8844007"/>
              <a:gd name="connsiteY98" fmla="*/ 503314 h 1353874"/>
              <a:gd name="connsiteX99" fmla="*/ 7347112 w 8844007"/>
              <a:gd name="connsiteY99" fmla="*/ 702298 h 1353874"/>
              <a:gd name="connsiteX100" fmla="*/ 7379074 w 8844007"/>
              <a:gd name="connsiteY100" fmla="*/ 702298 h 1353874"/>
              <a:gd name="connsiteX101" fmla="*/ 7379074 w 8844007"/>
              <a:gd name="connsiteY101" fmla="*/ 1353874 h 1353874"/>
              <a:gd name="connsiteX102" fmla="*/ 6990201 w 8844007"/>
              <a:gd name="connsiteY102" fmla="*/ 1353874 h 1353874"/>
              <a:gd name="connsiteX103" fmla="*/ 6990201 w 8844007"/>
              <a:gd name="connsiteY103" fmla="*/ 702298 h 1353874"/>
              <a:gd name="connsiteX104" fmla="*/ 7102069 w 8844007"/>
              <a:gd name="connsiteY104" fmla="*/ 702298 h 1353874"/>
              <a:gd name="connsiteX105" fmla="*/ 187585 w 8844007"/>
              <a:gd name="connsiteY105" fmla="*/ 503314 h 1353874"/>
              <a:gd name="connsiteX106" fmla="*/ 224874 w 8844007"/>
              <a:gd name="connsiteY106" fmla="*/ 503314 h 1353874"/>
              <a:gd name="connsiteX107" fmla="*/ 224874 w 8844007"/>
              <a:gd name="connsiteY107" fmla="*/ 522822 h 1353874"/>
              <a:gd name="connsiteX108" fmla="*/ 224874 w 8844007"/>
              <a:gd name="connsiteY108" fmla="*/ 585248 h 1353874"/>
              <a:gd name="connsiteX109" fmla="*/ 358050 w 8844007"/>
              <a:gd name="connsiteY109" fmla="*/ 585248 h 1353874"/>
              <a:gd name="connsiteX110" fmla="*/ 358050 w 8844007"/>
              <a:gd name="connsiteY110" fmla="*/ 651576 h 1353874"/>
              <a:gd name="connsiteX111" fmla="*/ 379358 w 8844007"/>
              <a:gd name="connsiteY111" fmla="*/ 651576 h 1353874"/>
              <a:gd name="connsiteX112" fmla="*/ 379358 w 8844007"/>
              <a:gd name="connsiteY112" fmla="*/ 1353874 h 1353874"/>
              <a:gd name="connsiteX113" fmla="*/ 358050 w 8844007"/>
              <a:gd name="connsiteY113" fmla="*/ 1353874 h 1353874"/>
              <a:gd name="connsiteX114" fmla="*/ 0 w 8844007"/>
              <a:gd name="connsiteY114" fmla="*/ 1353874 h 1353874"/>
              <a:gd name="connsiteX115" fmla="*/ 0 w 8844007"/>
              <a:gd name="connsiteY115" fmla="*/ 585248 h 1353874"/>
              <a:gd name="connsiteX116" fmla="*/ 91698 w 8844007"/>
              <a:gd name="connsiteY116" fmla="*/ 585248 h 1353874"/>
              <a:gd name="connsiteX117" fmla="*/ 91698 w 8844007"/>
              <a:gd name="connsiteY117" fmla="*/ 522822 h 1353874"/>
              <a:gd name="connsiteX118" fmla="*/ 187585 w 8844007"/>
              <a:gd name="connsiteY118" fmla="*/ 522822 h 1353874"/>
              <a:gd name="connsiteX119" fmla="*/ 1886907 w 8844007"/>
              <a:gd name="connsiteY119" fmla="*/ 358952 h 1353874"/>
              <a:gd name="connsiteX120" fmla="*/ 2089335 w 8844007"/>
              <a:gd name="connsiteY120" fmla="*/ 358952 h 1353874"/>
              <a:gd name="connsiteX121" fmla="*/ 2089335 w 8844007"/>
              <a:gd name="connsiteY121" fmla="*/ 1353874 h 1353874"/>
              <a:gd name="connsiteX122" fmla="*/ 1886907 w 8844007"/>
              <a:gd name="connsiteY122" fmla="*/ 1353874 h 1353874"/>
              <a:gd name="connsiteX123" fmla="*/ 4017719 w 8844007"/>
              <a:gd name="connsiteY123" fmla="*/ 23410 h 1353874"/>
              <a:gd name="connsiteX124" fmla="*/ 4411919 w 8844007"/>
              <a:gd name="connsiteY124" fmla="*/ 23410 h 1353874"/>
              <a:gd name="connsiteX125" fmla="*/ 4411919 w 8844007"/>
              <a:gd name="connsiteY125" fmla="*/ 1076857 h 1353874"/>
              <a:gd name="connsiteX126" fmla="*/ 4507806 w 8844007"/>
              <a:gd name="connsiteY126" fmla="*/ 1076857 h 1353874"/>
              <a:gd name="connsiteX127" fmla="*/ 4507806 w 8844007"/>
              <a:gd name="connsiteY127" fmla="*/ 1353874 h 1353874"/>
              <a:gd name="connsiteX128" fmla="*/ 4411919 w 8844007"/>
              <a:gd name="connsiteY128" fmla="*/ 1353874 h 1353874"/>
              <a:gd name="connsiteX129" fmla="*/ 4108278 w 8844007"/>
              <a:gd name="connsiteY129" fmla="*/ 1353874 h 1353874"/>
              <a:gd name="connsiteX130" fmla="*/ 4017719 w 8844007"/>
              <a:gd name="connsiteY130" fmla="*/ 1353874 h 1353874"/>
              <a:gd name="connsiteX131" fmla="*/ 3415765 w 8844007"/>
              <a:gd name="connsiteY131" fmla="*/ 0 h 1353874"/>
              <a:gd name="connsiteX132" fmla="*/ 3809965 w 8844007"/>
              <a:gd name="connsiteY132" fmla="*/ 0 h 1353874"/>
              <a:gd name="connsiteX133" fmla="*/ 3809965 w 8844007"/>
              <a:gd name="connsiteY133" fmla="*/ 1353874 h 1353874"/>
              <a:gd name="connsiteX134" fmla="*/ 3415765 w 8844007"/>
              <a:gd name="connsiteY134" fmla="*/ 1353874 h 13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8844007" h="1353874">
                <a:moveTo>
                  <a:pt x="8529712" y="1143185"/>
                </a:moveTo>
                <a:lnTo>
                  <a:pt x="8684196" y="1143185"/>
                </a:lnTo>
                <a:lnTo>
                  <a:pt x="8684196" y="1264136"/>
                </a:lnTo>
                <a:lnTo>
                  <a:pt x="8710831" y="1264136"/>
                </a:lnTo>
                <a:lnTo>
                  <a:pt x="8710831" y="1225120"/>
                </a:lnTo>
                <a:lnTo>
                  <a:pt x="8710831" y="1193906"/>
                </a:lnTo>
                <a:lnTo>
                  <a:pt x="8774756" y="1193906"/>
                </a:lnTo>
                <a:lnTo>
                  <a:pt x="8774756" y="1225120"/>
                </a:lnTo>
                <a:lnTo>
                  <a:pt x="8844007" y="1225120"/>
                </a:lnTo>
                <a:lnTo>
                  <a:pt x="8844007" y="1353874"/>
                </a:lnTo>
                <a:lnTo>
                  <a:pt x="8796064" y="1353874"/>
                </a:lnTo>
                <a:lnTo>
                  <a:pt x="8774756" y="1353874"/>
                </a:lnTo>
                <a:lnTo>
                  <a:pt x="8710831" y="1353874"/>
                </a:lnTo>
                <a:lnTo>
                  <a:pt x="8684196" y="1353874"/>
                </a:lnTo>
                <a:lnTo>
                  <a:pt x="8529712" y="1353874"/>
                </a:lnTo>
                <a:lnTo>
                  <a:pt x="8529712" y="1264136"/>
                </a:lnTo>
                <a:close/>
                <a:moveTo>
                  <a:pt x="1721770" y="1092463"/>
                </a:moveTo>
                <a:lnTo>
                  <a:pt x="1854945" y="1092463"/>
                </a:lnTo>
                <a:lnTo>
                  <a:pt x="1854945" y="1353874"/>
                </a:lnTo>
                <a:lnTo>
                  <a:pt x="1721770" y="1353874"/>
                </a:lnTo>
                <a:close/>
                <a:moveTo>
                  <a:pt x="8002336" y="1084660"/>
                </a:moveTo>
                <a:lnTo>
                  <a:pt x="8114204" y="1084660"/>
                </a:lnTo>
                <a:lnTo>
                  <a:pt x="8114204" y="1201710"/>
                </a:lnTo>
                <a:lnTo>
                  <a:pt x="8204764" y="1201710"/>
                </a:lnTo>
                <a:lnTo>
                  <a:pt x="8204764" y="1307054"/>
                </a:lnTo>
                <a:lnTo>
                  <a:pt x="7826544" y="1307054"/>
                </a:lnTo>
                <a:lnTo>
                  <a:pt x="7826544" y="1201710"/>
                </a:lnTo>
                <a:lnTo>
                  <a:pt x="7869161" y="1201710"/>
                </a:lnTo>
                <a:lnTo>
                  <a:pt x="7869161" y="1111972"/>
                </a:lnTo>
                <a:lnTo>
                  <a:pt x="7981028" y="1111972"/>
                </a:lnTo>
                <a:lnTo>
                  <a:pt x="7981028" y="1201710"/>
                </a:lnTo>
                <a:lnTo>
                  <a:pt x="8002336" y="1201710"/>
                </a:lnTo>
                <a:close/>
                <a:moveTo>
                  <a:pt x="2488862" y="1002725"/>
                </a:moveTo>
                <a:lnTo>
                  <a:pt x="2691289" y="1002725"/>
                </a:lnTo>
                <a:lnTo>
                  <a:pt x="2691289" y="1353874"/>
                </a:lnTo>
                <a:lnTo>
                  <a:pt x="2488862" y="1353874"/>
                </a:lnTo>
                <a:close/>
                <a:moveTo>
                  <a:pt x="6164512" y="987119"/>
                </a:moveTo>
                <a:lnTo>
                  <a:pt x="6361612" y="987119"/>
                </a:lnTo>
                <a:lnTo>
                  <a:pt x="6361612" y="1111972"/>
                </a:lnTo>
                <a:lnTo>
                  <a:pt x="6361612" y="1225120"/>
                </a:lnTo>
                <a:lnTo>
                  <a:pt x="6361612" y="1353874"/>
                </a:lnTo>
                <a:lnTo>
                  <a:pt x="6026009" y="1353874"/>
                </a:lnTo>
                <a:lnTo>
                  <a:pt x="6026009" y="1111972"/>
                </a:lnTo>
                <a:lnTo>
                  <a:pt x="6164512" y="1111972"/>
                </a:lnTo>
                <a:close/>
                <a:moveTo>
                  <a:pt x="3026892" y="920791"/>
                </a:moveTo>
                <a:lnTo>
                  <a:pt x="3202683" y="920791"/>
                </a:lnTo>
                <a:lnTo>
                  <a:pt x="3202683" y="1353874"/>
                </a:lnTo>
                <a:lnTo>
                  <a:pt x="3026892" y="1353874"/>
                </a:lnTo>
                <a:close/>
                <a:moveTo>
                  <a:pt x="1439437" y="920791"/>
                </a:moveTo>
                <a:lnTo>
                  <a:pt x="1572613" y="920791"/>
                </a:lnTo>
                <a:lnTo>
                  <a:pt x="1572613" y="1353874"/>
                </a:lnTo>
                <a:lnTo>
                  <a:pt x="1439437" y="1353874"/>
                </a:lnTo>
                <a:close/>
                <a:moveTo>
                  <a:pt x="1002621" y="799839"/>
                </a:moveTo>
                <a:lnTo>
                  <a:pt x="1130469" y="799839"/>
                </a:lnTo>
                <a:lnTo>
                  <a:pt x="1130469" y="858364"/>
                </a:lnTo>
                <a:lnTo>
                  <a:pt x="1226356" y="858364"/>
                </a:lnTo>
                <a:lnTo>
                  <a:pt x="1226356" y="1353874"/>
                </a:lnTo>
                <a:lnTo>
                  <a:pt x="1130469" y="1353874"/>
                </a:lnTo>
                <a:lnTo>
                  <a:pt x="1002621" y="1353874"/>
                </a:lnTo>
                <a:lnTo>
                  <a:pt x="1002621" y="858364"/>
                </a:lnTo>
                <a:close/>
                <a:moveTo>
                  <a:pt x="6441517" y="596953"/>
                </a:moveTo>
                <a:lnTo>
                  <a:pt x="6462825" y="604757"/>
                </a:lnTo>
                <a:lnTo>
                  <a:pt x="6473479" y="604757"/>
                </a:lnTo>
                <a:lnTo>
                  <a:pt x="6473479" y="635970"/>
                </a:lnTo>
                <a:lnTo>
                  <a:pt x="6521422" y="635970"/>
                </a:lnTo>
                <a:lnTo>
                  <a:pt x="6521422" y="604757"/>
                </a:lnTo>
                <a:lnTo>
                  <a:pt x="6532076" y="604757"/>
                </a:lnTo>
                <a:lnTo>
                  <a:pt x="6553385" y="596953"/>
                </a:lnTo>
                <a:lnTo>
                  <a:pt x="6574693" y="604757"/>
                </a:lnTo>
                <a:lnTo>
                  <a:pt x="6585347" y="604757"/>
                </a:lnTo>
                <a:lnTo>
                  <a:pt x="6585347" y="635970"/>
                </a:lnTo>
                <a:lnTo>
                  <a:pt x="6633290" y="635970"/>
                </a:lnTo>
                <a:lnTo>
                  <a:pt x="6633290" y="604757"/>
                </a:lnTo>
                <a:lnTo>
                  <a:pt x="6643944" y="604757"/>
                </a:lnTo>
                <a:lnTo>
                  <a:pt x="6665252" y="596953"/>
                </a:lnTo>
                <a:lnTo>
                  <a:pt x="6686560" y="604757"/>
                </a:lnTo>
                <a:lnTo>
                  <a:pt x="6697214" y="604757"/>
                </a:lnTo>
                <a:lnTo>
                  <a:pt x="6697214" y="635970"/>
                </a:lnTo>
                <a:lnTo>
                  <a:pt x="6718522" y="635970"/>
                </a:lnTo>
                <a:lnTo>
                  <a:pt x="6718522" y="1353874"/>
                </a:lnTo>
                <a:lnTo>
                  <a:pt x="6377593" y="1353874"/>
                </a:lnTo>
                <a:lnTo>
                  <a:pt x="6377593" y="635970"/>
                </a:lnTo>
                <a:lnTo>
                  <a:pt x="6409555" y="635970"/>
                </a:lnTo>
                <a:lnTo>
                  <a:pt x="6409555" y="604757"/>
                </a:lnTo>
                <a:lnTo>
                  <a:pt x="6420209" y="604757"/>
                </a:lnTo>
                <a:close/>
                <a:moveTo>
                  <a:pt x="5647790" y="569642"/>
                </a:moveTo>
                <a:lnTo>
                  <a:pt x="5892833" y="569642"/>
                </a:lnTo>
                <a:lnTo>
                  <a:pt x="5892833" y="1127578"/>
                </a:lnTo>
                <a:lnTo>
                  <a:pt x="5908814" y="1127578"/>
                </a:lnTo>
                <a:lnTo>
                  <a:pt x="5908814" y="1353874"/>
                </a:lnTo>
                <a:lnTo>
                  <a:pt x="5573211" y="1353874"/>
                </a:lnTo>
                <a:lnTo>
                  <a:pt x="5573211" y="1127578"/>
                </a:lnTo>
                <a:lnTo>
                  <a:pt x="5647790" y="1127578"/>
                </a:lnTo>
                <a:close/>
                <a:moveTo>
                  <a:pt x="603093" y="538428"/>
                </a:moveTo>
                <a:lnTo>
                  <a:pt x="938696" y="538428"/>
                </a:lnTo>
                <a:lnTo>
                  <a:pt x="938696" y="1353874"/>
                </a:lnTo>
                <a:lnTo>
                  <a:pt x="603093" y="1353874"/>
                </a:lnTo>
                <a:close/>
                <a:moveTo>
                  <a:pt x="7102069" y="503314"/>
                </a:moveTo>
                <a:lnTo>
                  <a:pt x="7347112" y="503314"/>
                </a:lnTo>
                <a:lnTo>
                  <a:pt x="7347112" y="702298"/>
                </a:lnTo>
                <a:lnTo>
                  <a:pt x="7379074" y="702298"/>
                </a:lnTo>
                <a:lnTo>
                  <a:pt x="7379074" y="1353874"/>
                </a:lnTo>
                <a:lnTo>
                  <a:pt x="6990201" y="1353874"/>
                </a:lnTo>
                <a:lnTo>
                  <a:pt x="6990201" y="702298"/>
                </a:lnTo>
                <a:lnTo>
                  <a:pt x="7102069" y="702298"/>
                </a:lnTo>
                <a:close/>
                <a:moveTo>
                  <a:pt x="187585" y="503314"/>
                </a:moveTo>
                <a:lnTo>
                  <a:pt x="224874" y="503314"/>
                </a:lnTo>
                <a:lnTo>
                  <a:pt x="224874" y="522822"/>
                </a:lnTo>
                <a:lnTo>
                  <a:pt x="224874" y="585248"/>
                </a:lnTo>
                <a:lnTo>
                  <a:pt x="358050" y="585248"/>
                </a:lnTo>
                <a:lnTo>
                  <a:pt x="358050" y="651576"/>
                </a:lnTo>
                <a:lnTo>
                  <a:pt x="379358" y="651576"/>
                </a:lnTo>
                <a:lnTo>
                  <a:pt x="379358" y="1353874"/>
                </a:lnTo>
                <a:lnTo>
                  <a:pt x="358050" y="1353874"/>
                </a:lnTo>
                <a:lnTo>
                  <a:pt x="0" y="1353874"/>
                </a:lnTo>
                <a:lnTo>
                  <a:pt x="0" y="585248"/>
                </a:lnTo>
                <a:lnTo>
                  <a:pt x="91698" y="585248"/>
                </a:lnTo>
                <a:lnTo>
                  <a:pt x="91698" y="522822"/>
                </a:lnTo>
                <a:lnTo>
                  <a:pt x="187585" y="522822"/>
                </a:lnTo>
                <a:close/>
                <a:moveTo>
                  <a:pt x="1886907" y="358952"/>
                </a:moveTo>
                <a:lnTo>
                  <a:pt x="2089335" y="358952"/>
                </a:lnTo>
                <a:lnTo>
                  <a:pt x="2089335" y="1353874"/>
                </a:lnTo>
                <a:lnTo>
                  <a:pt x="1886907" y="1353874"/>
                </a:lnTo>
                <a:close/>
                <a:moveTo>
                  <a:pt x="4017719" y="23410"/>
                </a:moveTo>
                <a:lnTo>
                  <a:pt x="4411919" y="23410"/>
                </a:lnTo>
                <a:lnTo>
                  <a:pt x="4411919" y="1076857"/>
                </a:lnTo>
                <a:lnTo>
                  <a:pt x="4507806" y="1076857"/>
                </a:lnTo>
                <a:lnTo>
                  <a:pt x="4507806" y="1353874"/>
                </a:lnTo>
                <a:lnTo>
                  <a:pt x="4411919" y="1353874"/>
                </a:lnTo>
                <a:lnTo>
                  <a:pt x="4108278" y="1353874"/>
                </a:lnTo>
                <a:lnTo>
                  <a:pt x="4017719" y="1353874"/>
                </a:lnTo>
                <a:close/>
                <a:moveTo>
                  <a:pt x="3415765" y="0"/>
                </a:moveTo>
                <a:lnTo>
                  <a:pt x="3809965" y="0"/>
                </a:lnTo>
                <a:lnTo>
                  <a:pt x="3809965" y="1353874"/>
                </a:lnTo>
                <a:lnTo>
                  <a:pt x="3415765" y="1353874"/>
                </a:lnTo>
                <a:close/>
              </a:path>
            </a:pathLst>
          </a:custGeom>
          <a:solidFill>
            <a:schemeClr val="bg1">
              <a:lumMod val="85000"/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03" name="íṥlïḓé">
            <a:extLst>
              <a:ext uri="{FF2B5EF4-FFF2-40B4-BE49-F238E27FC236}">
                <a16:creationId xmlns:a16="http://schemas.microsoft.com/office/drawing/2014/main" xmlns="" id="{CC4F5B61-DD74-4A10-AF18-7F9093C33288}"/>
              </a:ext>
            </a:extLst>
          </p:cNvPr>
          <p:cNvSpPr/>
          <p:nvPr/>
        </p:nvSpPr>
        <p:spPr bwMode="auto">
          <a:xfrm>
            <a:off x="0" y="6193664"/>
            <a:ext cx="1443078" cy="528706"/>
          </a:xfrm>
          <a:custGeom>
            <a:avLst/>
            <a:gdLst>
              <a:gd name="connsiteX0" fmla="*/ 221731 w 1443078"/>
              <a:gd name="connsiteY0" fmla="*/ 0 h 702822"/>
              <a:gd name="connsiteX1" fmla="*/ 232352 w 1443078"/>
              <a:gd name="connsiteY1" fmla="*/ 0 h 702822"/>
              <a:gd name="connsiteX2" fmla="*/ 274833 w 1443078"/>
              <a:gd name="connsiteY2" fmla="*/ 58568 h 702822"/>
              <a:gd name="connsiteX3" fmla="*/ 423519 w 1443078"/>
              <a:gd name="connsiteY3" fmla="*/ 122461 h 702822"/>
              <a:gd name="connsiteX4" fmla="*/ 423519 w 1443078"/>
              <a:gd name="connsiteY4" fmla="*/ 154408 h 702822"/>
              <a:gd name="connsiteX5" fmla="*/ 396968 w 1443078"/>
              <a:gd name="connsiteY5" fmla="*/ 154408 h 702822"/>
              <a:gd name="connsiteX6" fmla="*/ 396968 w 1443078"/>
              <a:gd name="connsiteY6" fmla="*/ 266220 h 702822"/>
              <a:gd name="connsiteX7" fmla="*/ 1352805 w 1443078"/>
              <a:gd name="connsiteY7" fmla="*/ 266220 h 702822"/>
              <a:gd name="connsiteX8" fmla="*/ 1352805 w 1443078"/>
              <a:gd name="connsiteY8" fmla="*/ 314140 h 702822"/>
              <a:gd name="connsiteX9" fmla="*/ 1443078 w 1443078"/>
              <a:gd name="connsiteY9" fmla="*/ 314140 h 702822"/>
              <a:gd name="connsiteX10" fmla="*/ 1443078 w 1443078"/>
              <a:gd name="connsiteY10" fmla="*/ 702822 h 702822"/>
              <a:gd name="connsiteX11" fmla="*/ 0 w 1443078"/>
              <a:gd name="connsiteY11" fmla="*/ 702822 h 702822"/>
              <a:gd name="connsiteX12" fmla="*/ 0 w 1443078"/>
              <a:gd name="connsiteY12" fmla="*/ 266220 h 702822"/>
              <a:gd name="connsiteX13" fmla="*/ 62425 w 1443078"/>
              <a:gd name="connsiteY13" fmla="*/ 266220 h 702822"/>
              <a:gd name="connsiteX14" fmla="*/ 62425 w 1443078"/>
              <a:gd name="connsiteY14" fmla="*/ 154408 h 702822"/>
              <a:gd name="connsiteX15" fmla="*/ 30564 w 1443078"/>
              <a:gd name="connsiteY15" fmla="*/ 154408 h 702822"/>
              <a:gd name="connsiteX16" fmla="*/ 30564 w 1443078"/>
              <a:gd name="connsiteY16" fmla="*/ 122461 h 702822"/>
              <a:gd name="connsiteX17" fmla="*/ 184560 w 1443078"/>
              <a:gd name="connsiteY17" fmla="*/ 58568 h 70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43078" h="702822">
                <a:moveTo>
                  <a:pt x="221731" y="0"/>
                </a:moveTo>
                <a:lnTo>
                  <a:pt x="232352" y="0"/>
                </a:lnTo>
                <a:lnTo>
                  <a:pt x="274833" y="58568"/>
                </a:lnTo>
                <a:lnTo>
                  <a:pt x="423519" y="122461"/>
                </a:lnTo>
                <a:lnTo>
                  <a:pt x="423519" y="154408"/>
                </a:lnTo>
                <a:lnTo>
                  <a:pt x="396968" y="154408"/>
                </a:lnTo>
                <a:lnTo>
                  <a:pt x="396968" y="266220"/>
                </a:lnTo>
                <a:lnTo>
                  <a:pt x="1352805" y="266220"/>
                </a:lnTo>
                <a:lnTo>
                  <a:pt x="1352805" y="314140"/>
                </a:lnTo>
                <a:lnTo>
                  <a:pt x="1443078" y="314140"/>
                </a:lnTo>
                <a:lnTo>
                  <a:pt x="1443078" y="702822"/>
                </a:lnTo>
                <a:lnTo>
                  <a:pt x="0" y="702822"/>
                </a:lnTo>
                <a:lnTo>
                  <a:pt x="0" y="266220"/>
                </a:lnTo>
                <a:lnTo>
                  <a:pt x="62425" y="266220"/>
                </a:lnTo>
                <a:lnTo>
                  <a:pt x="62425" y="154408"/>
                </a:lnTo>
                <a:lnTo>
                  <a:pt x="30564" y="154408"/>
                </a:lnTo>
                <a:lnTo>
                  <a:pt x="30564" y="122461"/>
                </a:lnTo>
                <a:lnTo>
                  <a:pt x="184560" y="58568"/>
                </a:lnTo>
                <a:close/>
              </a:path>
            </a:pathLst>
          </a:custGeom>
          <a:solidFill>
            <a:schemeClr val="bg1">
              <a:lumMod val="85000"/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04" name="íṥḻídê">
            <a:extLst>
              <a:ext uri="{FF2B5EF4-FFF2-40B4-BE49-F238E27FC236}">
                <a16:creationId xmlns:a16="http://schemas.microsoft.com/office/drawing/2014/main" xmlns="" id="{D8C28805-D50F-4E19-8D1C-5BD5CF4DE7CC}"/>
              </a:ext>
            </a:extLst>
          </p:cNvPr>
          <p:cNvSpPr/>
          <p:nvPr/>
        </p:nvSpPr>
        <p:spPr bwMode="auto">
          <a:xfrm>
            <a:off x="1496324" y="6450008"/>
            <a:ext cx="191678" cy="272364"/>
          </a:xfrm>
          <a:custGeom>
            <a:avLst/>
            <a:gdLst>
              <a:gd name="T0" fmla="*/ 0 w 37"/>
              <a:gd name="T1" fmla="*/ 0 h 67"/>
              <a:gd name="T2" fmla="*/ 37 w 37"/>
              <a:gd name="T3" fmla="*/ 0 h 67"/>
              <a:gd name="T4" fmla="*/ 37 w 37"/>
              <a:gd name="T5" fmla="*/ 67 h 67"/>
              <a:gd name="T6" fmla="*/ 0 w 37"/>
              <a:gd name="T7" fmla="*/ 67 h 67"/>
              <a:gd name="T8" fmla="*/ 0 w 37"/>
              <a:gd name="T9" fmla="*/ 0 h 67"/>
              <a:gd name="T10" fmla="*/ 0 w 37"/>
              <a:gd name="T11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67">
                <a:moveTo>
                  <a:pt x="0" y="0"/>
                </a:moveTo>
                <a:lnTo>
                  <a:pt x="37" y="0"/>
                </a:lnTo>
                <a:lnTo>
                  <a:pt x="37" y="67"/>
                </a:lnTo>
                <a:lnTo>
                  <a:pt x="0" y="6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05" name="îsļíḑe">
            <a:extLst>
              <a:ext uri="{FF2B5EF4-FFF2-40B4-BE49-F238E27FC236}">
                <a16:creationId xmlns:a16="http://schemas.microsoft.com/office/drawing/2014/main" xmlns="" id="{3F8C12AB-199C-4D56-950E-0CFA0C07A692}"/>
              </a:ext>
            </a:extLst>
          </p:cNvPr>
          <p:cNvSpPr/>
          <p:nvPr/>
        </p:nvSpPr>
        <p:spPr bwMode="auto">
          <a:xfrm>
            <a:off x="1634764" y="6522101"/>
            <a:ext cx="575036" cy="200269"/>
          </a:xfrm>
          <a:custGeom>
            <a:avLst/>
            <a:gdLst>
              <a:gd name="T0" fmla="*/ 63 w 109"/>
              <a:gd name="T1" fmla="*/ 0 h 50"/>
              <a:gd name="T2" fmla="*/ 109 w 109"/>
              <a:gd name="T3" fmla="*/ 0 h 50"/>
              <a:gd name="T4" fmla="*/ 109 w 109"/>
              <a:gd name="T5" fmla="*/ 25 h 50"/>
              <a:gd name="T6" fmla="*/ 109 w 109"/>
              <a:gd name="T7" fmla="*/ 50 h 50"/>
              <a:gd name="T8" fmla="*/ 63 w 109"/>
              <a:gd name="T9" fmla="*/ 50 h 50"/>
              <a:gd name="T10" fmla="*/ 0 w 109"/>
              <a:gd name="T11" fmla="*/ 50 h 50"/>
              <a:gd name="T12" fmla="*/ 0 w 109"/>
              <a:gd name="T13" fmla="*/ 25 h 50"/>
              <a:gd name="T14" fmla="*/ 63 w 109"/>
              <a:gd name="T15" fmla="*/ 25 h 50"/>
              <a:gd name="T16" fmla="*/ 63 w 109"/>
              <a:gd name="T17" fmla="*/ 0 h 50"/>
              <a:gd name="T18" fmla="*/ 63 w 109"/>
              <a:gd name="T1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50">
                <a:moveTo>
                  <a:pt x="63" y="0"/>
                </a:moveTo>
                <a:lnTo>
                  <a:pt x="109" y="0"/>
                </a:lnTo>
                <a:lnTo>
                  <a:pt x="109" y="25"/>
                </a:lnTo>
                <a:lnTo>
                  <a:pt x="109" y="50"/>
                </a:lnTo>
                <a:lnTo>
                  <a:pt x="63" y="50"/>
                </a:lnTo>
                <a:lnTo>
                  <a:pt x="0" y="50"/>
                </a:lnTo>
                <a:lnTo>
                  <a:pt x="0" y="25"/>
                </a:lnTo>
                <a:lnTo>
                  <a:pt x="63" y="25"/>
                </a:lnTo>
                <a:lnTo>
                  <a:pt x="63" y="0"/>
                </a:lnTo>
                <a:lnTo>
                  <a:pt x="63" y="0"/>
                </a:lnTo>
                <a:close/>
              </a:path>
            </a:pathLst>
          </a:custGeom>
          <a:solidFill>
            <a:schemeClr val="bg1">
              <a:lumMod val="85000"/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0000" lnSpcReduction="20000"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06" name="îśḻidê">
            <a:extLst>
              <a:ext uri="{FF2B5EF4-FFF2-40B4-BE49-F238E27FC236}">
                <a16:creationId xmlns:a16="http://schemas.microsoft.com/office/drawing/2014/main" xmlns="" id="{9A79DED8-1113-4F5C-9957-5F5DDF139E21}"/>
              </a:ext>
            </a:extLst>
          </p:cNvPr>
          <p:cNvSpPr/>
          <p:nvPr/>
        </p:nvSpPr>
        <p:spPr bwMode="auto">
          <a:xfrm>
            <a:off x="2050062" y="6001409"/>
            <a:ext cx="500490" cy="720963"/>
          </a:xfrm>
          <a:custGeom>
            <a:avLst/>
            <a:gdLst>
              <a:gd name="T0" fmla="*/ 30 w 93"/>
              <a:gd name="T1" fmla="*/ 27 h 180"/>
              <a:gd name="T2" fmla="*/ 44 w 93"/>
              <a:gd name="T3" fmla="*/ 0 h 180"/>
              <a:gd name="T4" fmla="*/ 49 w 93"/>
              <a:gd name="T5" fmla="*/ 0 h 180"/>
              <a:gd name="T6" fmla="*/ 63 w 93"/>
              <a:gd name="T7" fmla="*/ 27 h 180"/>
              <a:gd name="T8" fmla="*/ 68 w 93"/>
              <a:gd name="T9" fmla="*/ 27 h 180"/>
              <a:gd name="T10" fmla="*/ 68 w 93"/>
              <a:gd name="T11" fmla="*/ 59 h 180"/>
              <a:gd name="T12" fmla="*/ 93 w 93"/>
              <a:gd name="T13" fmla="*/ 59 h 180"/>
              <a:gd name="T14" fmla="*/ 93 w 93"/>
              <a:gd name="T15" fmla="*/ 180 h 180"/>
              <a:gd name="T16" fmla="*/ 0 w 93"/>
              <a:gd name="T17" fmla="*/ 180 h 180"/>
              <a:gd name="T18" fmla="*/ 0 w 93"/>
              <a:gd name="T19" fmla="*/ 59 h 180"/>
              <a:gd name="T20" fmla="*/ 24 w 93"/>
              <a:gd name="T21" fmla="*/ 59 h 180"/>
              <a:gd name="T22" fmla="*/ 24 w 93"/>
              <a:gd name="T23" fmla="*/ 27 h 180"/>
              <a:gd name="T24" fmla="*/ 30 w 93"/>
              <a:gd name="T25" fmla="*/ 27 h 180"/>
              <a:gd name="T26" fmla="*/ 30 w 93"/>
              <a:gd name="T27" fmla="*/ 27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3" h="180">
                <a:moveTo>
                  <a:pt x="30" y="27"/>
                </a:moveTo>
                <a:lnTo>
                  <a:pt x="44" y="0"/>
                </a:lnTo>
                <a:lnTo>
                  <a:pt x="49" y="0"/>
                </a:lnTo>
                <a:lnTo>
                  <a:pt x="63" y="27"/>
                </a:lnTo>
                <a:lnTo>
                  <a:pt x="68" y="27"/>
                </a:lnTo>
                <a:lnTo>
                  <a:pt x="68" y="59"/>
                </a:lnTo>
                <a:lnTo>
                  <a:pt x="93" y="59"/>
                </a:lnTo>
                <a:lnTo>
                  <a:pt x="93" y="180"/>
                </a:lnTo>
                <a:lnTo>
                  <a:pt x="0" y="180"/>
                </a:lnTo>
                <a:lnTo>
                  <a:pt x="0" y="59"/>
                </a:lnTo>
                <a:lnTo>
                  <a:pt x="24" y="59"/>
                </a:lnTo>
                <a:lnTo>
                  <a:pt x="24" y="27"/>
                </a:lnTo>
                <a:lnTo>
                  <a:pt x="30" y="27"/>
                </a:lnTo>
                <a:lnTo>
                  <a:pt x="30" y="27"/>
                </a:lnTo>
                <a:close/>
              </a:path>
            </a:pathLst>
          </a:custGeom>
          <a:solidFill>
            <a:schemeClr val="bg1">
              <a:lumMod val="85000"/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07" name="íşlïdê">
            <a:extLst>
              <a:ext uri="{FF2B5EF4-FFF2-40B4-BE49-F238E27FC236}">
                <a16:creationId xmlns:a16="http://schemas.microsoft.com/office/drawing/2014/main" xmlns="" id="{9F78E6B6-D930-4D9B-A13F-25D93BA0341C}"/>
              </a:ext>
            </a:extLst>
          </p:cNvPr>
          <p:cNvSpPr/>
          <p:nvPr/>
        </p:nvSpPr>
        <p:spPr bwMode="auto">
          <a:xfrm>
            <a:off x="2614453" y="6490058"/>
            <a:ext cx="212975" cy="232313"/>
          </a:xfrm>
          <a:custGeom>
            <a:avLst/>
            <a:gdLst>
              <a:gd name="T0" fmla="*/ 0 w 40"/>
              <a:gd name="T1" fmla="*/ 0 h 58"/>
              <a:gd name="T2" fmla="*/ 40 w 40"/>
              <a:gd name="T3" fmla="*/ 0 h 58"/>
              <a:gd name="T4" fmla="*/ 40 w 40"/>
              <a:gd name="T5" fmla="*/ 58 h 58"/>
              <a:gd name="T6" fmla="*/ 0 w 40"/>
              <a:gd name="T7" fmla="*/ 58 h 58"/>
              <a:gd name="T8" fmla="*/ 0 w 40"/>
              <a:gd name="T9" fmla="*/ 0 h 58"/>
              <a:gd name="T10" fmla="*/ 0 w 40"/>
              <a:gd name="T1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" h="58">
                <a:moveTo>
                  <a:pt x="0" y="0"/>
                </a:moveTo>
                <a:lnTo>
                  <a:pt x="40" y="0"/>
                </a:lnTo>
                <a:lnTo>
                  <a:pt x="40" y="58"/>
                </a:lnTo>
                <a:lnTo>
                  <a:pt x="0" y="5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08" name="îṡḻiďé">
            <a:extLst>
              <a:ext uri="{FF2B5EF4-FFF2-40B4-BE49-F238E27FC236}">
                <a16:creationId xmlns:a16="http://schemas.microsoft.com/office/drawing/2014/main" xmlns="" id="{AF0A7FF4-0376-4F15-938C-B236C676EC67}"/>
              </a:ext>
            </a:extLst>
          </p:cNvPr>
          <p:cNvSpPr/>
          <p:nvPr/>
        </p:nvSpPr>
        <p:spPr bwMode="auto">
          <a:xfrm>
            <a:off x="2859374" y="6409951"/>
            <a:ext cx="202324" cy="312420"/>
          </a:xfrm>
          <a:custGeom>
            <a:avLst/>
            <a:gdLst>
              <a:gd name="T0" fmla="*/ 0 w 38"/>
              <a:gd name="T1" fmla="*/ 0 h 79"/>
              <a:gd name="T2" fmla="*/ 38 w 38"/>
              <a:gd name="T3" fmla="*/ 0 h 79"/>
              <a:gd name="T4" fmla="*/ 38 w 38"/>
              <a:gd name="T5" fmla="*/ 79 h 79"/>
              <a:gd name="T6" fmla="*/ 0 w 38"/>
              <a:gd name="T7" fmla="*/ 79 h 79"/>
              <a:gd name="T8" fmla="*/ 0 w 38"/>
              <a:gd name="T9" fmla="*/ 0 h 79"/>
              <a:gd name="T10" fmla="*/ 0 w 38"/>
              <a:gd name="T1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" h="79">
                <a:moveTo>
                  <a:pt x="0" y="0"/>
                </a:moveTo>
                <a:lnTo>
                  <a:pt x="38" y="0"/>
                </a:lnTo>
                <a:lnTo>
                  <a:pt x="38" y="79"/>
                </a:lnTo>
                <a:lnTo>
                  <a:pt x="0" y="7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09" name="iŝļíḍè">
            <a:extLst>
              <a:ext uri="{FF2B5EF4-FFF2-40B4-BE49-F238E27FC236}">
                <a16:creationId xmlns:a16="http://schemas.microsoft.com/office/drawing/2014/main" xmlns="" id="{FE28B4CF-52FE-435D-A466-BF5B6D506EF1}"/>
              </a:ext>
            </a:extLst>
          </p:cNvPr>
          <p:cNvSpPr/>
          <p:nvPr/>
        </p:nvSpPr>
        <p:spPr bwMode="auto">
          <a:xfrm>
            <a:off x="3988148" y="6121566"/>
            <a:ext cx="266219" cy="600805"/>
          </a:xfrm>
          <a:custGeom>
            <a:avLst/>
            <a:gdLst>
              <a:gd name="T0" fmla="*/ 9 w 50"/>
              <a:gd name="T1" fmla="*/ 23 h 149"/>
              <a:gd name="T2" fmla="*/ 13 w 50"/>
              <a:gd name="T3" fmla="*/ 23 h 149"/>
              <a:gd name="T4" fmla="*/ 23 w 50"/>
              <a:gd name="T5" fmla="*/ 0 h 149"/>
              <a:gd name="T6" fmla="*/ 29 w 50"/>
              <a:gd name="T7" fmla="*/ 0 h 149"/>
              <a:gd name="T8" fmla="*/ 36 w 50"/>
              <a:gd name="T9" fmla="*/ 23 h 149"/>
              <a:gd name="T10" fmla="*/ 42 w 50"/>
              <a:gd name="T11" fmla="*/ 23 h 149"/>
              <a:gd name="T12" fmla="*/ 42 w 50"/>
              <a:gd name="T13" fmla="*/ 36 h 149"/>
              <a:gd name="T14" fmla="*/ 44 w 50"/>
              <a:gd name="T15" fmla="*/ 42 h 149"/>
              <a:gd name="T16" fmla="*/ 50 w 50"/>
              <a:gd name="T17" fmla="*/ 42 h 149"/>
              <a:gd name="T18" fmla="*/ 50 w 50"/>
              <a:gd name="T19" fmla="*/ 149 h 149"/>
              <a:gd name="T20" fmla="*/ 0 w 50"/>
              <a:gd name="T21" fmla="*/ 149 h 149"/>
              <a:gd name="T22" fmla="*/ 0 w 50"/>
              <a:gd name="T23" fmla="*/ 42 h 149"/>
              <a:gd name="T24" fmla="*/ 8 w 50"/>
              <a:gd name="T25" fmla="*/ 42 h 149"/>
              <a:gd name="T26" fmla="*/ 9 w 50"/>
              <a:gd name="T27" fmla="*/ 36 h 149"/>
              <a:gd name="T28" fmla="*/ 9 w 50"/>
              <a:gd name="T29" fmla="*/ 23 h 149"/>
              <a:gd name="T30" fmla="*/ 9 w 50"/>
              <a:gd name="T31" fmla="*/ 2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" h="149">
                <a:moveTo>
                  <a:pt x="9" y="23"/>
                </a:moveTo>
                <a:lnTo>
                  <a:pt x="13" y="23"/>
                </a:lnTo>
                <a:lnTo>
                  <a:pt x="23" y="0"/>
                </a:lnTo>
                <a:lnTo>
                  <a:pt x="29" y="0"/>
                </a:lnTo>
                <a:lnTo>
                  <a:pt x="36" y="23"/>
                </a:lnTo>
                <a:lnTo>
                  <a:pt x="42" y="23"/>
                </a:lnTo>
                <a:lnTo>
                  <a:pt x="42" y="36"/>
                </a:lnTo>
                <a:lnTo>
                  <a:pt x="44" y="42"/>
                </a:lnTo>
                <a:lnTo>
                  <a:pt x="50" y="42"/>
                </a:lnTo>
                <a:lnTo>
                  <a:pt x="50" y="149"/>
                </a:lnTo>
                <a:lnTo>
                  <a:pt x="0" y="149"/>
                </a:lnTo>
                <a:lnTo>
                  <a:pt x="0" y="42"/>
                </a:lnTo>
                <a:lnTo>
                  <a:pt x="8" y="42"/>
                </a:lnTo>
                <a:lnTo>
                  <a:pt x="9" y="36"/>
                </a:lnTo>
                <a:lnTo>
                  <a:pt x="9" y="23"/>
                </a:lnTo>
                <a:lnTo>
                  <a:pt x="9" y="23"/>
                </a:lnTo>
                <a:close/>
              </a:path>
            </a:pathLst>
          </a:custGeom>
          <a:solidFill>
            <a:schemeClr val="bg1">
              <a:lumMod val="85000"/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10" name="îsḷïḑé">
            <a:extLst>
              <a:ext uri="{FF2B5EF4-FFF2-40B4-BE49-F238E27FC236}">
                <a16:creationId xmlns:a16="http://schemas.microsoft.com/office/drawing/2014/main" xmlns="" id="{7CF0920E-F1E8-4E5F-8C63-20028D168C04}"/>
              </a:ext>
            </a:extLst>
          </p:cNvPr>
          <p:cNvSpPr/>
          <p:nvPr/>
        </p:nvSpPr>
        <p:spPr bwMode="auto">
          <a:xfrm>
            <a:off x="4392801" y="6602208"/>
            <a:ext cx="149083" cy="120162"/>
          </a:xfrm>
          <a:custGeom>
            <a:avLst/>
            <a:gdLst>
              <a:gd name="T0" fmla="*/ 0 w 28"/>
              <a:gd name="T1" fmla="*/ 0 h 31"/>
              <a:gd name="T2" fmla="*/ 28 w 28"/>
              <a:gd name="T3" fmla="*/ 0 h 31"/>
              <a:gd name="T4" fmla="*/ 28 w 28"/>
              <a:gd name="T5" fmla="*/ 31 h 31"/>
              <a:gd name="T6" fmla="*/ 0 w 28"/>
              <a:gd name="T7" fmla="*/ 31 h 31"/>
              <a:gd name="T8" fmla="*/ 0 w 28"/>
              <a:gd name="T9" fmla="*/ 0 h 31"/>
              <a:gd name="T10" fmla="*/ 0 w 28"/>
              <a:gd name="T11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31">
                <a:moveTo>
                  <a:pt x="0" y="0"/>
                </a:moveTo>
                <a:lnTo>
                  <a:pt x="28" y="0"/>
                </a:lnTo>
                <a:lnTo>
                  <a:pt x="28" y="31"/>
                </a:lnTo>
                <a:lnTo>
                  <a:pt x="0" y="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11" name="íṡḻídé">
            <a:extLst>
              <a:ext uri="{FF2B5EF4-FFF2-40B4-BE49-F238E27FC236}">
                <a16:creationId xmlns:a16="http://schemas.microsoft.com/office/drawing/2014/main" xmlns="" id="{7A7608A2-5F41-4FE4-A8A4-3289888CD30F}"/>
              </a:ext>
            </a:extLst>
          </p:cNvPr>
          <p:cNvSpPr/>
          <p:nvPr/>
        </p:nvSpPr>
        <p:spPr bwMode="auto">
          <a:xfrm>
            <a:off x="4446049" y="5321246"/>
            <a:ext cx="1405644" cy="1401124"/>
          </a:xfrm>
          <a:custGeom>
            <a:avLst/>
            <a:gdLst>
              <a:gd name="T0" fmla="*/ 124 w 266"/>
              <a:gd name="T1" fmla="*/ 0 h 476"/>
              <a:gd name="T2" fmla="*/ 203 w 266"/>
              <a:gd name="T3" fmla="*/ 0 h 476"/>
              <a:gd name="T4" fmla="*/ 203 w 266"/>
              <a:gd name="T5" fmla="*/ 5 h 476"/>
              <a:gd name="T6" fmla="*/ 209 w 266"/>
              <a:gd name="T7" fmla="*/ 5 h 476"/>
              <a:gd name="T8" fmla="*/ 209 w 266"/>
              <a:gd name="T9" fmla="*/ 9 h 476"/>
              <a:gd name="T10" fmla="*/ 214 w 266"/>
              <a:gd name="T11" fmla="*/ 9 h 476"/>
              <a:gd name="T12" fmla="*/ 214 w 266"/>
              <a:gd name="T13" fmla="*/ 17 h 476"/>
              <a:gd name="T14" fmla="*/ 222 w 266"/>
              <a:gd name="T15" fmla="*/ 17 h 476"/>
              <a:gd name="T16" fmla="*/ 222 w 266"/>
              <a:gd name="T17" fmla="*/ 430 h 476"/>
              <a:gd name="T18" fmla="*/ 230 w 266"/>
              <a:gd name="T19" fmla="*/ 430 h 476"/>
              <a:gd name="T20" fmla="*/ 230 w 266"/>
              <a:gd name="T21" fmla="*/ 453 h 476"/>
              <a:gd name="T22" fmla="*/ 230 w 266"/>
              <a:gd name="T23" fmla="*/ 462 h 476"/>
              <a:gd name="T24" fmla="*/ 266 w 266"/>
              <a:gd name="T25" fmla="*/ 462 h 476"/>
              <a:gd name="T26" fmla="*/ 266 w 266"/>
              <a:gd name="T27" fmla="*/ 476 h 476"/>
              <a:gd name="T28" fmla="*/ 230 w 266"/>
              <a:gd name="T29" fmla="*/ 476 h 476"/>
              <a:gd name="T30" fmla="*/ 222 w 266"/>
              <a:gd name="T31" fmla="*/ 476 h 476"/>
              <a:gd name="T32" fmla="*/ 199 w 266"/>
              <a:gd name="T33" fmla="*/ 476 h 476"/>
              <a:gd name="T34" fmla="*/ 124 w 266"/>
              <a:gd name="T35" fmla="*/ 476 h 476"/>
              <a:gd name="T36" fmla="*/ 48 w 266"/>
              <a:gd name="T37" fmla="*/ 476 h 476"/>
              <a:gd name="T38" fmla="*/ 0 w 266"/>
              <a:gd name="T39" fmla="*/ 476 h 476"/>
              <a:gd name="T40" fmla="*/ 0 w 266"/>
              <a:gd name="T41" fmla="*/ 453 h 476"/>
              <a:gd name="T42" fmla="*/ 0 w 266"/>
              <a:gd name="T43" fmla="*/ 411 h 476"/>
              <a:gd name="T44" fmla="*/ 10 w 266"/>
              <a:gd name="T45" fmla="*/ 411 h 476"/>
              <a:gd name="T46" fmla="*/ 10 w 266"/>
              <a:gd name="T47" fmla="*/ 166 h 476"/>
              <a:gd name="T48" fmla="*/ 17 w 266"/>
              <a:gd name="T49" fmla="*/ 166 h 476"/>
              <a:gd name="T50" fmla="*/ 17 w 266"/>
              <a:gd name="T51" fmla="*/ 155 h 476"/>
              <a:gd name="T52" fmla="*/ 23 w 266"/>
              <a:gd name="T53" fmla="*/ 155 h 476"/>
              <a:gd name="T54" fmla="*/ 23 w 266"/>
              <a:gd name="T55" fmla="*/ 143 h 476"/>
              <a:gd name="T56" fmla="*/ 25 w 266"/>
              <a:gd name="T57" fmla="*/ 143 h 476"/>
              <a:gd name="T58" fmla="*/ 44 w 266"/>
              <a:gd name="T59" fmla="*/ 111 h 476"/>
              <a:gd name="T60" fmla="*/ 46 w 266"/>
              <a:gd name="T61" fmla="*/ 111 h 476"/>
              <a:gd name="T62" fmla="*/ 48 w 266"/>
              <a:gd name="T63" fmla="*/ 111 h 476"/>
              <a:gd name="T64" fmla="*/ 48 w 266"/>
              <a:gd name="T65" fmla="*/ 76 h 476"/>
              <a:gd name="T66" fmla="*/ 50 w 266"/>
              <a:gd name="T67" fmla="*/ 76 h 476"/>
              <a:gd name="T68" fmla="*/ 50 w 266"/>
              <a:gd name="T69" fmla="*/ 113 h 476"/>
              <a:gd name="T70" fmla="*/ 69 w 266"/>
              <a:gd name="T71" fmla="*/ 143 h 476"/>
              <a:gd name="T72" fmla="*/ 71 w 266"/>
              <a:gd name="T73" fmla="*/ 143 h 476"/>
              <a:gd name="T74" fmla="*/ 71 w 266"/>
              <a:gd name="T75" fmla="*/ 155 h 476"/>
              <a:gd name="T76" fmla="*/ 75 w 266"/>
              <a:gd name="T77" fmla="*/ 155 h 476"/>
              <a:gd name="T78" fmla="*/ 75 w 266"/>
              <a:gd name="T79" fmla="*/ 166 h 476"/>
              <a:gd name="T80" fmla="*/ 82 w 266"/>
              <a:gd name="T81" fmla="*/ 166 h 476"/>
              <a:gd name="T82" fmla="*/ 82 w 266"/>
              <a:gd name="T83" fmla="*/ 453 h 476"/>
              <a:gd name="T84" fmla="*/ 124 w 266"/>
              <a:gd name="T85" fmla="*/ 453 h 476"/>
              <a:gd name="T86" fmla="*/ 124 w 266"/>
              <a:gd name="T87" fmla="*/ 23 h 476"/>
              <a:gd name="T88" fmla="*/ 124 w 266"/>
              <a:gd name="T89" fmla="*/ 17 h 476"/>
              <a:gd name="T90" fmla="*/ 124 w 266"/>
              <a:gd name="T91" fmla="*/ 17 h 476"/>
              <a:gd name="T92" fmla="*/ 124 w 266"/>
              <a:gd name="T93" fmla="*/ 11 h 476"/>
              <a:gd name="T94" fmla="*/ 124 w 266"/>
              <a:gd name="T95" fmla="*/ 9 h 476"/>
              <a:gd name="T96" fmla="*/ 124 w 266"/>
              <a:gd name="T97" fmla="*/ 5 h 476"/>
              <a:gd name="T98" fmla="*/ 124 w 266"/>
              <a:gd name="T99" fmla="*/ 0 h 476"/>
              <a:gd name="T100" fmla="*/ 124 w 266"/>
              <a:gd name="T101" fmla="*/ 0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66" h="476">
                <a:moveTo>
                  <a:pt x="124" y="0"/>
                </a:moveTo>
                <a:lnTo>
                  <a:pt x="203" y="0"/>
                </a:lnTo>
                <a:lnTo>
                  <a:pt x="203" y="5"/>
                </a:lnTo>
                <a:lnTo>
                  <a:pt x="209" y="5"/>
                </a:lnTo>
                <a:lnTo>
                  <a:pt x="209" y="9"/>
                </a:lnTo>
                <a:lnTo>
                  <a:pt x="214" y="9"/>
                </a:lnTo>
                <a:lnTo>
                  <a:pt x="214" y="17"/>
                </a:lnTo>
                <a:lnTo>
                  <a:pt x="222" y="17"/>
                </a:lnTo>
                <a:lnTo>
                  <a:pt x="222" y="430"/>
                </a:lnTo>
                <a:lnTo>
                  <a:pt x="230" y="430"/>
                </a:lnTo>
                <a:lnTo>
                  <a:pt x="230" y="453"/>
                </a:lnTo>
                <a:lnTo>
                  <a:pt x="230" y="462"/>
                </a:lnTo>
                <a:lnTo>
                  <a:pt x="266" y="462"/>
                </a:lnTo>
                <a:lnTo>
                  <a:pt x="266" y="476"/>
                </a:lnTo>
                <a:lnTo>
                  <a:pt x="230" y="476"/>
                </a:lnTo>
                <a:lnTo>
                  <a:pt x="222" y="476"/>
                </a:lnTo>
                <a:lnTo>
                  <a:pt x="199" y="476"/>
                </a:lnTo>
                <a:lnTo>
                  <a:pt x="124" y="476"/>
                </a:lnTo>
                <a:lnTo>
                  <a:pt x="48" y="476"/>
                </a:lnTo>
                <a:lnTo>
                  <a:pt x="0" y="476"/>
                </a:lnTo>
                <a:lnTo>
                  <a:pt x="0" y="453"/>
                </a:lnTo>
                <a:lnTo>
                  <a:pt x="0" y="411"/>
                </a:lnTo>
                <a:lnTo>
                  <a:pt x="10" y="411"/>
                </a:lnTo>
                <a:lnTo>
                  <a:pt x="10" y="166"/>
                </a:lnTo>
                <a:lnTo>
                  <a:pt x="17" y="166"/>
                </a:lnTo>
                <a:lnTo>
                  <a:pt x="17" y="155"/>
                </a:lnTo>
                <a:lnTo>
                  <a:pt x="23" y="155"/>
                </a:lnTo>
                <a:lnTo>
                  <a:pt x="23" y="143"/>
                </a:lnTo>
                <a:lnTo>
                  <a:pt x="25" y="143"/>
                </a:lnTo>
                <a:lnTo>
                  <a:pt x="44" y="111"/>
                </a:lnTo>
                <a:lnTo>
                  <a:pt x="46" y="111"/>
                </a:lnTo>
                <a:lnTo>
                  <a:pt x="48" y="111"/>
                </a:lnTo>
                <a:lnTo>
                  <a:pt x="48" y="76"/>
                </a:lnTo>
                <a:lnTo>
                  <a:pt x="50" y="76"/>
                </a:lnTo>
                <a:lnTo>
                  <a:pt x="50" y="113"/>
                </a:lnTo>
                <a:lnTo>
                  <a:pt x="69" y="143"/>
                </a:lnTo>
                <a:lnTo>
                  <a:pt x="71" y="143"/>
                </a:lnTo>
                <a:lnTo>
                  <a:pt x="71" y="155"/>
                </a:lnTo>
                <a:lnTo>
                  <a:pt x="75" y="155"/>
                </a:lnTo>
                <a:lnTo>
                  <a:pt x="75" y="166"/>
                </a:lnTo>
                <a:lnTo>
                  <a:pt x="82" y="166"/>
                </a:lnTo>
                <a:lnTo>
                  <a:pt x="82" y="453"/>
                </a:lnTo>
                <a:lnTo>
                  <a:pt x="124" y="453"/>
                </a:lnTo>
                <a:lnTo>
                  <a:pt x="124" y="23"/>
                </a:lnTo>
                <a:lnTo>
                  <a:pt x="124" y="17"/>
                </a:lnTo>
                <a:lnTo>
                  <a:pt x="124" y="17"/>
                </a:lnTo>
                <a:lnTo>
                  <a:pt x="124" y="11"/>
                </a:lnTo>
                <a:lnTo>
                  <a:pt x="124" y="9"/>
                </a:lnTo>
                <a:lnTo>
                  <a:pt x="124" y="5"/>
                </a:lnTo>
                <a:lnTo>
                  <a:pt x="124" y="0"/>
                </a:lnTo>
                <a:lnTo>
                  <a:pt x="124" y="0"/>
                </a:lnTo>
                <a:close/>
              </a:path>
            </a:pathLst>
          </a:custGeom>
          <a:solidFill>
            <a:schemeClr val="bg1">
              <a:lumMod val="85000"/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12" name="ïSlíďé">
            <a:extLst>
              <a:ext uri="{FF2B5EF4-FFF2-40B4-BE49-F238E27FC236}">
                <a16:creationId xmlns:a16="http://schemas.microsoft.com/office/drawing/2014/main" xmlns="" id="{88052041-0AAD-4CBE-BF1D-D1A0C804B94A}"/>
              </a:ext>
            </a:extLst>
          </p:cNvPr>
          <p:cNvSpPr/>
          <p:nvPr/>
        </p:nvSpPr>
        <p:spPr bwMode="auto">
          <a:xfrm>
            <a:off x="5723908" y="6137586"/>
            <a:ext cx="553738" cy="584784"/>
          </a:xfrm>
          <a:custGeom>
            <a:avLst/>
            <a:gdLst>
              <a:gd name="T0" fmla="*/ 48 w 103"/>
              <a:gd name="T1" fmla="*/ 112 h 145"/>
              <a:gd name="T2" fmla="*/ 103 w 103"/>
              <a:gd name="T3" fmla="*/ 112 h 145"/>
              <a:gd name="T4" fmla="*/ 103 w 103"/>
              <a:gd name="T5" fmla="*/ 145 h 145"/>
              <a:gd name="T6" fmla="*/ 48 w 103"/>
              <a:gd name="T7" fmla="*/ 145 h 145"/>
              <a:gd name="T8" fmla="*/ 23 w 103"/>
              <a:gd name="T9" fmla="*/ 145 h 145"/>
              <a:gd name="T10" fmla="*/ 0 w 103"/>
              <a:gd name="T11" fmla="*/ 145 h 145"/>
              <a:gd name="T12" fmla="*/ 0 w 103"/>
              <a:gd name="T13" fmla="*/ 11 h 145"/>
              <a:gd name="T14" fmla="*/ 6 w 103"/>
              <a:gd name="T15" fmla="*/ 11 h 145"/>
              <a:gd name="T16" fmla="*/ 6 w 103"/>
              <a:gd name="T17" fmla="*/ 0 h 145"/>
              <a:gd name="T18" fmla="*/ 34 w 103"/>
              <a:gd name="T19" fmla="*/ 0 h 145"/>
              <a:gd name="T20" fmla="*/ 34 w 103"/>
              <a:gd name="T21" fmla="*/ 11 h 145"/>
              <a:gd name="T22" fmla="*/ 48 w 103"/>
              <a:gd name="T23" fmla="*/ 11 h 145"/>
              <a:gd name="T24" fmla="*/ 48 w 103"/>
              <a:gd name="T25" fmla="*/ 112 h 145"/>
              <a:gd name="T26" fmla="*/ 48 w 103"/>
              <a:gd name="T27" fmla="*/ 11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3" h="145">
                <a:moveTo>
                  <a:pt x="48" y="112"/>
                </a:moveTo>
                <a:lnTo>
                  <a:pt x="103" y="112"/>
                </a:lnTo>
                <a:lnTo>
                  <a:pt x="103" y="145"/>
                </a:lnTo>
                <a:lnTo>
                  <a:pt x="48" y="145"/>
                </a:lnTo>
                <a:lnTo>
                  <a:pt x="23" y="145"/>
                </a:lnTo>
                <a:lnTo>
                  <a:pt x="0" y="145"/>
                </a:lnTo>
                <a:lnTo>
                  <a:pt x="0" y="11"/>
                </a:lnTo>
                <a:lnTo>
                  <a:pt x="6" y="11"/>
                </a:lnTo>
                <a:lnTo>
                  <a:pt x="6" y="0"/>
                </a:lnTo>
                <a:lnTo>
                  <a:pt x="34" y="0"/>
                </a:lnTo>
                <a:lnTo>
                  <a:pt x="34" y="11"/>
                </a:lnTo>
                <a:lnTo>
                  <a:pt x="48" y="11"/>
                </a:lnTo>
                <a:lnTo>
                  <a:pt x="48" y="112"/>
                </a:lnTo>
                <a:lnTo>
                  <a:pt x="48" y="112"/>
                </a:lnTo>
                <a:close/>
              </a:path>
            </a:pathLst>
          </a:custGeom>
          <a:solidFill>
            <a:schemeClr val="bg1">
              <a:lumMod val="85000"/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13" name="ïṣlíḍé">
            <a:extLst>
              <a:ext uri="{FF2B5EF4-FFF2-40B4-BE49-F238E27FC236}">
                <a16:creationId xmlns:a16="http://schemas.microsoft.com/office/drawing/2014/main" xmlns="" id="{991B791B-0CF8-436B-B0F2-6C56F3AA967A}"/>
              </a:ext>
            </a:extLst>
          </p:cNvPr>
          <p:cNvSpPr/>
          <p:nvPr/>
        </p:nvSpPr>
        <p:spPr bwMode="auto">
          <a:xfrm>
            <a:off x="6671648" y="6153609"/>
            <a:ext cx="660228" cy="568763"/>
          </a:xfrm>
          <a:custGeom>
            <a:avLst/>
            <a:gdLst>
              <a:gd name="T0" fmla="*/ 0 w 124"/>
              <a:gd name="T1" fmla="*/ 0 h 142"/>
              <a:gd name="T2" fmla="*/ 124 w 124"/>
              <a:gd name="T3" fmla="*/ 0 h 142"/>
              <a:gd name="T4" fmla="*/ 124 w 124"/>
              <a:gd name="T5" fmla="*/ 142 h 142"/>
              <a:gd name="T6" fmla="*/ 0 w 124"/>
              <a:gd name="T7" fmla="*/ 142 h 142"/>
              <a:gd name="T8" fmla="*/ 0 w 124"/>
              <a:gd name="T9" fmla="*/ 0 h 142"/>
              <a:gd name="T10" fmla="*/ 0 w 124"/>
              <a:gd name="T11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42">
                <a:moveTo>
                  <a:pt x="0" y="0"/>
                </a:moveTo>
                <a:lnTo>
                  <a:pt x="124" y="0"/>
                </a:lnTo>
                <a:lnTo>
                  <a:pt x="124" y="142"/>
                </a:lnTo>
                <a:lnTo>
                  <a:pt x="0" y="1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14" name="í$líḍé">
            <a:extLst>
              <a:ext uri="{FF2B5EF4-FFF2-40B4-BE49-F238E27FC236}">
                <a16:creationId xmlns:a16="http://schemas.microsoft.com/office/drawing/2014/main" xmlns="" id="{8C234DF7-65AA-469D-90A8-AFD1CC53DD9E}"/>
              </a:ext>
            </a:extLst>
          </p:cNvPr>
          <p:cNvSpPr/>
          <p:nvPr/>
        </p:nvSpPr>
        <p:spPr bwMode="auto">
          <a:xfrm>
            <a:off x="7385122" y="5867468"/>
            <a:ext cx="1576026" cy="873170"/>
          </a:xfrm>
          <a:custGeom>
            <a:avLst/>
            <a:gdLst>
              <a:gd name="T0" fmla="*/ 84 w 296"/>
              <a:gd name="T1" fmla="*/ 193 h 218"/>
              <a:gd name="T2" fmla="*/ 94 w 296"/>
              <a:gd name="T3" fmla="*/ 193 h 218"/>
              <a:gd name="T4" fmla="*/ 94 w 296"/>
              <a:gd name="T5" fmla="*/ 199 h 218"/>
              <a:gd name="T6" fmla="*/ 113 w 296"/>
              <a:gd name="T7" fmla="*/ 199 h 218"/>
              <a:gd name="T8" fmla="*/ 113 w 296"/>
              <a:gd name="T9" fmla="*/ 206 h 218"/>
              <a:gd name="T10" fmla="*/ 160 w 296"/>
              <a:gd name="T11" fmla="*/ 206 h 218"/>
              <a:gd name="T12" fmla="*/ 160 w 296"/>
              <a:gd name="T13" fmla="*/ 9 h 218"/>
              <a:gd name="T14" fmla="*/ 178 w 296"/>
              <a:gd name="T15" fmla="*/ 9 h 218"/>
              <a:gd name="T16" fmla="*/ 178 w 296"/>
              <a:gd name="T17" fmla="*/ 0 h 218"/>
              <a:gd name="T18" fmla="*/ 218 w 296"/>
              <a:gd name="T19" fmla="*/ 0 h 218"/>
              <a:gd name="T20" fmla="*/ 218 w 296"/>
              <a:gd name="T21" fmla="*/ 9 h 218"/>
              <a:gd name="T22" fmla="*/ 231 w 296"/>
              <a:gd name="T23" fmla="*/ 9 h 218"/>
              <a:gd name="T24" fmla="*/ 231 w 296"/>
              <a:gd name="T25" fmla="*/ 206 h 218"/>
              <a:gd name="T26" fmla="*/ 245 w 296"/>
              <a:gd name="T27" fmla="*/ 206 h 218"/>
              <a:gd name="T28" fmla="*/ 245 w 296"/>
              <a:gd name="T29" fmla="*/ 214 h 218"/>
              <a:gd name="T30" fmla="*/ 296 w 296"/>
              <a:gd name="T31" fmla="*/ 214 h 218"/>
              <a:gd name="T32" fmla="*/ 296 w 296"/>
              <a:gd name="T33" fmla="*/ 218 h 218"/>
              <a:gd name="T34" fmla="*/ 245 w 296"/>
              <a:gd name="T35" fmla="*/ 218 h 218"/>
              <a:gd name="T36" fmla="*/ 231 w 296"/>
              <a:gd name="T37" fmla="*/ 218 h 218"/>
              <a:gd name="T38" fmla="*/ 160 w 296"/>
              <a:gd name="T39" fmla="*/ 218 h 218"/>
              <a:gd name="T40" fmla="*/ 130 w 296"/>
              <a:gd name="T41" fmla="*/ 218 h 218"/>
              <a:gd name="T42" fmla="*/ 84 w 296"/>
              <a:gd name="T43" fmla="*/ 218 h 218"/>
              <a:gd name="T44" fmla="*/ 80 w 296"/>
              <a:gd name="T45" fmla="*/ 218 h 218"/>
              <a:gd name="T46" fmla="*/ 50 w 296"/>
              <a:gd name="T47" fmla="*/ 218 h 218"/>
              <a:gd name="T48" fmla="*/ 0 w 296"/>
              <a:gd name="T49" fmla="*/ 218 h 218"/>
              <a:gd name="T50" fmla="*/ 0 w 296"/>
              <a:gd name="T51" fmla="*/ 4 h 218"/>
              <a:gd name="T52" fmla="*/ 50 w 296"/>
              <a:gd name="T53" fmla="*/ 4 h 218"/>
              <a:gd name="T54" fmla="*/ 50 w 296"/>
              <a:gd name="T55" fmla="*/ 25 h 218"/>
              <a:gd name="T56" fmla="*/ 84 w 296"/>
              <a:gd name="T57" fmla="*/ 25 h 218"/>
              <a:gd name="T58" fmla="*/ 84 w 296"/>
              <a:gd name="T59" fmla="*/ 193 h 218"/>
              <a:gd name="T60" fmla="*/ 84 w 296"/>
              <a:gd name="T61" fmla="*/ 193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6" h="218">
                <a:moveTo>
                  <a:pt x="84" y="193"/>
                </a:moveTo>
                <a:lnTo>
                  <a:pt x="94" y="193"/>
                </a:lnTo>
                <a:lnTo>
                  <a:pt x="94" y="199"/>
                </a:lnTo>
                <a:lnTo>
                  <a:pt x="113" y="199"/>
                </a:lnTo>
                <a:lnTo>
                  <a:pt x="113" y="206"/>
                </a:lnTo>
                <a:lnTo>
                  <a:pt x="160" y="206"/>
                </a:lnTo>
                <a:lnTo>
                  <a:pt x="160" y="9"/>
                </a:lnTo>
                <a:lnTo>
                  <a:pt x="178" y="9"/>
                </a:lnTo>
                <a:lnTo>
                  <a:pt x="178" y="0"/>
                </a:lnTo>
                <a:lnTo>
                  <a:pt x="218" y="0"/>
                </a:lnTo>
                <a:lnTo>
                  <a:pt x="218" y="9"/>
                </a:lnTo>
                <a:lnTo>
                  <a:pt x="231" y="9"/>
                </a:lnTo>
                <a:lnTo>
                  <a:pt x="231" y="206"/>
                </a:lnTo>
                <a:lnTo>
                  <a:pt x="245" y="206"/>
                </a:lnTo>
                <a:lnTo>
                  <a:pt x="245" y="214"/>
                </a:lnTo>
                <a:lnTo>
                  <a:pt x="296" y="214"/>
                </a:lnTo>
                <a:lnTo>
                  <a:pt x="296" y="218"/>
                </a:lnTo>
                <a:lnTo>
                  <a:pt x="245" y="218"/>
                </a:lnTo>
                <a:lnTo>
                  <a:pt x="231" y="218"/>
                </a:lnTo>
                <a:lnTo>
                  <a:pt x="160" y="218"/>
                </a:lnTo>
                <a:lnTo>
                  <a:pt x="130" y="218"/>
                </a:lnTo>
                <a:lnTo>
                  <a:pt x="84" y="218"/>
                </a:lnTo>
                <a:lnTo>
                  <a:pt x="80" y="218"/>
                </a:lnTo>
                <a:lnTo>
                  <a:pt x="50" y="218"/>
                </a:lnTo>
                <a:lnTo>
                  <a:pt x="0" y="218"/>
                </a:lnTo>
                <a:lnTo>
                  <a:pt x="0" y="4"/>
                </a:lnTo>
                <a:lnTo>
                  <a:pt x="50" y="4"/>
                </a:lnTo>
                <a:lnTo>
                  <a:pt x="50" y="25"/>
                </a:lnTo>
                <a:lnTo>
                  <a:pt x="84" y="25"/>
                </a:lnTo>
                <a:lnTo>
                  <a:pt x="84" y="193"/>
                </a:lnTo>
                <a:lnTo>
                  <a:pt x="84" y="193"/>
                </a:lnTo>
                <a:close/>
              </a:path>
            </a:pathLst>
          </a:custGeom>
          <a:solidFill>
            <a:schemeClr val="bg1">
              <a:lumMod val="85000"/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16" name="îṡḷîḍe">
            <a:extLst>
              <a:ext uri="{FF2B5EF4-FFF2-40B4-BE49-F238E27FC236}">
                <a16:creationId xmlns:a16="http://schemas.microsoft.com/office/drawing/2014/main" xmlns="" id="{FD2C4E6F-3303-4031-BE41-6C7E58D935E2}"/>
              </a:ext>
            </a:extLst>
          </p:cNvPr>
          <p:cNvSpPr/>
          <p:nvPr/>
        </p:nvSpPr>
        <p:spPr bwMode="auto">
          <a:xfrm>
            <a:off x="6309589" y="6658286"/>
            <a:ext cx="1139420" cy="64087"/>
          </a:xfrm>
          <a:custGeom>
            <a:avLst/>
            <a:gdLst>
              <a:gd name="T0" fmla="*/ 0 w 212"/>
              <a:gd name="T1" fmla="*/ 0 h 15"/>
              <a:gd name="T2" fmla="*/ 212 w 212"/>
              <a:gd name="T3" fmla="*/ 0 h 15"/>
              <a:gd name="T4" fmla="*/ 212 w 212"/>
              <a:gd name="T5" fmla="*/ 15 h 15"/>
              <a:gd name="T6" fmla="*/ 0 w 212"/>
              <a:gd name="T7" fmla="*/ 15 h 15"/>
              <a:gd name="T8" fmla="*/ 0 w 212"/>
              <a:gd name="T9" fmla="*/ 0 h 15"/>
              <a:gd name="T10" fmla="*/ 0 w 212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" h="15">
                <a:moveTo>
                  <a:pt x="0" y="0"/>
                </a:moveTo>
                <a:lnTo>
                  <a:pt x="212" y="0"/>
                </a:lnTo>
                <a:lnTo>
                  <a:pt x="212" y="15"/>
                </a:lnTo>
                <a:lnTo>
                  <a:pt x="0" y="1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18" name="iṣlíďê">
            <a:extLst>
              <a:ext uri="{FF2B5EF4-FFF2-40B4-BE49-F238E27FC236}">
                <a16:creationId xmlns:a16="http://schemas.microsoft.com/office/drawing/2014/main" xmlns="" id="{3B572589-7680-4EF7-BBBC-4DB4BB53471E}"/>
              </a:ext>
            </a:extLst>
          </p:cNvPr>
          <p:cNvSpPr/>
          <p:nvPr/>
        </p:nvSpPr>
        <p:spPr bwMode="auto">
          <a:xfrm>
            <a:off x="10412356" y="5574859"/>
            <a:ext cx="1779645" cy="1089455"/>
          </a:xfrm>
          <a:custGeom>
            <a:avLst/>
            <a:gdLst>
              <a:gd name="connsiteX0" fmla="*/ 270820 w 1779645"/>
              <a:gd name="connsiteY0" fmla="*/ 0 h 1448240"/>
              <a:gd name="connsiteX1" fmla="*/ 292061 w 1779645"/>
              <a:gd name="connsiteY1" fmla="*/ 0 h 1448240"/>
              <a:gd name="connsiteX2" fmla="*/ 345163 w 1779645"/>
              <a:gd name="connsiteY2" fmla="*/ 95840 h 1448240"/>
              <a:gd name="connsiteX3" fmla="*/ 366404 w 1779645"/>
              <a:gd name="connsiteY3" fmla="*/ 95840 h 1448240"/>
              <a:gd name="connsiteX4" fmla="*/ 366404 w 1779645"/>
              <a:gd name="connsiteY4" fmla="*/ 143759 h 1448240"/>
              <a:gd name="connsiteX5" fmla="*/ 387645 w 1779645"/>
              <a:gd name="connsiteY5" fmla="*/ 143759 h 1448240"/>
              <a:gd name="connsiteX6" fmla="*/ 387645 w 1779645"/>
              <a:gd name="connsiteY6" fmla="*/ 266221 h 1448240"/>
              <a:gd name="connsiteX7" fmla="*/ 403575 w 1779645"/>
              <a:gd name="connsiteY7" fmla="*/ 266221 h 1448240"/>
              <a:gd name="connsiteX8" fmla="*/ 403575 w 1779645"/>
              <a:gd name="connsiteY8" fmla="*/ 378033 h 1448240"/>
              <a:gd name="connsiteX9" fmla="*/ 424816 w 1779645"/>
              <a:gd name="connsiteY9" fmla="*/ 378033 h 1448240"/>
              <a:gd name="connsiteX10" fmla="*/ 424816 w 1779645"/>
              <a:gd name="connsiteY10" fmla="*/ 1011638 h 1448240"/>
              <a:gd name="connsiteX11" fmla="*/ 610673 w 1779645"/>
              <a:gd name="connsiteY11" fmla="*/ 1011638 h 1448240"/>
              <a:gd name="connsiteX12" fmla="*/ 610673 w 1779645"/>
              <a:gd name="connsiteY12" fmla="*/ 899826 h 1448240"/>
              <a:gd name="connsiteX13" fmla="*/ 578812 w 1779645"/>
              <a:gd name="connsiteY13" fmla="*/ 899826 h 1448240"/>
              <a:gd name="connsiteX14" fmla="*/ 578812 w 1779645"/>
              <a:gd name="connsiteY14" fmla="*/ 867879 h 1448240"/>
              <a:gd name="connsiteX15" fmla="*/ 732808 w 1779645"/>
              <a:gd name="connsiteY15" fmla="*/ 803986 h 1448240"/>
              <a:gd name="connsiteX16" fmla="*/ 769979 w 1779645"/>
              <a:gd name="connsiteY16" fmla="*/ 745418 h 1448240"/>
              <a:gd name="connsiteX17" fmla="*/ 780600 w 1779645"/>
              <a:gd name="connsiteY17" fmla="*/ 745418 h 1448240"/>
              <a:gd name="connsiteX18" fmla="*/ 823081 w 1779645"/>
              <a:gd name="connsiteY18" fmla="*/ 803986 h 1448240"/>
              <a:gd name="connsiteX19" fmla="*/ 971767 w 1779645"/>
              <a:gd name="connsiteY19" fmla="*/ 867879 h 1448240"/>
              <a:gd name="connsiteX20" fmla="*/ 971767 w 1779645"/>
              <a:gd name="connsiteY20" fmla="*/ 899826 h 1448240"/>
              <a:gd name="connsiteX21" fmla="*/ 945216 w 1779645"/>
              <a:gd name="connsiteY21" fmla="*/ 899826 h 1448240"/>
              <a:gd name="connsiteX22" fmla="*/ 945216 w 1779645"/>
              <a:gd name="connsiteY22" fmla="*/ 1011638 h 1448240"/>
              <a:gd name="connsiteX23" fmla="*/ 1779645 w 1779645"/>
              <a:gd name="connsiteY23" fmla="*/ 1011638 h 1448240"/>
              <a:gd name="connsiteX24" fmla="*/ 1779645 w 1779645"/>
              <a:gd name="connsiteY24" fmla="*/ 1448240 h 1448240"/>
              <a:gd name="connsiteX25" fmla="*/ 0 w 1779645"/>
              <a:gd name="connsiteY25" fmla="*/ 1448240 h 1448240"/>
              <a:gd name="connsiteX26" fmla="*/ 0 w 1779645"/>
              <a:gd name="connsiteY26" fmla="*/ 1059558 h 1448240"/>
              <a:gd name="connsiteX27" fmla="*/ 90273 w 1779645"/>
              <a:gd name="connsiteY27" fmla="*/ 1059558 h 1448240"/>
              <a:gd name="connsiteX28" fmla="*/ 90273 w 1779645"/>
              <a:gd name="connsiteY28" fmla="*/ 1011638 h 1448240"/>
              <a:gd name="connsiteX29" fmla="*/ 143375 w 1779645"/>
              <a:gd name="connsiteY29" fmla="*/ 1011638 h 1448240"/>
              <a:gd name="connsiteX30" fmla="*/ 143375 w 1779645"/>
              <a:gd name="connsiteY30" fmla="*/ 378033 h 1448240"/>
              <a:gd name="connsiteX31" fmla="*/ 159306 w 1779645"/>
              <a:gd name="connsiteY31" fmla="*/ 378033 h 1448240"/>
              <a:gd name="connsiteX32" fmla="*/ 159306 w 1779645"/>
              <a:gd name="connsiteY32" fmla="*/ 266221 h 1448240"/>
              <a:gd name="connsiteX33" fmla="*/ 180547 w 1779645"/>
              <a:gd name="connsiteY33" fmla="*/ 266221 h 1448240"/>
              <a:gd name="connsiteX34" fmla="*/ 180547 w 1779645"/>
              <a:gd name="connsiteY34" fmla="*/ 143759 h 1448240"/>
              <a:gd name="connsiteX35" fmla="*/ 201788 w 1779645"/>
              <a:gd name="connsiteY35" fmla="*/ 143759 h 1448240"/>
              <a:gd name="connsiteX36" fmla="*/ 201788 w 1779645"/>
              <a:gd name="connsiteY36" fmla="*/ 95840 h 1448240"/>
              <a:gd name="connsiteX37" fmla="*/ 223029 w 1779645"/>
              <a:gd name="connsiteY37" fmla="*/ 95840 h 144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779645" h="1448240">
                <a:moveTo>
                  <a:pt x="270820" y="0"/>
                </a:moveTo>
                <a:lnTo>
                  <a:pt x="292061" y="0"/>
                </a:lnTo>
                <a:lnTo>
                  <a:pt x="345163" y="95840"/>
                </a:lnTo>
                <a:lnTo>
                  <a:pt x="366404" y="95840"/>
                </a:lnTo>
                <a:lnTo>
                  <a:pt x="366404" y="143759"/>
                </a:lnTo>
                <a:lnTo>
                  <a:pt x="387645" y="143759"/>
                </a:lnTo>
                <a:lnTo>
                  <a:pt x="387645" y="266221"/>
                </a:lnTo>
                <a:lnTo>
                  <a:pt x="403575" y="266221"/>
                </a:lnTo>
                <a:lnTo>
                  <a:pt x="403575" y="378033"/>
                </a:lnTo>
                <a:lnTo>
                  <a:pt x="424816" y="378033"/>
                </a:lnTo>
                <a:lnTo>
                  <a:pt x="424816" y="1011638"/>
                </a:lnTo>
                <a:lnTo>
                  <a:pt x="610673" y="1011638"/>
                </a:lnTo>
                <a:lnTo>
                  <a:pt x="610673" y="899826"/>
                </a:lnTo>
                <a:lnTo>
                  <a:pt x="578812" y="899826"/>
                </a:lnTo>
                <a:lnTo>
                  <a:pt x="578812" y="867879"/>
                </a:lnTo>
                <a:lnTo>
                  <a:pt x="732808" y="803986"/>
                </a:lnTo>
                <a:lnTo>
                  <a:pt x="769979" y="745418"/>
                </a:lnTo>
                <a:lnTo>
                  <a:pt x="780600" y="745418"/>
                </a:lnTo>
                <a:lnTo>
                  <a:pt x="823081" y="803986"/>
                </a:lnTo>
                <a:lnTo>
                  <a:pt x="971767" y="867879"/>
                </a:lnTo>
                <a:lnTo>
                  <a:pt x="971767" y="899826"/>
                </a:lnTo>
                <a:lnTo>
                  <a:pt x="945216" y="899826"/>
                </a:lnTo>
                <a:lnTo>
                  <a:pt x="945216" y="1011638"/>
                </a:lnTo>
                <a:lnTo>
                  <a:pt x="1779645" y="1011638"/>
                </a:lnTo>
                <a:lnTo>
                  <a:pt x="1779645" y="1448240"/>
                </a:lnTo>
                <a:lnTo>
                  <a:pt x="0" y="1448240"/>
                </a:lnTo>
                <a:lnTo>
                  <a:pt x="0" y="1059558"/>
                </a:lnTo>
                <a:lnTo>
                  <a:pt x="90273" y="1059558"/>
                </a:lnTo>
                <a:lnTo>
                  <a:pt x="90273" y="1011638"/>
                </a:lnTo>
                <a:lnTo>
                  <a:pt x="143375" y="1011638"/>
                </a:lnTo>
                <a:lnTo>
                  <a:pt x="143375" y="378033"/>
                </a:lnTo>
                <a:lnTo>
                  <a:pt x="159306" y="378033"/>
                </a:lnTo>
                <a:lnTo>
                  <a:pt x="159306" y="266221"/>
                </a:lnTo>
                <a:lnTo>
                  <a:pt x="180547" y="266221"/>
                </a:lnTo>
                <a:lnTo>
                  <a:pt x="180547" y="143759"/>
                </a:lnTo>
                <a:lnTo>
                  <a:pt x="201788" y="143759"/>
                </a:lnTo>
                <a:lnTo>
                  <a:pt x="201788" y="95840"/>
                </a:lnTo>
                <a:lnTo>
                  <a:pt x="223029" y="95840"/>
                </a:lnTo>
                <a:close/>
              </a:path>
            </a:pathLst>
          </a:custGeom>
          <a:solidFill>
            <a:schemeClr val="bg1">
              <a:lumMod val="85000"/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19" name="isḷiďé">
            <a:extLst>
              <a:ext uri="{FF2B5EF4-FFF2-40B4-BE49-F238E27FC236}">
                <a16:creationId xmlns:a16="http://schemas.microsoft.com/office/drawing/2014/main" xmlns="" id="{2E18AB1F-27BF-4B21-AF8E-FBE0ACBBB4AA}"/>
              </a:ext>
            </a:extLst>
          </p:cNvPr>
          <p:cNvSpPr/>
          <p:nvPr/>
        </p:nvSpPr>
        <p:spPr bwMode="auto">
          <a:xfrm>
            <a:off x="8836331" y="6432002"/>
            <a:ext cx="681525" cy="232313"/>
          </a:xfrm>
          <a:custGeom>
            <a:avLst/>
            <a:gdLst>
              <a:gd name="T0" fmla="*/ 0 w 129"/>
              <a:gd name="T1" fmla="*/ 0 h 58"/>
              <a:gd name="T2" fmla="*/ 129 w 129"/>
              <a:gd name="T3" fmla="*/ 0 h 58"/>
              <a:gd name="T4" fmla="*/ 129 w 129"/>
              <a:gd name="T5" fmla="*/ 58 h 58"/>
              <a:gd name="T6" fmla="*/ 0 w 129"/>
              <a:gd name="T7" fmla="*/ 58 h 58"/>
              <a:gd name="T8" fmla="*/ 0 w 129"/>
              <a:gd name="T9" fmla="*/ 0 h 58"/>
              <a:gd name="T10" fmla="*/ 0 w 129"/>
              <a:gd name="T1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" h="58">
                <a:moveTo>
                  <a:pt x="0" y="0"/>
                </a:moveTo>
                <a:lnTo>
                  <a:pt x="129" y="0"/>
                </a:lnTo>
                <a:lnTo>
                  <a:pt x="129" y="58"/>
                </a:lnTo>
                <a:lnTo>
                  <a:pt x="0" y="5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20" name="iṩḷïḍê">
            <a:extLst>
              <a:ext uri="{FF2B5EF4-FFF2-40B4-BE49-F238E27FC236}">
                <a16:creationId xmlns:a16="http://schemas.microsoft.com/office/drawing/2014/main" xmlns="" id="{B07064E6-30C0-4FA5-B74A-404D7F02A8F3}"/>
              </a:ext>
            </a:extLst>
          </p:cNvPr>
          <p:cNvSpPr/>
          <p:nvPr/>
        </p:nvSpPr>
        <p:spPr bwMode="auto">
          <a:xfrm>
            <a:off x="4694123" y="5378814"/>
            <a:ext cx="7497877" cy="1385852"/>
          </a:xfrm>
          <a:custGeom>
            <a:avLst/>
            <a:gdLst>
              <a:gd name="connsiteX0" fmla="*/ 3287924 w 7497877"/>
              <a:gd name="connsiteY0" fmla="*/ 1486542 h 1842250"/>
              <a:gd name="connsiteX1" fmla="*/ 3406365 w 7497877"/>
              <a:gd name="connsiteY1" fmla="*/ 1486542 h 1842250"/>
              <a:gd name="connsiteX2" fmla="*/ 3406365 w 7497877"/>
              <a:gd name="connsiteY2" fmla="*/ 1842250 h 1842250"/>
              <a:gd name="connsiteX3" fmla="*/ 3287924 w 7497877"/>
              <a:gd name="connsiteY3" fmla="*/ 1842250 h 1842250"/>
              <a:gd name="connsiteX4" fmla="*/ 3970144 w 7497877"/>
              <a:gd name="connsiteY4" fmla="*/ 1364433 h 1842250"/>
              <a:gd name="connsiteX5" fmla="*/ 4150175 w 7497877"/>
              <a:gd name="connsiteY5" fmla="*/ 1364433 h 1842250"/>
              <a:gd name="connsiteX6" fmla="*/ 4150175 w 7497877"/>
              <a:gd name="connsiteY6" fmla="*/ 1842250 h 1842250"/>
              <a:gd name="connsiteX7" fmla="*/ 3970144 w 7497877"/>
              <a:gd name="connsiteY7" fmla="*/ 1842250 h 1842250"/>
              <a:gd name="connsiteX8" fmla="*/ 7239117 w 7497877"/>
              <a:gd name="connsiteY8" fmla="*/ 1343197 h 1842250"/>
              <a:gd name="connsiteX9" fmla="*/ 7414410 w 7497877"/>
              <a:gd name="connsiteY9" fmla="*/ 1343197 h 1842250"/>
              <a:gd name="connsiteX10" fmla="*/ 7414410 w 7497877"/>
              <a:gd name="connsiteY10" fmla="*/ 1513087 h 1842250"/>
              <a:gd name="connsiteX11" fmla="*/ 7414410 w 7497877"/>
              <a:gd name="connsiteY11" fmla="*/ 1667051 h 1842250"/>
              <a:gd name="connsiteX12" fmla="*/ 7414410 w 7497877"/>
              <a:gd name="connsiteY12" fmla="*/ 1842250 h 1842250"/>
              <a:gd name="connsiteX13" fmla="*/ 7115939 w 7497877"/>
              <a:gd name="connsiteY13" fmla="*/ 1842250 h 1842250"/>
              <a:gd name="connsiteX14" fmla="*/ 7115939 w 7497877"/>
              <a:gd name="connsiteY14" fmla="*/ 1513087 h 1842250"/>
              <a:gd name="connsiteX15" fmla="*/ 7239117 w 7497877"/>
              <a:gd name="connsiteY15" fmla="*/ 1513087 h 1842250"/>
              <a:gd name="connsiteX16" fmla="*/ 4448646 w 7497877"/>
              <a:gd name="connsiteY16" fmla="*/ 1252943 h 1842250"/>
              <a:gd name="connsiteX17" fmla="*/ 4604988 w 7497877"/>
              <a:gd name="connsiteY17" fmla="*/ 1252943 h 1842250"/>
              <a:gd name="connsiteX18" fmla="*/ 4604988 w 7497877"/>
              <a:gd name="connsiteY18" fmla="*/ 1842250 h 1842250"/>
              <a:gd name="connsiteX19" fmla="*/ 4448646 w 7497877"/>
              <a:gd name="connsiteY19" fmla="*/ 1842250 h 1842250"/>
              <a:gd name="connsiteX20" fmla="*/ 3036829 w 7497877"/>
              <a:gd name="connsiteY20" fmla="*/ 1252943 h 1842250"/>
              <a:gd name="connsiteX21" fmla="*/ 3155270 w 7497877"/>
              <a:gd name="connsiteY21" fmla="*/ 1252943 h 1842250"/>
              <a:gd name="connsiteX22" fmla="*/ 3155270 w 7497877"/>
              <a:gd name="connsiteY22" fmla="*/ 1842250 h 1842250"/>
              <a:gd name="connsiteX23" fmla="*/ 3036829 w 7497877"/>
              <a:gd name="connsiteY23" fmla="*/ 1842250 h 1842250"/>
              <a:gd name="connsiteX24" fmla="*/ 2648342 w 7497877"/>
              <a:gd name="connsiteY24" fmla="*/ 1088361 h 1842250"/>
              <a:gd name="connsiteX25" fmla="*/ 2762045 w 7497877"/>
              <a:gd name="connsiteY25" fmla="*/ 1088361 h 1842250"/>
              <a:gd name="connsiteX26" fmla="*/ 2762045 w 7497877"/>
              <a:gd name="connsiteY26" fmla="*/ 1167997 h 1842250"/>
              <a:gd name="connsiteX27" fmla="*/ 2847323 w 7497877"/>
              <a:gd name="connsiteY27" fmla="*/ 1167997 h 1842250"/>
              <a:gd name="connsiteX28" fmla="*/ 2847323 w 7497877"/>
              <a:gd name="connsiteY28" fmla="*/ 1842250 h 1842250"/>
              <a:gd name="connsiteX29" fmla="*/ 2762045 w 7497877"/>
              <a:gd name="connsiteY29" fmla="*/ 1842250 h 1842250"/>
              <a:gd name="connsiteX30" fmla="*/ 2648342 w 7497877"/>
              <a:gd name="connsiteY30" fmla="*/ 1842250 h 1842250"/>
              <a:gd name="connsiteX31" fmla="*/ 2648342 w 7497877"/>
              <a:gd name="connsiteY31" fmla="*/ 1167997 h 1842250"/>
              <a:gd name="connsiteX32" fmla="*/ 7485475 w 7497877"/>
              <a:gd name="connsiteY32" fmla="*/ 812289 h 1842250"/>
              <a:gd name="connsiteX33" fmla="*/ 7497877 w 7497877"/>
              <a:gd name="connsiteY33" fmla="*/ 819238 h 1842250"/>
              <a:gd name="connsiteX34" fmla="*/ 7497877 w 7497877"/>
              <a:gd name="connsiteY34" fmla="*/ 1842250 h 1842250"/>
              <a:gd name="connsiteX35" fmla="*/ 7428623 w 7497877"/>
              <a:gd name="connsiteY35" fmla="*/ 1842250 h 1842250"/>
              <a:gd name="connsiteX36" fmla="*/ 7428623 w 7497877"/>
              <a:gd name="connsiteY36" fmla="*/ 865380 h 1842250"/>
              <a:gd name="connsiteX37" fmla="*/ 7457049 w 7497877"/>
              <a:gd name="connsiteY37" fmla="*/ 865380 h 1842250"/>
              <a:gd name="connsiteX38" fmla="*/ 7457049 w 7497877"/>
              <a:gd name="connsiteY38" fmla="*/ 822907 h 1842250"/>
              <a:gd name="connsiteX39" fmla="*/ 7466524 w 7497877"/>
              <a:gd name="connsiteY39" fmla="*/ 822907 h 1842250"/>
              <a:gd name="connsiteX40" fmla="*/ 37901 w 7497877"/>
              <a:gd name="connsiteY40" fmla="*/ 812289 h 1842250"/>
              <a:gd name="connsiteX41" fmla="*/ 307947 w 7497877"/>
              <a:gd name="connsiteY41" fmla="*/ 812289 h 1842250"/>
              <a:gd name="connsiteX42" fmla="*/ 307947 w 7497877"/>
              <a:gd name="connsiteY42" fmla="*/ 844144 h 1842250"/>
              <a:gd name="connsiteX43" fmla="*/ 279521 w 7497877"/>
              <a:gd name="connsiteY43" fmla="*/ 844144 h 1842250"/>
              <a:gd name="connsiteX44" fmla="*/ 279521 w 7497877"/>
              <a:gd name="connsiteY44" fmla="*/ 934398 h 1842250"/>
              <a:gd name="connsiteX45" fmla="*/ 345848 w 7497877"/>
              <a:gd name="connsiteY45" fmla="*/ 934398 h 1842250"/>
              <a:gd name="connsiteX46" fmla="*/ 345848 w 7497877"/>
              <a:gd name="connsiteY46" fmla="*/ 1842250 h 1842250"/>
              <a:gd name="connsiteX47" fmla="*/ 279521 w 7497877"/>
              <a:gd name="connsiteY47" fmla="*/ 1842250 h 1842250"/>
              <a:gd name="connsiteX48" fmla="*/ 61590 w 7497877"/>
              <a:gd name="connsiteY48" fmla="*/ 1842250 h 1842250"/>
              <a:gd name="connsiteX49" fmla="*/ 0 w 7497877"/>
              <a:gd name="connsiteY49" fmla="*/ 1842250 h 1842250"/>
              <a:gd name="connsiteX50" fmla="*/ 0 w 7497877"/>
              <a:gd name="connsiteY50" fmla="*/ 934398 h 1842250"/>
              <a:gd name="connsiteX51" fmla="*/ 61590 w 7497877"/>
              <a:gd name="connsiteY51" fmla="*/ 934398 h 1842250"/>
              <a:gd name="connsiteX52" fmla="*/ 61590 w 7497877"/>
              <a:gd name="connsiteY52" fmla="*/ 844144 h 1842250"/>
              <a:gd name="connsiteX53" fmla="*/ 37901 w 7497877"/>
              <a:gd name="connsiteY53" fmla="*/ 844144 h 1842250"/>
              <a:gd name="connsiteX54" fmla="*/ 6779566 w 7497877"/>
              <a:gd name="connsiteY54" fmla="*/ 775126 h 1842250"/>
              <a:gd name="connsiteX55" fmla="*/ 6997497 w 7497877"/>
              <a:gd name="connsiteY55" fmla="*/ 775126 h 1842250"/>
              <a:gd name="connsiteX56" fmla="*/ 6997497 w 7497877"/>
              <a:gd name="connsiteY56" fmla="*/ 1534324 h 1842250"/>
              <a:gd name="connsiteX57" fmla="*/ 7011710 w 7497877"/>
              <a:gd name="connsiteY57" fmla="*/ 1534324 h 1842250"/>
              <a:gd name="connsiteX58" fmla="*/ 7011710 w 7497877"/>
              <a:gd name="connsiteY58" fmla="*/ 1842250 h 1842250"/>
              <a:gd name="connsiteX59" fmla="*/ 6713239 w 7497877"/>
              <a:gd name="connsiteY59" fmla="*/ 1842250 h 1842250"/>
              <a:gd name="connsiteX60" fmla="*/ 6713239 w 7497877"/>
              <a:gd name="connsiteY60" fmla="*/ 1534324 h 1842250"/>
              <a:gd name="connsiteX61" fmla="*/ 6779566 w 7497877"/>
              <a:gd name="connsiteY61" fmla="*/ 1534324 h 1842250"/>
              <a:gd name="connsiteX62" fmla="*/ 2293019 w 7497877"/>
              <a:gd name="connsiteY62" fmla="*/ 732653 h 1842250"/>
              <a:gd name="connsiteX63" fmla="*/ 2591490 w 7497877"/>
              <a:gd name="connsiteY63" fmla="*/ 732653 h 1842250"/>
              <a:gd name="connsiteX64" fmla="*/ 2591490 w 7497877"/>
              <a:gd name="connsiteY64" fmla="*/ 1842250 h 1842250"/>
              <a:gd name="connsiteX65" fmla="*/ 2293019 w 7497877"/>
              <a:gd name="connsiteY65" fmla="*/ 1842250 h 1842250"/>
              <a:gd name="connsiteX66" fmla="*/ 1923483 w 7497877"/>
              <a:gd name="connsiteY66" fmla="*/ 684871 h 1842250"/>
              <a:gd name="connsiteX67" fmla="*/ 1956646 w 7497877"/>
              <a:gd name="connsiteY67" fmla="*/ 684871 h 1842250"/>
              <a:gd name="connsiteX68" fmla="*/ 1956646 w 7497877"/>
              <a:gd name="connsiteY68" fmla="*/ 711417 h 1842250"/>
              <a:gd name="connsiteX69" fmla="*/ 1956646 w 7497877"/>
              <a:gd name="connsiteY69" fmla="*/ 796362 h 1842250"/>
              <a:gd name="connsiteX70" fmla="*/ 2075087 w 7497877"/>
              <a:gd name="connsiteY70" fmla="*/ 796362 h 1842250"/>
              <a:gd name="connsiteX71" fmla="*/ 2075087 w 7497877"/>
              <a:gd name="connsiteY71" fmla="*/ 886616 h 1842250"/>
              <a:gd name="connsiteX72" fmla="*/ 2094038 w 7497877"/>
              <a:gd name="connsiteY72" fmla="*/ 886616 h 1842250"/>
              <a:gd name="connsiteX73" fmla="*/ 2094038 w 7497877"/>
              <a:gd name="connsiteY73" fmla="*/ 1842250 h 1842250"/>
              <a:gd name="connsiteX74" fmla="*/ 2075087 w 7497877"/>
              <a:gd name="connsiteY74" fmla="*/ 1842250 h 1842250"/>
              <a:gd name="connsiteX75" fmla="*/ 1738715 w 7497877"/>
              <a:gd name="connsiteY75" fmla="*/ 1842250 h 1842250"/>
              <a:gd name="connsiteX76" fmla="*/ 1715027 w 7497877"/>
              <a:gd name="connsiteY76" fmla="*/ 1842250 h 1842250"/>
              <a:gd name="connsiteX77" fmla="*/ 1715027 w 7497877"/>
              <a:gd name="connsiteY77" fmla="*/ 796362 h 1842250"/>
              <a:gd name="connsiteX78" fmla="*/ 1838205 w 7497877"/>
              <a:gd name="connsiteY78" fmla="*/ 796362 h 1842250"/>
              <a:gd name="connsiteX79" fmla="*/ 1838205 w 7497877"/>
              <a:gd name="connsiteY79" fmla="*/ 711417 h 1842250"/>
              <a:gd name="connsiteX80" fmla="*/ 1923483 w 7497877"/>
              <a:gd name="connsiteY80" fmla="*/ 711417 h 1842250"/>
              <a:gd name="connsiteX81" fmla="*/ 3434791 w 7497877"/>
              <a:gd name="connsiteY81" fmla="*/ 488435 h 1842250"/>
              <a:gd name="connsiteX82" fmla="*/ 3614821 w 7497877"/>
              <a:gd name="connsiteY82" fmla="*/ 488435 h 1842250"/>
              <a:gd name="connsiteX83" fmla="*/ 3614821 w 7497877"/>
              <a:gd name="connsiteY83" fmla="*/ 1842250 h 1842250"/>
              <a:gd name="connsiteX84" fmla="*/ 3434791 w 7497877"/>
              <a:gd name="connsiteY84" fmla="*/ 1842250 h 1842250"/>
              <a:gd name="connsiteX85" fmla="*/ 824350 w 7497877"/>
              <a:gd name="connsiteY85" fmla="*/ 419417 h 1842250"/>
              <a:gd name="connsiteX86" fmla="*/ 1113346 w 7497877"/>
              <a:gd name="connsiteY86" fmla="*/ 419417 h 1842250"/>
              <a:gd name="connsiteX87" fmla="*/ 1113346 w 7497877"/>
              <a:gd name="connsiteY87" fmla="*/ 1842250 h 1842250"/>
              <a:gd name="connsiteX88" fmla="*/ 824350 w 7497877"/>
              <a:gd name="connsiteY88" fmla="*/ 1842250 h 1842250"/>
              <a:gd name="connsiteX89" fmla="*/ 5329847 w 7497877"/>
              <a:gd name="connsiteY89" fmla="*/ 31855 h 1842250"/>
              <a:gd name="connsiteX90" fmla="*/ 5680433 w 7497877"/>
              <a:gd name="connsiteY90" fmla="*/ 31855 h 1842250"/>
              <a:gd name="connsiteX91" fmla="*/ 5680433 w 7497877"/>
              <a:gd name="connsiteY91" fmla="*/ 1465306 h 1842250"/>
              <a:gd name="connsiteX92" fmla="*/ 5765711 w 7497877"/>
              <a:gd name="connsiteY92" fmla="*/ 1465306 h 1842250"/>
              <a:gd name="connsiteX93" fmla="*/ 5765711 w 7497877"/>
              <a:gd name="connsiteY93" fmla="*/ 1842250 h 1842250"/>
              <a:gd name="connsiteX94" fmla="*/ 5680433 w 7497877"/>
              <a:gd name="connsiteY94" fmla="*/ 1842250 h 1842250"/>
              <a:gd name="connsiteX95" fmla="*/ 5410387 w 7497877"/>
              <a:gd name="connsiteY95" fmla="*/ 1842250 h 1842250"/>
              <a:gd name="connsiteX96" fmla="*/ 5329847 w 7497877"/>
              <a:gd name="connsiteY96" fmla="*/ 1842250 h 1842250"/>
              <a:gd name="connsiteX97" fmla="*/ 4794494 w 7497877"/>
              <a:gd name="connsiteY97" fmla="*/ 0 h 1842250"/>
              <a:gd name="connsiteX98" fmla="*/ 5145079 w 7497877"/>
              <a:gd name="connsiteY98" fmla="*/ 0 h 1842250"/>
              <a:gd name="connsiteX99" fmla="*/ 5145079 w 7497877"/>
              <a:gd name="connsiteY99" fmla="*/ 1842250 h 1842250"/>
              <a:gd name="connsiteX100" fmla="*/ 4794494 w 7497877"/>
              <a:gd name="connsiteY100" fmla="*/ 1842250 h 184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7497877" h="1842250">
                <a:moveTo>
                  <a:pt x="3287924" y="1486542"/>
                </a:moveTo>
                <a:lnTo>
                  <a:pt x="3406365" y="1486542"/>
                </a:lnTo>
                <a:lnTo>
                  <a:pt x="3406365" y="1842250"/>
                </a:lnTo>
                <a:lnTo>
                  <a:pt x="3287924" y="1842250"/>
                </a:lnTo>
                <a:close/>
                <a:moveTo>
                  <a:pt x="3970144" y="1364433"/>
                </a:moveTo>
                <a:lnTo>
                  <a:pt x="4150175" y="1364433"/>
                </a:lnTo>
                <a:lnTo>
                  <a:pt x="4150175" y="1842250"/>
                </a:lnTo>
                <a:lnTo>
                  <a:pt x="3970144" y="1842250"/>
                </a:lnTo>
                <a:close/>
                <a:moveTo>
                  <a:pt x="7239117" y="1343197"/>
                </a:moveTo>
                <a:lnTo>
                  <a:pt x="7414410" y="1343197"/>
                </a:lnTo>
                <a:lnTo>
                  <a:pt x="7414410" y="1513087"/>
                </a:lnTo>
                <a:lnTo>
                  <a:pt x="7414410" y="1667051"/>
                </a:lnTo>
                <a:lnTo>
                  <a:pt x="7414410" y="1842250"/>
                </a:lnTo>
                <a:lnTo>
                  <a:pt x="7115939" y="1842250"/>
                </a:lnTo>
                <a:lnTo>
                  <a:pt x="7115939" y="1513087"/>
                </a:lnTo>
                <a:lnTo>
                  <a:pt x="7239117" y="1513087"/>
                </a:lnTo>
                <a:close/>
                <a:moveTo>
                  <a:pt x="4448646" y="1252943"/>
                </a:moveTo>
                <a:lnTo>
                  <a:pt x="4604988" y="1252943"/>
                </a:lnTo>
                <a:lnTo>
                  <a:pt x="4604988" y="1842250"/>
                </a:lnTo>
                <a:lnTo>
                  <a:pt x="4448646" y="1842250"/>
                </a:lnTo>
                <a:close/>
                <a:moveTo>
                  <a:pt x="3036829" y="1252943"/>
                </a:moveTo>
                <a:lnTo>
                  <a:pt x="3155270" y="1252943"/>
                </a:lnTo>
                <a:lnTo>
                  <a:pt x="3155270" y="1842250"/>
                </a:lnTo>
                <a:lnTo>
                  <a:pt x="3036829" y="1842250"/>
                </a:lnTo>
                <a:close/>
                <a:moveTo>
                  <a:pt x="2648342" y="1088361"/>
                </a:moveTo>
                <a:lnTo>
                  <a:pt x="2762045" y="1088361"/>
                </a:lnTo>
                <a:lnTo>
                  <a:pt x="2762045" y="1167997"/>
                </a:lnTo>
                <a:lnTo>
                  <a:pt x="2847323" y="1167997"/>
                </a:lnTo>
                <a:lnTo>
                  <a:pt x="2847323" y="1842250"/>
                </a:lnTo>
                <a:lnTo>
                  <a:pt x="2762045" y="1842250"/>
                </a:lnTo>
                <a:lnTo>
                  <a:pt x="2648342" y="1842250"/>
                </a:lnTo>
                <a:lnTo>
                  <a:pt x="2648342" y="1167997"/>
                </a:lnTo>
                <a:close/>
                <a:moveTo>
                  <a:pt x="7485475" y="812289"/>
                </a:moveTo>
                <a:lnTo>
                  <a:pt x="7497877" y="819238"/>
                </a:lnTo>
                <a:lnTo>
                  <a:pt x="7497877" y="1842250"/>
                </a:lnTo>
                <a:lnTo>
                  <a:pt x="7428623" y="1842250"/>
                </a:lnTo>
                <a:lnTo>
                  <a:pt x="7428623" y="865380"/>
                </a:lnTo>
                <a:lnTo>
                  <a:pt x="7457049" y="865380"/>
                </a:lnTo>
                <a:lnTo>
                  <a:pt x="7457049" y="822907"/>
                </a:lnTo>
                <a:lnTo>
                  <a:pt x="7466524" y="822907"/>
                </a:lnTo>
                <a:close/>
                <a:moveTo>
                  <a:pt x="37901" y="812289"/>
                </a:moveTo>
                <a:lnTo>
                  <a:pt x="307947" y="812289"/>
                </a:lnTo>
                <a:lnTo>
                  <a:pt x="307947" y="844144"/>
                </a:lnTo>
                <a:lnTo>
                  <a:pt x="279521" y="844144"/>
                </a:lnTo>
                <a:lnTo>
                  <a:pt x="279521" y="934398"/>
                </a:lnTo>
                <a:lnTo>
                  <a:pt x="345848" y="934398"/>
                </a:lnTo>
                <a:lnTo>
                  <a:pt x="345848" y="1842250"/>
                </a:lnTo>
                <a:lnTo>
                  <a:pt x="279521" y="1842250"/>
                </a:lnTo>
                <a:lnTo>
                  <a:pt x="61590" y="1842250"/>
                </a:lnTo>
                <a:lnTo>
                  <a:pt x="0" y="1842250"/>
                </a:lnTo>
                <a:lnTo>
                  <a:pt x="0" y="934398"/>
                </a:lnTo>
                <a:lnTo>
                  <a:pt x="61590" y="934398"/>
                </a:lnTo>
                <a:lnTo>
                  <a:pt x="61590" y="844144"/>
                </a:lnTo>
                <a:lnTo>
                  <a:pt x="37901" y="844144"/>
                </a:lnTo>
                <a:close/>
                <a:moveTo>
                  <a:pt x="6779566" y="775126"/>
                </a:moveTo>
                <a:lnTo>
                  <a:pt x="6997497" y="775126"/>
                </a:lnTo>
                <a:lnTo>
                  <a:pt x="6997497" y="1534324"/>
                </a:lnTo>
                <a:lnTo>
                  <a:pt x="7011710" y="1534324"/>
                </a:lnTo>
                <a:lnTo>
                  <a:pt x="7011710" y="1842250"/>
                </a:lnTo>
                <a:lnTo>
                  <a:pt x="6713239" y="1842250"/>
                </a:lnTo>
                <a:lnTo>
                  <a:pt x="6713239" y="1534324"/>
                </a:lnTo>
                <a:lnTo>
                  <a:pt x="6779566" y="1534324"/>
                </a:lnTo>
                <a:close/>
                <a:moveTo>
                  <a:pt x="2293019" y="732653"/>
                </a:moveTo>
                <a:lnTo>
                  <a:pt x="2591490" y="732653"/>
                </a:lnTo>
                <a:lnTo>
                  <a:pt x="2591490" y="1842250"/>
                </a:lnTo>
                <a:lnTo>
                  <a:pt x="2293019" y="1842250"/>
                </a:lnTo>
                <a:close/>
                <a:moveTo>
                  <a:pt x="1923483" y="684871"/>
                </a:moveTo>
                <a:lnTo>
                  <a:pt x="1956646" y="684871"/>
                </a:lnTo>
                <a:lnTo>
                  <a:pt x="1956646" y="711417"/>
                </a:lnTo>
                <a:lnTo>
                  <a:pt x="1956646" y="796362"/>
                </a:lnTo>
                <a:lnTo>
                  <a:pt x="2075087" y="796362"/>
                </a:lnTo>
                <a:lnTo>
                  <a:pt x="2075087" y="886616"/>
                </a:lnTo>
                <a:lnTo>
                  <a:pt x="2094038" y="886616"/>
                </a:lnTo>
                <a:lnTo>
                  <a:pt x="2094038" y="1842250"/>
                </a:lnTo>
                <a:lnTo>
                  <a:pt x="2075087" y="1842250"/>
                </a:lnTo>
                <a:lnTo>
                  <a:pt x="1738715" y="1842250"/>
                </a:lnTo>
                <a:lnTo>
                  <a:pt x="1715027" y="1842250"/>
                </a:lnTo>
                <a:lnTo>
                  <a:pt x="1715027" y="796362"/>
                </a:lnTo>
                <a:lnTo>
                  <a:pt x="1838205" y="796362"/>
                </a:lnTo>
                <a:lnTo>
                  <a:pt x="1838205" y="711417"/>
                </a:lnTo>
                <a:lnTo>
                  <a:pt x="1923483" y="711417"/>
                </a:lnTo>
                <a:close/>
                <a:moveTo>
                  <a:pt x="3434791" y="488435"/>
                </a:moveTo>
                <a:lnTo>
                  <a:pt x="3614821" y="488435"/>
                </a:lnTo>
                <a:lnTo>
                  <a:pt x="3614821" y="1842250"/>
                </a:lnTo>
                <a:lnTo>
                  <a:pt x="3434791" y="1842250"/>
                </a:lnTo>
                <a:close/>
                <a:moveTo>
                  <a:pt x="824350" y="419417"/>
                </a:moveTo>
                <a:lnTo>
                  <a:pt x="1113346" y="419417"/>
                </a:lnTo>
                <a:lnTo>
                  <a:pt x="1113346" y="1842250"/>
                </a:lnTo>
                <a:lnTo>
                  <a:pt x="824350" y="1842250"/>
                </a:lnTo>
                <a:close/>
                <a:moveTo>
                  <a:pt x="5329847" y="31855"/>
                </a:moveTo>
                <a:lnTo>
                  <a:pt x="5680433" y="31855"/>
                </a:lnTo>
                <a:lnTo>
                  <a:pt x="5680433" y="1465306"/>
                </a:lnTo>
                <a:lnTo>
                  <a:pt x="5765711" y="1465306"/>
                </a:lnTo>
                <a:lnTo>
                  <a:pt x="5765711" y="1842250"/>
                </a:lnTo>
                <a:lnTo>
                  <a:pt x="5680433" y="1842250"/>
                </a:lnTo>
                <a:lnTo>
                  <a:pt x="5410387" y="1842250"/>
                </a:lnTo>
                <a:lnTo>
                  <a:pt x="5329847" y="1842250"/>
                </a:lnTo>
                <a:close/>
                <a:moveTo>
                  <a:pt x="4794494" y="0"/>
                </a:moveTo>
                <a:lnTo>
                  <a:pt x="5145079" y="0"/>
                </a:lnTo>
                <a:lnTo>
                  <a:pt x="5145079" y="1842250"/>
                </a:lnTo>
                <a:lnTo>
                  <a:pt x="4794494" y="1842250"/>
                </a:lnTo>
                <a:close/>
              </a:path>
            </a:pathLst>
          </a:custGeom>
          <a:solidFill>
            <a:schemeClr val="bg1">
              <a:lumMod val="85000"/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00" name="íṡḷïdé">
            <a:extLst>
              <a:ext uri="{FF2B5EF4-FFF2-40B4-BE49-F238E27FC236}">
                <a16:creationId xmlns:a16="http://schemas.microsoft.com/office/drawing/2014/main" xmlns="" id="{B20F494A-4FF8-4CE0-B585-A16DC02DDF67}"/>
              </a:ext>
            </a:extLst>
          </p:cNvPr>
          <p:cNvSpPr/>
          <p:nvPr/>
        </p:nvSpPr>
        <p:spPr bwMode="auto">
          <a:xfrm>
            <a:off x="0" y="6566175"/>
            <a:ext cx="12192000" cy="317107"/>
          </a:xfrm>
          <a:custGeom>
            <a:avLst/>
            <a:gdLst>
              <a:gd name="T0" fmla="*/ 132 w 2098"/>
              <a:gd name="T1" fmla="*/ 21 h 101"/>
              <a:gd name="T2" fmla="*/ 138 w 2098"/>
              <a:gd name="T3" fmla="*/ 0 h 101"/>
              <a:gd name="T4" fmla="*/ 281 w 2098"/>
              <a:gd name="T5" fmla="*/ 21 h 101"/>
              <a:gd name="T6" fmla="*/ 289 w 2098"/>
              <a:gd name="T7" fmla="*/ 0 h 101"/>
              <a:gd name="T8" fmla="*/ 675 w 2098"/>
              <a:gd name="T9" fmla="*/ 21 h 101"/>
              <a:gd name="T10" fmla="*/ 685 w 2098"/>
              <a:gd name="T11" fmla="*/ 0 h 101"/>
              <a:gd name="T12" fmla="*/ 706 w 2098"/>
              <a:gd name="T13" fmla="*/ 21 h 101"/>
              <a:gd name="T14" fmla="*/ 710 w 2098"/>
              <a:gd name="T15" fmla="*/ 0 h 101"/>
              <a:gd name="T16" fmla="*/ 819 w 2098"/>
              <a:gd name="T17" fmla="*/ 21 h 101"/>
              <a:gd name="T18" fmla="*/ 824 w 2098"/>
              <a:gd name="T19" fmla="*/ 0 h 101"/>
              <a:gd name="T20" fmla="*/ 889 w 2098"/>
              <a:gd name="T21" fmla="*/ 21 h 101"/>
              <a:gd name="T22" fmla="*/ 895 w 2098"/>
              <a:gd name="T23" fmla="*/ 0 h 101"/>
              <a:gd name="T24" fmla="*/ 979 w 2098"/>
              <a:gd name="T25" fmla="*/ 21 h 101"/>
              <a:gd name="T26" fmla="*/ 987 w 2098"/>
              <a:gd name="T27" fmla="*/ 0 h 101"/>
              <a:gd name="T28" fmla="*/ 1222 w 2098"/>
              <a:gd name="T29" fmla="*/ 21 h 101"/>
              <a:gd name="T30" fmla="*/ 1228 w 2098"/>
              <a:gd name="T31" fmla="*/ 0 h 101"/>
              <a:gd name="T32" fmla="*/ 1257 w 2098"/>
              <a:gd name="T33" fmla="*/ 21 h 101"/>
              <a:gd name="T34" fmla="*/ 1260 w 2098"/>
              <a:gd name="T35" fmla="*/ 4 h 101"/>
              <a:gd name="T36" fmla="*/ 1352 w 2098"/>
              <a:gd name="T37" fmla="*/ 0 h 101"/>
              <a:gd name="T38" fmla="*/ 1362 w 2098"/>
              <a:gd name="T39" fmla="*/ 4 h 101"/>
              <a:gd name="T40" fmla="*/ 1446 w 2098"/>
              <a:gd name="T41" fmla="*/ 0 h 101"/>
              <a:gd name="T42" fmla="*/ 1446 w 2098"/>
              <a:gd name="T43" fmla="*/ 11 h 101"/>
              <a:gd name="T44" fmla="*/ 1477 w 2098"/>
              <a:gd name="T45" fmla="*/ 21 h 101"/>
              <a:gd name="T46" fmla="*/ 1478 w 2098"/>
              <a:gd name="T47" fmla="*/ 0 h 101"/>
              <a:gd name="T48" fmla="*/ 1582 w 2098"/>
              <a:gd name="T49" fmla="*/ 21 h 101"/>
              <a:gd name="T50" fmla="*/ 1610 w 2098"/>
              <a:gd name="T51" fmla="*/ 0 h 101"/>
              <a:gd name="T52" fmla="*/ 1783 w 2098"/>
              <a:gd name="T53" fmla="*/ 21 h 101"/>
              <a:gd name="T54" fmla="*/ 1792 w 2098"/>
              <a:gd name="T55" fmla="*/ 0 h 101"/>
              <a:gd name="T56" fmla="*/ 1884 w 2098"/>
              <a:gd name="T57" fmla="*/ 4 h 101"/>
              <a:gd name="T58" fmla="*/ 1903 w 2098"/>
              <a:gd name="T59" fmla="*/ 11 h 101"/>
              <a:gd name="T60" fmla="*/ 1928 w 2098"/>
              <a:gd name="T61" fmla="*/ 0 h 101"/>
              <a:gd name="T62" fmla="*/ 2029 w 2098"/>
              <a:gd name="T63" fmla="*/ 11 h 101"/>
              <a:gd name="T64" fmla="*/ 2037 w 2098"/>
              <a:gd name="T65" fmla="*/ 19 h 101"/>
              <a:gd name="T66" fmla="*/ 2046 w 2098"/>
              <a:gd name="T67" fmla="*/ 4 h 101"/>
              <a:gd name="T68" fmla="*/ 2081 w 2098"/>
              <a:gd name="T69" fmla="*/ 19 h 101"/>
              <a:gd name="T70" fmla="*/ 2087 w 2098"/>
              <a:gd name="T71" fmla="*/ 21 h 101"/>
              <a:gd name="T72" fmla="*/ 2098 w 2098"/>
              <a:gd name="T73" fmla="*/ 57 h 101"/>
              <a:gd name="T74" fmla="*/ 2098 w 2098"/>
              <a:gd name="T75" fmla="*/ 101 h 101"/>
              <a:gd name="T76" fmla="*/ 0 w 2098"/>
              <a:gd name="T77" fmla="*/ 101 h 101"/>
              <a:gd name="T78" fmla="*/ 0 w 2098"/>
              <a:gd name="T79" fmla="*/ 57 h 101"/>
              <a:gd name="T80" fmla="*/ 4 w 2098"/>
              <a:gd name="T81" fmla="*/ 21 h 101"/>
              <a:gd name="T82" fmla="*/ 132 w 2098"/>
              <a:gd name="T8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98" h="101">
                <a:moveTo>
                  <a:pt x="132" y="0"/>
                </a:moveTo>
                <a:lnTo>
                  <a:pt x="132" y="21"/>
                </a:lnTo>
                <a:lnTo>
                  <a:pt x="138" y="21"/>
                </a:lnTo>
                <a:lnTo>
                  <a:pt x="138" y="0"/>
                </a:lnTo>
                <a:lnTo>
                  <a:pt x="281" y="0"/>
                </a:lnTo>
                <a:lnTo>
                  <a:pt x="281" y="21"/>
                </a:lnTo>
                <a:lnTo>
                  <a:pt x="289" y="21"/>
                </a:lnTo>
                <a:lnTo>
                  <a:pt x="289" y="0"/>
                </a:lnTo>
                <a:lnTo>
                  <a:pt x="675" y="0"/>
                </a:lnTo>
                <a:lnTo>
                  <a:pt x="675" y="21"/>
                </a:lnTo>
                <a:lnTo>
                  <a:pt x="685" y="21"/>
                </a:lnTo>
                <a:lnTo>
                  <a:pt x="685" y="0"/>
                </a:lnTo>
                <a:lnTo>
                  <a:pt x="706" y="0"/>
                </a:lnTo>
                <a:lnTo>
                  <a:pt x="706" y="21"/>
                </a:lnTo>
                <a:lnTo>
                  <a:pt x="710" y="21"/>
                </a:lnTo>
                <a:lnTo>
                  <a:pt x="710" y="0"/>
                </a:lnTo>
                <a:lnTo>
                  <a:pt x="819" y="0"/>
                </a:lnTo>
                <a:lnTo>
                  <a:pt x="819" y="21"/>
                </a:lnTo>
                <a:lnTo>
                  <a:pt x="824" y="21"/>
                </a:lnTo>
                <a:lnTo>
                  <a:pt x="824" y="0"/>
                </a:lnTo>
                <a:lnTo>
                  <a:pt x="889" y="0"/>
                </a:lnTo>
                <a:lnTo>
                  <a:pt x="889" y="21"/>
                </a:lnTo>
                <a:lnTo>
                  <a:pt x="895" y="21"/>
                </a:lnTo>
                <a:lnTo>
                  <a:pt x="895" y="0"/>
                </a:lnTo>
                <a:lnTo>
                  <a:pt x="979" y="0"/>
                </a:lnTo>
                <a:lnTo>
                  <a:pt x="979" y="21"/>
                </a:lnTo>
                <a:lnTo>
                  <a:pt x="987" y="21"/>
                </a:lnTo>
                <a:lnTo>
                  <a:pt x="987" y="0"/>
                </a:lnTo>
                <a:lnTo>
                  <a:pt x="1222" y="0"/>
                </a:lnTo>
                <a:lnTo>
                  <a:pt x="1222" y="21"/>
                </a:lnTo>
                <a:lnTo>
                  <a:pt x="1228" y="21"/>
                </a:lnTo>
                <a:lnTo>
                  <a:pt x="1228" y="0"/>
                </a:lnTo>
                <a:lnTo>
                  <a:pt x="1257" y="0"/>
                </a:lnTo>
                <a:lnTo>
                  <a:pt x="1257" y="21"/>
                </a:lnTo>
                <a:lnTo>
                  <a:pt x="1260" y="21"/>
                </a:lnTo>
                <a:lnTo>
                  <a:pt x="1260" y="4"/>
                </a:lnTo>
                <a:lnTo>
                  <a:pt x="1260" y="0"/>
                </a:lnTo>
                <a:lnTo>
                  <a:pt x="1352" y="0"/>
                </a:lnTo>
                <a:lnTo>
                  <a:pt x="1352" y="4"/>
                </a:lnTo>
                <a:lnTo>
                  <a:pt x="1362" y="4"/>
                </a:lnTo>
                <a:lnTo>
                  <a:pt x="1362" y="0"/>
                </a:lnTo>
                <a:lnTo>
                  <a:pt x="1446" y="0"/>
                </a:lnTo>
                <a:lnTo>
                  <a:pt x="1446" y="4"/>
                </a:lnTo>
                <a:lnTo>
                  <a:pt x="1446" y="11"/>
                </a:lnTo>
                <a:lnTo>
                  <a:pt x="1477" y="11"/>
                </a:lnTo>
                <a:lnTo>
                  <a:pt x="1477" y="21"/>
                </a:lnTo>
                <a:lnTo>
                  <a:pt x="1478" y="21"/>
                </a:lnTo>
                <a:lnTo>
                  <a:pt x="1478" y="0"/>
                </a:lnTo>
                <a:lnTo>
                  <a:pt x="1582" y="0"/>
                </a:lnTo>
                <a:lnTo>
                  <a:pt x="1582" y="21"/>
                </a:lnTo>
                <a:lnTo>
                  <a:pt x="1610" y="21"/>
                </a:lnTo>
                <a:lnTo>
                  <a:pt x="1610" y="0"/>
                </a:lnTo>
                <a:lnTo>
                  <a:pt x="1783" y="0"/>
                </a:lnTo>
                <a:lnTo>
                  <a:pt x="1783" y="21"/>
                </a:lnTo>
                <a:lnTo>
                  <a:pt x="1792" y="21"/>
                </a:lnTo>
                <a:lnTo>
                  <a:pt x="1792" y="0"/>
                </a:lnTo>
                <a:lnTo>
                  <a:pt x="1884" y="0"/>
                </a:lnTo>
                <a:lnTo>
                  <a:pt x="1884" y="4"/>
                </a:lnTo>
                <a:lnTo>
                  <a:pt x="1903" y="4"/>
                </a:lnTo>
                <a:lnTo>
                  <a:pt x="1903" y="11"/>
                </a:lnTo>
                <a:lnTo>
                  <a:pt x="1928" y="11"/>
                </a:lnTo>
                <a:lnTo>
                  <a:pt x="1928" y="0"/>
                </a:lnTo>
                <a:lnTo>
                  <a:pt x="2029" y="0"/>
                </a:lnTo>
                <a:lnTo>
                  <a:pt x="2029" y="11"/>
                </a:lnTo>
                <a:lnTo>
                  <a:pt x="2037" y="11"/>
                </a:lnTo>
                <a:lnTo>
                  <a:pt x="2037" y="19"/>
                </a:lnTo>
                <a:lnTo>
                  <a:pt x="2046" y="19"/>
                </a:lnTo>
                <a:lnTo>
                  <a:pt x="2046" y="4"/>
                </a:lnTo>
                <a:lnTo>
                  <a:pt x="2081" y="4"/>
                </a:lnTo>
                <a:lnTo>
                  <a:pt x="2081" y="19"/>
                </a:lnTo>
                <a:lnTo>
                  <a:pt x="2087" y="19"/>
                </a:lnTo>
                <a:lnTo>
                  <a:pt x="2087" y="21"/>
                </a:lnTo>
                <a:lnTo>
                  <a:pt x="2098" y="21"/>
                </a:lnTo>
                <a:lnTo>
                  <a:pt x="2098" y="57"/>
                </a:lnTo>
                <a:lnTo>
                  <a:pt x="2098" y="57"/>
                </a:lnTo>
                <a:lnTo>
                  <a:pt x="2098" y="101"/>
                </a:lnTo>
                <a:lnTo>
                  <a:pt x="2098" y="101"/>
                </a:lnTo>
                <a:lnTo>
                  <a:pt x="0" y="101"/>
                </a:lnTo>
                <a:lnTo>
                  <a:pt x="0" y="57"/>
                </a:lnTo>
                <a:lnTo>
                  <a:pt x="0" y="57"/>
                </a:lnTo>
                <a:lnTo>
                  <a:pt x="0" y="21"/>
                </a:lnTo>
                <a:lnTo>
                  <a:pt x="4" y="21"/>
                </a:lnTo>
                <a:lnTo>
                  <a:pt x="4" y="0"/>
                </a:lnTo>
                <a:lnTo>
                  <a:pt x="132" y="0"/>
                </a:lnTo>
                <a:lnTo>
                  <a:pt x="132" y="0"/>
                </a:lnTo>
                <a:close/>
              </a:path>
            </a:pathLst>
          </a:custGeom>
          <a:solidFill>
            <a:schemeClr val="bg1">
              <a:lumMod val="85000"/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291623" y="6372664"/>
            <a:ext cx="1103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注：</a:t>
            </a:r>
            <a:r>
              <a:rPr lang="en-US" altLang="zh-CN" sz="1200" dirty="0">
                <a:cs typeface="+mn-ea"/>
                <a:sym typeface="+mn-lt"/>
              </a:rPr>
              <a:t>choice</a:t>
            </a:r>
            <a:r>
              <a:rPr lang="zh-CN" altLang="en-US" sz="1200" dirty="0">
                <a:cs typeface="+mn-ea"/>
                <a:sym typeface="+mn-lt"/>
              </a:rPr>
              <a:t>数据</a:t>
            </a:r>
            <a:r>
              <a:rPr lang="zh-CN" altLang="en-US" sz="1200" dirty="0" smtClean="0">
                <a:cs typeface="+mn-ea"/>
                <a:sym typeface="+mn-lt"/>
              </a:rPr>
              <a:t>。截至</a:t>
            </a:r>
            <a:r>
              <a:rPr lang="en-US" altLang="zh-CN" sz="1200" dirty="0" smtClean="0">
                <a:cs typeface="+mn-ea"/>
                <a:sym typeface="+mn-lt"/>
              </a:rPr>
              <a:t>2022.6.30</a:t>
            </a:r>
            <a:r>
              <a:rPr lang="zh-CN" altLang="en-US" sz="1200" dirty="0" smtClean="0">
                <a:cs typeface="+mn-ea"/>
                <a:sym typeface="+mn-lt"/>
              </a:rPr>
              <a:t>，历史</a:t>
            </a:r>
            <a:r>
              <a:rPr lang="zh-CN" altLang="en-US" sz="1200" dirty="0">
                <a:cs typeface="+mn-ea"/>
                <a:sym typeface="+mn-lt"/>
              </a:rPr>
              <a:t>情况仅供参考</a:t>
            </a:r>
          </a:p>
        </p:txBody>
      </p:sp>
    </p:spTree>
    <p:extLst>
      <p:ext uri="{BB962C8B-B14F-4D97-AF65-F5344CB8AC3E}">
        <p14:creationId xmlns:p14="http://schemas.microsoft.com/office/powerpoint/2010/main" val="356062195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917172" y="261851"/>
            <a:ext cx="6774609" cy="63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新政后市场激活</a:t>
            </a:r>
            <a:r>
              <a:rPr lang="en-US" altLang="zh-CN" sz="2667" b="1" dirty="0">
                <a:solidFill>
                  <a:srgbClr val="084078"/>
                </a:solidFill>
                <a:cs typeface="+mn-ea"/>
                <a:sym typeface="+mn-lt"/>
              </a:rPr>
              <a:t> “</a:t>
            </a: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定增王”财通仍市场领先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36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" y="48351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" y="9380379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xmlns="" id="{B4335BC1-F996-4D4E-9943-686D04DD8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63" y="0"/>
            <a:ext cx="1140054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cs typeface="+mn-ea"/>
                <a:sym typeface="+mn-lt"/>
              </a:rPr>
              <a:t>财通优势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89A8AB3-EF39-4772-BDF4-D42C61E13F6E}"/>
              </a:ext>
            </a:extLst>
          </p:cNvPr>
          <p:cNvSpPr/>
          <p:nvPr/>
        </p:nvSpPr>
        <p:spPr bwMode="auto">
          <a:xfrm>
            <a:off x="7679290" y="561248"/>
            <a:ext cx="4512707" cy="241167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41444" y="1561181"/>
            <a:ext cx="5815391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1219170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新政以来，</a:t>
            </a:r>
            <a:r>
              <a:rPr lang="zh-CN" altLang="en-US" sz="1800" dirty="0" smtClean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截至</a:t>
            </a:r>
            <a:r>
              <a:rPr lang="en-US" altLang="zh-CN" sz="1800" dirty="0" smtClean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6</a:t>
            </a:r>
            <a:r>
              <a:rPr lang="zh-CN" altLang="en-US" sz="1800" dirty="0" smtClean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月末，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全市场已完成竞价定</a:t>
            </a:r>
            <a:r>
              <a:rPr lang="zh-CN" altLang="en-US" sz="1800" dirty="0" smtClean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增</a:t>
            </a:r>
            <a:r>
              <a:rPr lang="en-US" altLang="zh-CN" sz="1800" dirty="0" smtClean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682</a:t>
            </a:r>
            <a:r>
              <a:rPr lang="zh-CN" altLang="en-US" sz="1800" dirty="0" smtClean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宗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，平均折扣</a:t>
            </a:r>
            <a:r>
              <a:rPr lang="en-US" altLang="zh-CN" sz="1800" dirty="0" smtClean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83.47</a:t>
            </a:r>
            <a:r>
              <a:rPr lang="zh-CN" altLang="en-US" sz="1800" dirty="0" smtClean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折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。财通基金已参与报价</a:t>
            </a:r>
            <a:r>
              <a:rPr lang="zh-CN" altLang="en-US" sz="1800" dirty="0" smtClean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了</a:t>
            </a:r>
            <a:r>
              <a:rPr lang="en-US" altLang="zh-CN" sz="1800" dirty="0" smtClean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525</a:t>
            </a:r>
            <a:r>
              <a:rPr lang="zh-CN" altLang="en-US" sz="1800" dirty="0" smtClean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个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（</a:t>
            </a:r>
            <a:r>
              <a:rPr lang="zh-CN" altLang="en-US" sz="1400" dirty="0" smtClean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参与率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76.98%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），</a:t>
            </a:r>
            <a:r>
              <a:rPr lang="zh-CN" altLang="en-US" sz="1800" dirty="0" smtClean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中标</a:t>
            </a:r>
            <a:r>
              <a:rPr lang="en-US" altLang="zh-CN" sz="1800" dirty="0" smtClean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414</a:t>
            </a:r>
            <a:r>
              <a:rPr lang="zh-CN" altLang="en-US" sz="1800" dirty="0" smtClean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个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标的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（中标</a:t>
            </a:r>
            <a:r>
              <a:rPr lang="zh-CN" altLang="en-US" sz="1400" dirty="0" smtClean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率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78.86%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），</a:t>
            </a:r>
            <a:r>
              <a:rPr lang="zh-CN" altLang="en-US" sz="1800" b="1" dirty="0">
                <a:solidFill>
                  <a:srgbClr val="C00000"/>
                </a:solidFill>
                <a:latin typeface="+mn-lt"/>
                <a:cs typeface="+mn-ea"/>
                <a:sym typeface="+mn-lt"/>
              </a:rPr>
              <a:t>平均</a:t>
            </a:r>
            <a:r>
              <a:rPr lang="zh-CN" altLang="en-US" sz="1800" b="1" dirty="0" smtClean="0">
                <a:solidFill>
                  <a:srgbClr val="C00000"/>
                </a:solidFill>
                <a:latin typeface="+mn-lt"/>
                <a:cs typeface="+mn-ea"/>
                <a:sym typeface="+mn-lt"/>
              </a:rPr>
              <a:t>折扣</a:t>
            </a:r>
            <a:r>
              <a:rPr lang="en-US" altLang="zh-CN" sz="1800" b="1" dirty="0" smtClean="0">
                <a:solidFill>
                  <a:srgbClr val="C00000"/>
                </a:solidFill>
                <a:latin typeface="+mn-lt"/>
                <a:cs typeface="+mn-ea"/>
                <a:sym typeface="+mn-lt"/>
              </a:rPr>
              <a:t>83.47</a:t>
            </a:r>
            <a:r>
              <a:rPr lang="zh-CN" altLang="en-US" sz="1800" b="1" dirty="0" smtClean="0">
                <a:solidFill>
                  <a:srgbClr val="C00000"/>
                </a:solidFill>
                <a:latin typeface="+mn-lt"/>
                <a:cs typeface="+mn-ea"/>
                <a:sym typeface="+mn-lt"/>
              </a:rPr>
              <a:t>折</a:t>
            </a:r>
            <a:r>
              <a:rPr lang="zh-CN" altLang="en-US" sz="1800" b="1" dirty="0">
                <a:solidFill>
                  <a:srgbClr val="C00000"/>
                </a:solidFill>
                <a:latin typeface="+mn-lt"/>
                <a:cs typeface="+mn-ea"/>
                <a:sym typeface="+mn-lt"/>
              </a:rPr>
              <a:t>，优于全市场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。</a:t>
            </a:r>
            <a:endParaRPr lang="zh-CN" altLang="zh-CN" sz="1800" dirty="0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56464"/>
              </p:ext>
            </p:extLst>
          </p:nvPr>
        </p:nvGraphicFramePr>
        <p:xfrm>
          <a:off x="246287" y="4089400"/>
          <a:ext cx="5577676" cy="141613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3944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44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44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44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15093">
                <a:tc>
                  <a:txBody>
                    <a:bodyPr/>
                    <a:lstStyle/>
                    <a:p>
                      <a:pPr algn="ctr"/>
                      <a:endParaRPr lang="zh-CN" altLang="en-US" sz="1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全市场已发定增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财通已参与报价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财通已中标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定增项目数量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682</a:t>
                      </a:r>
                      <a:r>
                        <a:rPr lang="zh-CN" altLang="en-US" sz="1900" b="1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个</a:t>
                      </a:r>
                      <a:endParaRPr lang="zh-CN" altLang="en-US" sz="19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525</a:t>
                      </a:r>
                      <a:r>
                        <a:rPr lang="zh-CN" altLang="en-US" sz="19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个</a:t>
                      </a:r>
                      <a:endParaRPr lang="zh-CN" altLang="en-US" sz="19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414</a:t>
                      </a:r>
                      <a:r>
                        <a:rPr lang="zh-CN" altLang="en-US" sz="19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个</a:t>
                      </a:r>
                      <a:endParaRPr lang="zh-CN" altLang="en-US" sz="19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6350001" y="1137311"/>
            <a:ext cx="56838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spc="107" dirty="0">
                <a:solidFill>
                  <a:srgbClr val="000000">
                    <a:lumMod val="95000"/>
                    <a:lumOff val="5000"/>
                  </a:srgbClr>
                </a:solidFill>
                <a:cs typeface="+mn-ea"/>
                <a:sym typeface="+mn-lt"/>
              </a:rPr>
              <a:t>定增参与机构情况</a:t>
            </a:r>
            <a:r>
              <a:rPr lang="zh-CN" altLang="en-US" sz="1400" b="1" spc="107" dirty="0">
                <a:solidFill>
                  <a:srgbClr val="000000">
                    <a:lumMod val="95000"/>
                    <a:lumOff val="5000"/>
                  </a:srgbClr>
                </a:solidFill>
                <a:cs typeface="+mn-ea"/>
                <a:sym typeface="+mn-lt"/>
              </a:rPr>
              <a:t>（已公告的项目，前二十家次数排序）</a:t>
            </a: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41445" y="5521722"/>
            <a:ext cx="5815391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（数据来源：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Wind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、财通基金，平均折价率即相关标的中标价与报价当天市价之比的平均值，部分项目尚未公告，具体以右侧公告数据为准。平均折扣不代表最终折扣。）</a:t>
            </a:r>
            <a:endParaRPr lang="zh-CN" altLang="zh-CN" sz="1600" dirty="0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25135"/>
              </p:ext>
            </p:extLst>
          </p:nvPr>
        </p:nvGraphicFramePr>
        <p:xfrm>
          <a:off x="6337473" y="1251615"/>
          <a:ext cx="5590204" cy="550121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685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40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201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机构名称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获配次数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认购总额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zh-CN" altLang="en-US" sz="16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亿元</a:t>
                      </a:r>
                      <a:r>
                        <a:rPr lang="en-US" altLang="zh-CN" sz="16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1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财通基金管理有限公司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395</a:t>
                      </a:r>
                      <a:endParaRPr lang="en-US" altLang="zh-CN" sz="1400" b="1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506</a:t>
                      </a:r>
                      <a:endParaRPr lang="en-US" altLang="zh-CN" sz="1400" b="1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4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**联合银行集团</a:t>
                      </a:r>
                      <a:endParaRPr lang="zh-CN" alt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197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286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44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**基金管理有限公司</a:t>
                      </a:r>
                      <a:endParaRPr lang="zh-CN" alt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181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173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44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**基金管理有限公司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143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126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44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****证券股份有限公司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142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235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44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****证券股份有限公司</a:t>
                      </a:r>
                      <a:endParaRPr lang="zh-CN" alt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119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129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44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****证券股份有限公司</a:t>
                      </a:r>
                      <a:endParaRPr lang="zh-CN" alt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99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106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4493">
                <a:tc>
                  <a:txBody>
                    <a:bodyPr/>
                    <a:lstStyle/>
                    <a:p>
                      <a:pPr marL="0" marR="0" lvl="0" indent="0" algn="ctr" defTabSz="91433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****证券股份有限公司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96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28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44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**金融股份有限公司</a:t>
                      </a:r>
                      <a:endParaRPr lang="zh-CN" alt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96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140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44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****基金管理有限公司</a:t>
                      </a:r>
                      <a:endParaRPr lang="zh-CN" alt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81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151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44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****投资中心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有限合伙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)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79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17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44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****证券股份有限公司</a:t>
                      </a:r>
                      <a:endParaRPr lang="zh-CN" alt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71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69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44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**基金管理有限公司</a:t>
                      </a:r>
                      <a:endParaRPr lang="zh-CN" alt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67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70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918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**基金管理有限公司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60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79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44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****资产管理中心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有限合伙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)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59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15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3043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**基金</a:t>
                      </a:r>
                      <a:r>
                        <a:rPr lang="zh-CN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管理股份有限公司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56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111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444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***</a:t>
                      </a:r>
                      <a:r>
                        <a:rPr lang="zh-CN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基金管理有限公司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54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138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444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**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* 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BANK, National Association</a:t>
                      </a:r>
                      <a:endParaRPr lang="zh-CN" alt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52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81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1802">
                <a:tc>
                  <a:txBody>
                    <a:bodyPr/>
                    <a:lstStyle/>
                    <a:p>
                      <a:pPr marL="0" marR="0" lvl="0" indent="0" algn="ctr" defTabSz="91433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**资产管理有限公司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52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30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33123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****投资合伙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有限合伙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332" rtl="0" eaLnBrk="1" fontAlgn="b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" panose="020B0604020202020204" pitchFamily="34" charset="0"/>
                        </a:rPr>
                        <a:t>83</a:t>
                      </a:r>
                      <a:endParaRPr lang="en-US" altLang="zh-CN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53171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kern="0">
              <a:solidFill>
                <a:srgbClr val="000000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8" name="文本框 2"/>
          <p:cNvSpPr txBox="1">
            <a:spLocks noChangeArrowheads="1"/>
          </p:cNvSpPr>
          <p:nvPr/>
        </p:nvSpPr>
        <p:spPr bwMode="auto">
          <a:xfrm>
            <a:off x="929663" y="0"/>
            <a:ext cx="1140054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latin typeface="微软雅黑"/>
                <a:ea typeface="微软雅黑"/>
                <a:cs typeface="+mn-ea"/>
                <a:sym typeface="+mn-lt"/>
              </a:rPr>
              <a:t>财通优势</a:t>
            </a:r>
            <a:endParaRPr lang="zh-CN" altLang="en-US" sz="1867" b="1" dirty="0">
              <a:solidFill>
                <a:srgbClr val="FFC000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9" name="文本框 2"/>
          <p:cNvSpPr txBox="1">
            <a:spLocks noChangeArrowheads="1"/>
          </p:cNvSpPr>
          <p:nvPr/>
        </p:nvSpPr>
        <p:spPr bwMode="auto">
          <a:xfrm>
            <a:off x="929662" y="400426"/>
            <a:ext cx="6045979" cy="50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84078"/>
                </a:solidFill>
                <a:latin typeface="微软雅黑"/>
                <a:ea typeface="微软雅黑"/>
                <a:cs typeface="+mn-ea"/>
                <a:sym typeface="+mn-lt"/>
              </a:rPr>
              <a:t>专属定制的平台化投研服务 全市场稀缺</a:t>
            </a:r>
            <a:endParaRPr lang="en-US" altLang="zh-CN" sz="2667" b="1" dirty="0">
              <a:solidFill>
                <a:srgbClr val="084078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7087358" y="553087"/>
            <a:ext cx="5104642" cy="221620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52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30" name="Freeform 2">
            <a:extLst>
              <a:ext uri="{FF2B5EF4-FFF2-40B4-BE49-F238E27FC236}">
                <a16:creationId xmlns:a16="http://schemas.microsoft.com/office/drawing/2014/main" xmlns="" id="{675076D6-62CD-AA4A-97CA-C3AEFF1D8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914" y="1233777"/>
            <a:ext cx="6129886" cy="5168900"/>
          </a:xfrm>
          <a:custGeom>
            <a:avLst/>
            <a:gdLst>
              <a:gd name="T0" fmla="*/ 0 w 3668"/>
              <a:gd name="T1" fmla="*/ 2147483647 h 3785"/>
              <a:gd name="T2" fmla="*/ 361524104 w 3668"/>
              <a:gd name="T3" fmla="*/ 2147483647 h 3785"/>
              <a:gd name="T4" fmla="*/ 735908169 w 3668"/>
              <a:gd name="T5" fmla="*/ 2147483647 h 3785"/>
              <a:gd name="T6" fmla="*/ 1140300002 w 3668"/>
              <a:gd name="T7" fmla="*/ 2121163345 h 3785"/>
              <a:gd name="T8" fmla="*/ 1646146616 w 3668"/>
              <a:gd name="T9" fmla="*/ 1908378373 h 3785"/>
              <a:gd name="T10" fmla="*/ 2147483647 w 3668"/>
              <a:gd name="T11" fmla="*/ 1648839571 h 3785"/>
              <a:gd name="T12" fmla="*/ 2147483647 w 3668"/>
              <a:gd name="T13" fmla="*/ 1455138851 h 3785"/>
              <a:gd name="T14" fmla="*/ 2147483647 w 3668"/>
              <a:gd name="T15" fmla="*/ 1330140269 h 3785"/>
              <a:gd name="T16" fmla="*/ 2147483647 w 3668"/>
              <a:gd name="T17" fmla="*/ 1127852271 h 3785"/>
              <a:gd name="T18" fmla="*/ 2147483647 w 3668"/>
              <a:gd name="T19" fmla="*/ 935105911 h 3785"/>
              <a:gd name="T20" fmla="*/ 2147483647 w 3668"/>
              <a:gd name="T21" fmla="*/ 732816936 h 3785"/>
              <a:gd name="T22" fmla="*/ 2147483647 w 3668"/>
              <a:gd name="T23" fmla="*/ 578239081 h 3785"/>
              <a:gd name="T24" fmla="*/ 2147483647 w 3668"/>
              <a:gd name="T25" fmla="*/ 336829195 h 3785"/>
              <a:gd name="T26" fmla="*/ 2147483647 w 3668"/>
              <a:gd name="T27" fmla="*/ 240455527 h 3785"/>
              <a:gd name="T28" fmla="*/ 2147483647 w 3668"/>
              <a:gd name="T29" fmla="*/ 0 h 3785"/>
              <a:gd name="T30" fmla="*/ 2147483647 w 3668"/>
              <a:gd name="T31" fmla="*/ 655528497 h 3785"/>
              <a:gd name="T32" fmla="*/ 2147483647 w 3668"/>
              <a:gd name="T33" fmla="*/ 500949665 h 3785"/>
              <a:gd name="T34" fmla="*/ 2147483647 w 3668"/>
              <a:gd name="T35" fmla="*/ 790068717 h 3785"/>
              <a:gd name="T36" fmla="*/ 2147483647 w 3668"/>
              <a:gd name="T37" fmla="*/ 1146935547 h 3785"/>
              <a:gd name="T38" fmla="*/ 2147483647 w 3668"/>
              <a:gd name="T39" fmla="*/ 1445597213 h 3785"/>
              <a:gd name="T40" fmla="*/ 2147483647 w 3668"/>
              <a:gd name="T41" fmla="*/ 1658381209 h 3785"/>
              <a:gd name="T42" fmla="*/ 2147483647 w 3668"/>
              <a:gd name="T43" fmla="*/ 1879753459 h 3785"/>
              <a:gd name="T44" fmla="*/ 2147483647 w 3668"/>
              <a:gd name="T45" fmla="*/ 2082041458 h 3785"/>
              <a:gd name="T46" fmla="*/ 2147483647 w 3668"/>
              <a:gd name="T47" fmla="*/ 2147483647 h 3785"/>
              <a:gd name="T48" fmla="*/ 2147483647 w 3668"/>
              <a:gd name="T49" fmla="*/ 2147483647 h 3785"/>
              <a:gd name="T50" fmla="*/ 2147483647 w 3668"/>
              <a:gd name="T51" fmla="*/ 2147483647 h 3785"/>
              <a:gd name="T52" fmla="*/ 2147483647 w 3668"/>
              <a:gd name="T53" fmla="*/ 2147483647 h 3785"/>
              <a:gd name="T54" fmla="*/ 2147483647 w 3668"/>
              <a:gd name="T55" fmla="*/ 2147483647 h 3785"/>
              <a:gd name="T56" fmla="*/ 0 w 3668"/>
              <a:gd name="T57" fmla="*/ 2147483647 h 3785"/>
              <a:gd name="T58" fmla="*/ 0 w 3668"/>
              <a:gd name="T59" fmla="*/ 2147483647 h 378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668" h="3785">
                <a:moveTo>
                  <a:pt x="0" y="2742"/>
                </a:moveTo>
                <a:lnTo>
                  <a:pt x="253" y="2556"/>
                </a:lnTo>
                <a:lnTo>
                  <a:pt x="515" y="2395"/>
                </a:lnTo>
                <a:lnTo>
                  <a:pt x="798" y="2223"/>
                </a:lnTo>
                <a:lnTo>
                  <a:pt x="1152" y="2000"/>
                </a:lnTo>
                <a:lnTo>
                  <a:pt x="1587" y="1728"/>
                </a:lnTo>
                <a:lnTo>
                  <a:pt x="1869" y="1525"/>
                </a:lnTo>
                <a:lnTo>
                  <a:pt x="2061" y="1394"/>
                </a:lnTo>
                <a:lnTo>
                  <a:pt x="2324" y="1182"/>
                </a:lnTo>
                <a:lnTo>
                  <a:pt x="2557" y="980"/>
                </a:lnTo>
                <a:lnTo>
                  <a:pt x="2769" y="768"/>
                </a:lnTo>
                <a:lnTo>
                  <a:pt x="2941" y="606"/>
                </a:lnTo>
                <a:lnTo>
                  <a:pt x="3193" y="353"/>
                </a:lnTo>
                <a:lnTo>
                  <a:pt x="3011" y="252"/>
                </a:lnTo>
                <a:lnTo>
                  <a:pt x="3648" y="0"/>
                </a:lnTo>
                <a:lnTo>
                  <a:pt x="3668" y="687"/>
                </a:lnTo>
                <a:lnTo>
                  <a:pt x="3466" y="525"/>
                </a:lnTo>
                <a:lnTo>
                  <a:pt x="3213" y="828"/>
                </a:lnTo>
                <a:lnTo>
                  <a:pt x="2910" y="1202"/>
                </a:lnTo>
                <a:lnTo>
                  <a:pt x="2698" y="1515"/>
                </a:lnTo>
                <a:lnTo>
                  <a:pt x="2597" y="1738"/>
                </a:lnTo>
                <a:lnTo>
                  <a:pt x="2496" y="1970"/>
                </a:lnTo>
                <a:lnTo>
                  <a:pt x="2435" y="2182"/>
                </a:lnTo>
                <a:lnTo>
                  <a:pt x="2375" y="2384"/>
                </a:lnTo>
                <a:lnTo>
                  <a:pt x="2264" y="2779"/>
                </a:lnTo>
                <a:lnTo>
                  <a:pt x="2183" y="3152"/>
                </a:lnTo>
                <a:lnTo>
                  <a:pt x="2122" y="3445"/>
                </a:lnTo>
                <a:lnTo>
                  <a:pt x="2042" y="3785"/>
                </a:lnTo>
                <a:lnTo>
                  <a:pt x="0" y="3785"/>
                </a:lnTo>
                <a:lnTo>
                  <a:pt x="0" y="2742"/>
                </a:lnTo>
                <a:close/>
              </a:path>
            </a:pathLst>
          </a:custGeom>
          <a:gradFill rotWithShape="1">
            <a:gsLst>
              <a:gs pos="0">
                <a:srgbClr val="BFBFBF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62873" tIns="31437" rIns="62873" bIns="31437" anchor="ctr"/>
          <a:lstStyle/>
          <a:p>
            <a:pPr defTabSz="914400"/>
            <a:endParaRPr lang="zh-CN" altLang="en-US" sz="1800">
              <a:solidFill>
                <a:prstClr val="black"/>
              </a:solidFill>
              <a:latin typeface="思源黑体 CN Regular"/>
              <a:ea typeface="思源黑体 CN Regular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xmlns="" id="{DF465190-0C69-B84F-A8B5-E061A6835C9A}"/>
              </a:ext>
            </a:extLst>
          </p:cNvPr>
          <p:cNvSpPr/>
          <p:nvPr/>
        </p:nvSpPr>
        <p:spPr>
          <a:xfrm>
            <a:off x="3829513" y="4513998"/>
            <a:ext cx="2645177" cy="410582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2873" tIns="31437" rIns="62873" bIns="31437" anchor="ctr"/>
          <a:lstStyle/>
          <a:p>
            <a:pPr lvl="0" algn="ctr" defTabSz="914400">
              <a:defRPr/>
            </a:pPr>
            <a:r>
              <a:rPr lang="zh-CN" altLang="en-US" sz="1400" b="1" kern="0" noProof="1">
                <a:solidFill>
                  <a:prstClr val="white"/>
                </a:solidFill>
                <a:latin typeface="思源黑体 CN Regular"/>
                <a:ea typeface="思源黑体 CN Regular"/>
              </a:rPr>
              <a:t>实战经验铸造实力团队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xmlns="" id="{48F67241-20AF-D249-AE30-EBA5DCEA3092}"/>
              </a:ext>
            </a:extLst>
          </p:cNvPr>
          <p:cNvSpPr/>
          <p:nvPr/>
        </p:nvSpPr>
        <p:spPr>
          <a:xfrm>
            <a:off x="4761646" y="3626252"/>
            <a:ext cx="2325711" cy="410582"/>
          </a:xfrm>
          <a:prstGeom prst="roundRect">
            <a:avLst/>
          </a:prstGeom>
          <a:gradFill>
            <a:gsLst>
              <a:gs pos="0">
                <a:srgbClr val="E23138"/>
              </a:gs>
              <a:gs pos="100000">
                <a:srgbClr val="B4171E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62873" tIns="31437" rIns="62873" bIns="31437" anchor="ctr"/>
          <a:lstStyle/>
          <a:p>
            <a:pPr lvl="0" algn="ctr" defTabSz="914400">
              <a:defRPr/>
            </a:pPr>
            <a:r>
              <a:rPr lang="zh-CN" altLang="en-US" sz="1400" b="1" kern="0" noProof="1">
                <a:solidFill>
                  <a:prstClr val="white"/>
                </a:solidFill>
                <a:latin typeface="思源黑体 CN Regular"/>
                <a:ea typeface="思源黑体 CN Regular"/>
              </a:rPr>
              <a:t>周到的产品设计及定制经验</a:t>
            </a: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xmlns="" id="{1BB2669A-0024-B045-B9A9-8E0BFAAAC17B}"/>
              </a:ext>
            </a:extLst>
          </p:cNvPr>
          <p:cNvSpPr/>
          <p:nvPr/>
        </p:nvSpPr>
        <p:spPr>
          <a:xfrm>
            <a:off x="5456309" y="2769577"/>
            <a:ext cx="2226022" cy="412802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2873" tIns="31437" rIns="62873" bIns="31437" anchor="ctr"/>
          <a:lstStyle/>
          <a:p>
            <a:pPr lvl="0" algn="ctr" defTabSz="914400">
              <a:defRPr/>
            </a:pPr>
            <a:r>
              <a:rPr lang="zh-CN" altLang="en-US" sz="1400" b="1" kern="0" noProof="1">
                <a:solidFill>
                  <a:prstClr val="white"/>
                </a:solidFill>
                <a:latin typeface="思源黑体 CN Regular"/>
                <a:ea typeface="思源黑体 CN Regular"/>
              </a:rPr>
              <a:t>量化赋能定增投资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xmlns="" id="{F8DD10BA-C884-AD4D-8A20-6673305E5C8C}"/>
              </a:ext>
            </a:extLst>
          </p:cNvPr>
          <p:cNvSpPr/>
          <p:nvPr/>
        </p:nvSpPr>
        <p:spPr>
          <a:xfrm>
            <a:off x="6246761" y="1961729"/>
            <a:ext cx="2223804" cy="410582"/>
          </a:xfrm>
          <a:prstGeom prst="roundRect">
            <a:avLst/>
          </a:prstGeom>
          <a:gradFill>
            <a:gsLst>
              <a:gs pos="0">
                <a:srgbClr val="E23138"/>
              </a:gs>
              <a:gs pos="100000">
                <a:srgbClr val="B4171E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62873" tIns="31437" rIns="62873" bIns="31437" anchor="ctr"/>
          <a:lstStyle/>
          <a:p>
            <a:pPr lvl="0" algn="ctr" defTabSz="914400">
              <a:defRPr/>
            </a:pPr>
            <a:r>
              <a:rPr lang="zh-CN" altLang="en-US" sz="1400" b="1" kern="0" noProof="1">
                <a:solidFill>
                  <a:prstClr val="white"/>
                </a:solidFill>
                <a:latin typeface="思源黑体 CN Regular"/>
                <a:ea typeface="思源黑体 CN Regular"/>
              </a:rPr>
              <a:t>“投资</a:t>
            </a:r>
            <a:r>
              <a:rPr lang="en-US" altLang="zh-CN" sz="1400" b="1" kern="0" noProof="1">
                <a:solidFill>
                  <a:prstClr val="white"/>
                </a:solidFill>
                <a:latin typeface="思源黑体 CN Regular"/>
                <a:ea typeface="思源黑体 CN Regular"/>
              </a:rPr>
              <a:t>+</a:t>
            </a:r>
            <a:r>
              <a:rPr lang="zh-CN" altLang="en-US" sz="1400" b="1" kern="0" noProof="1">
                <a:solidFill>
                  <a:prstClr val="white"/>
                </a:solidFill>
                <a:latin typeface="思源黑体 CN Regular"/>
                <a:ea typeface="思源黑体 CN Regular"/>
              </a:rPr>
              <a:t>研究”实力护航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xmlns="" id="{DAB39B5F-FE31-8B4B-9820-5F75B6009622}"/>
              </a:ext>
            </a:extLst>
          </p:cNvPr>
          <p:cNvSpPr/>
          <p:nvPr/>
        </p:nvSpPr>
        <p:spPr>
          <a:xfrm>
            <a:off x="2946207" y="5326286"/>
            <a:ext cx="2223804" cy="412802"/>
          </a:xfrm>
          <a:prstGeom prst="roundRect">
            <a:avLst/>
          </a:prstGeom>
          <a:gradFill>
            <a:gsLst>
              <a:gs pos="0">
                <a:srgbClr val="E23138"/>
              </a:gs>
              <a:gs pos="100000">
                <a:srgbClr val="B4171E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62873" tIns="31437" rIns="62873" bIns="31437" anchor="ctr"/>
          <a:lstStyle/>
          <a:p>
            <a:pPr lvl="0" algn="ctr" defTabSz="914400">
              <a:defRPr/>
            </a:pPr>
            <a:r>
              <a:rPr lang="zh-CN" altLang="en-US" sz="1400" b="1" kern="0" noProof="1">
                <a:solidFill>
                  <a:prstClr val="white"/>
                </a:solidFill>
                <a:latin typeface="思源黑体 CN Regular"/>
                <a:ea typeface="思源黑体 CN Regular"/>
              </a:rPr>
              <a:t>丰富的定增信息交互平台</a:t>
            </a:r>
          </a:p>
        </p:txBody>
      </p:sp>
      <p:sp>
        <p:nvSpPr>
          <p:cNvPr id="19" name="矩形 18"/>
          <p:cNvSpPr/>
          <p:nvPr/>
        </p:nvSpPr>
        <p:spPr>
          <a:xfrm>
            <a:off x="5763490" y="5326286"/>
            <a:ext cx="51430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rPr>
              <a:t>与</a:t>
            </a:r>
            <a:r>
              <a:rPr lang="en-US" altLang="zh-CN" sz="1600" b="1" dirty="0">
                <a:solidFill>
                  <a:srgbClr val="002060"/>
                </a:solidFill>
                <a:latin typeface="微软雅黑"/>
                <a:ea typeface="微软雅黑"/>
                <a:cs typeface="+mn-ea"/>
                <a:sym typeface="+mn-lt"/>
              </a:rPr>
              <a:t>60</a:t>
            </a:r>
            <a:r>
              <a:rPr lang="zh-CN" altLang="en-US" sz="1600" b="1" dirty="0">
                <a:solidFill>
                  <a:srgbClr val="002060"/>
                </a:solidFill>
                <a:latin typeface="微软雅黑"/>
                <a:ea typeface="微软雅黑"/>
                <a:cs typeface="+mn-ea"/>
                <a:sym typeface="+mn-lt"/>
              </a:rPr>
              <a:t>多家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rPr>
              <a:t>券商投行紧密合作；</a:t>
            </a:r>
            <a:endParaRPr lang="zh-CN" altLang="en-US" sz="16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r>
              <a:rPr lang="zh-CN" altLang="en-US" sz="1600" b="1" u="sng" dirty="0">
                <a:solidFill>
                  <a:srgbClr val="C00000"/>
                </a:solidFill>
                <a:latin typeface="微软雅黑"/>
                <a:ea typeface="微软雅黑"/>
                <a:cs typeface="+mn-ea"/>
                <a:sym typeface="+mn-lt"/>
              </a:rPr>
              <a:t>每周、每月、每季度、每年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rPr>
              <a:t>相应推送独家深度标的资讯；</a:t>
            </a:r>
            <a:endParaRPr lang="en-US" altLang="zh-CN" sz="1400" dirty="0">
              <a:solidFill>
                <a:srgbClr val="000000"/>
              </a:solidFill>
              <a:latin typeface="微软雅黑"/>
              <a:ea typeface="微软雅黑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rPr>
              <a:t>定期组织上市公司高管团队一对一路演；</a:t>
            </a:r>
            <a:endParaRPr lang="en-US" altLang="zh-CN" sz="1400" dirty="0">
              <a:solidFill>
                <a:srgbClr val="000000"/>
              </a:solidFill>
              <a:latin typeface="微软雅黑"/>
              <a:ea typeface="微软雅黑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rPr>
              <a:t>定期举办投行定增业务策略交流会。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3616" y="3317382"/>
            <a:ext cx="364835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rPr>
              <a:t>服务</a:t>
            </a:r>
            <a:r>
              <a:rPr lang="en-US" altLang="zh-CN" sz="1600" b="1" u="sng" dirty="0">
                <a:solidFill>
                  <a:srgbClr val="C00000"/>
                </a:solidFill>
                <a:latin typeface="微软雅黑"/>
                <a:ea typeface="微软雅黑"/>
                <a:cs typeface="+mn-ea"/>
                <a:sym typeface="+mn-lt"/>
              </a:rPr>
              <a:t>50000</a:t>
            </a:r>
            <a:r>
              <a:rPr lang="zh-CN" altLang="en-US" sz="1600" b="1" u="sng" dirty="0">
                <a:solidFill>
                  <a:srgbClr val="C00000"/>
                </a:solidFill>
                <a:latin typeface="微软雅黑"/>
                <a:ea typeface="微软雅黑"/>
                <a:cs typeface="+mn-ea"/>
                <a:sym typeface="+mn-lt"/>
              </a:rPr>
              <a:t>余名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rPr>
              <a:t>百万级超高净值客户以及</a:t>
            </a:r>
            <a:r>
              <a:rPr lang="en-US" altLang="zh-CN" sz="1600" b="1" u="sng" dirty="0">
                <a:solidFill>
                  <a:srgbClr val="C00000"/>
                </a:solidFill>
                <a:latin typeface="微软雅黑"/>
                <a:ea typeface="微软雅黑"/>
                <a:cs typeface="+mn-ea"/>
                <a:sym typeface="+mn-lt"/>
              </a:rPr>
              <a:t>1500</a:t>
            </a:r>
            <a:r>
              <a:rPr lang="zh-CN" altLang="en-US" sz="1600" b="1" u="sng" dirty="0">
                <a:solidFill>
                  <a:srgbClr val="C00000"/>
                </a:solidFill>
                <a:latin typeface="微软雅黑"/>
                <a:ea typeface="微软雅黑"/>
                <a:cs typeface="+mn-ea"/>
                <a:sym typeface="+mn-lt"/>
              </a:rPr>
              <a:t>余家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rPr>
              <a:t>专业的机构客户；</a:t>
            </a:r>
            <a:endParaRPr lang="en-US" altLang="zh-CN" sz="1400" dirty="0">
              <a:solidFill>
                <a:srgbClr val="000000"/>
              </a:solidFill>
              <a:latin typeface="微软雅黑"/>
              <a:ea typeface="微软雅黑"/>
              <a:cs typeface="+mn-ea"/>
              <a:sym typeface="+mn-lt"/>
            </a:endParaRPr>
          </a:p>
          <a:p>
            <a:endParaRPr lang="zh-CN" alt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rPr>
              <a:t>专注策略创新，定增业务由</a:t>
            </a:r>
            <a:r>
              <a:rPr lang="en-US" altLang="zh-CN" sz="1600" b="1" dirty="0">
                <a:solidFill>
                  <a:srgbClr val="002060"/>
                </a:solidFill>
                <a:latin typeface="微软雅黑"/>
                <a:ea typeface="微软雅黑"/>
                <a:cs typeface="+mn-ea"/>
                <a:sym typeface="+mn-lt"/>
              </a:rPr>
              <a:t>1.0</a:t>
            </a:r>
            <a:r>
              <a:rPr lang="zh-CN" altLang="en-US" sz="1600" b="1" dirty="0">
                <a:solidFill>
                  <a:srgbClr val="002060"/>
                </a:solidFill>
                <a:latin typeface="微软雅黑"/>
                <a:ea typeface="微软雅黑"/>
                <a:cs typeface="+mn-ea"/>
                <a:sym typeface="+mn-lt"/>
              </a:rPr>
              <a:t>版本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rPr>
              <a:t>进化至</a:t>
            </a:r>
            <a:r>
              <a:rPr lang="en-US" altLang="zh-CN" sz="1600" b="1" dirty="0">
                <a:solidFill>
                  <a:srgbClr val="002060"/>
                </a:solidFill>
                <a:latin typeface="微软雅黑"/>
                <a:ea typeface="微软雅黑"/>
                <a:cs typeface="+mn-ea"/>
                <a:sym typeface="+mn-lt"/>
              </a:rPr>
              <a:t>6.0</a:t>
            </a:r>
            <a:r>
              <a:rPr lang="zh-CN" altLang="en-US" sz="1600" b="1" dirty="0">
                <a:solidFill>
                  <a:srgbClr val="002060"/>
                </a:solidFill>
                <a:latin typeface="微软雅黑"/>
                <a:ea typeface="微软雅黑"/>
                <a:cs typeface="+mn-ea"/>
                <a:sym typeface="+mn-lt"/>
              </a:rPr>
              <a:t>版本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rPr>
              <a:t>。</a:t>
            </a:r>
          </a:p>
        </p:txBody>
      </p:sp>
      <p:sp>
        <p:nvSpPr>
          <p:cNvPr id="21" name="矩形 20"/>
          <p:cNvSpPr/>
          <p:nvPr/>
        </p:nvSpPr>
        <p:spPr>
          <a:xfrm>
            <a:off x="7241136" y="3929887"/>
            <a:ext cx="378044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u="sng" dirty="0">
                <a:solidFill>
                  <a:srgbClr val="C00000"/>
                </a:solidFill>
                <a:latin typeface="微软雅黑"/>
                <a:ea typeface="微软雅黑"/>
                <a:cs typeface="+mn-ea"/>
                <a:sym typeface="+mn-lt"/>
              </a:rPr>
              <a:t>50</a:t>
            </a:r>
            <a:r>
              <a:rPr lang="zh-CN" altLang="en-US" sz="1600" b="1" u="sng" dirty="0">
                <a:solidFill>
                  <a:srgbClr val="C00000"/>
                </a:solidFill>
                <a:latin typeface="微软雅黑"/>
                <a:ea typeface="微软雅黑"/>
                <a:cs typeface="+mn-ea"/>
                <a:sym typeface="+mn-lt"/>
              </a:rPr>
              <a:t>余人定增专家团队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rPr>
              <a:t>精细化分工提供平台化定制服务；</a:t>
            </a:r>
            <a:endParaRPr lang="en-US" altLang="zh-CN" sz="1400" dirty="0">
              <a:solidFill>
                <a:srgbClr val="000000"/>
              </a:solidFill>
              <a:latin typeface="微软雅黑"/>
              <a:ea typeface="微软雅黑"/>
              <a:cs typeface="+mn-ea"/>
              <a:sym typeface="+mn-lt"/>
            </a:endParaRPr>
          </a:p>
          <a:p>
            <a:endParaRPr lang="zh-CN" alt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r>
              <a:rPr lang="zh-CN" altLang="en-US" sz="1600" b="1" dirty="0">
                <a:solidFill>
                  <a:srgbClr val="002060"/>
                </a:solidFill>
                <a:latin typeface="微软雅黑"/>
                <a:ea typeface="微软雅黑"/>
                <a:cs typeface="+mn-ea"/>
                <a:sym typeface="+mn-lt"/>
              </a:rPr>
              <a:t>投资、研究、定增实验室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rPr>
              <a:t>、市场等多个条线紧密配合。</a:t>
            </a:r>
            <a:endParaRPr lang="en-US" altLang="zh-CN" sz="1400" dirty="0">
              <a:solidFill>
                <a:srgbClr val="000000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73162" y="2799373"/>
            <a:ext cx="33150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rPr>
              <a:t>研发</a:t>
            </a:r>
            <a:r>
              <a:rPr lang="zh-CN" altLang="en-US" sz="1600" b="1" u="sng" dirty="0">
                <a:solidFill>
                  <a:srgbClr val="C00000"/>
                </a:solidFill>
                <a:latin typeface="微软雅黑"/>
                <a:ea typeface="微软雅黑"/>
                <a:cs typeface="+mn-ea"/>
                <a:sym typeface="+mn-lt"/>
              </a:rPr>
              <a:t>“</a:t>
            </a:r>
            <a:r>
              <a:rPr lang="en-US" altLang="zh-CN" sz="1600" b="1" u="sng" dirty="0">
                <a:solidFill>
                  <a:srgbClr val="C00000"/>
                </a:solidFill>
                <a:latin typeface="微软雅黑"/>
                <a:ea typeface="微软雅黑"/>
                <a:cs typeface="+mn-ea"/>
                <a:sym typeface="+mn-lt"/>
              </a:rPr>
              <a:t>Beta Go</a:t>
            </a:r>
            <a:r>
              <a:rPr lang="zh-CN" altLang="en-US" sz="1600" b="1" u="sng" dirty="0">
                <a:solidFill>
                  <a:srgbClr val="C00000"/>
                </a:solidFill>
                <a:latin typeface="微软雅黑"/>
                <a:ea typeface="微软雅黑"/>
                <a:cs typeface="+mn-ea"/>
                <a:sym typeface="+mn-lt"/>
              </a:rPr>
              <a:t>定增量化平台”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rPr>
              <a:t>，助力定增投资实务的</a:t>
            </a:r>
            <a:r>
              <a:rPr lang="zh-CN" altLang="en-US" sz="1600" b="1" dirty="0">
                <a:solidFill>
                  <a:srgbClr val="002060"/>
                </a:solidFill>
                <a:latin typeface="微软雅黑"/>
                <a:ea typeface="微软雅黑"/>
                <a:cs typeface="+mn-ea"/>
                <a:sym typeface="+mn-lt"/>
              </a:rPr>
              <a:t>精细化发展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35226" y="1870266"/>
            <a:ext cx="3889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rPr>
              <a:t> </a:t>
            </a:r>
            <a:r>
              <a:rPr lang="zh-CN" altLang="en-US" sz="1600" b="1" u="sng" dirty="0">
                <a:solidFill>
                  <a:srgbClr val="C00000"/>
                </a:solidFill>
                <a:latin typeface="微软雅黑"/>
                <a:ea typeface="微软雅黑"/>
                <a:cs typeface="+mn-ea"/>
                <a:sym typeface="+mn-lt"/>
              </a:rPr>
              <a:t>“投资</a:t>
            </a:r>
            <a:r>
              <a:rPr lang="en-US" altLang="zh-CN" sz="1600" b="1" u="sng" dirty="0">
                <a:solidFill>
                  <a:srgbClr val="C00000"/>
                </a:solidFill>
                <a:latin typeface="微软雅黑"/>
                <a:ea typeface="微软雅黑"/>
                <a:cs typeface="+mn-ea"/>
                <a:sym typeface="+mn-lt"/>
              </a:rPr>
              <a:t>+</a:t>
            </a:r>
            <a:r>
              <a:rPr lang="zh-CN" altLang="en-US" sz="1600" b="1" u="sng" dirty="0">
                <a:solidFill>
                  <a:srgbClr val="C00000"/>
                </a:solidFill>
                <a:latin typeface="微软雅黑"/>
                <a:ea typeface="微软雅黑"/>
                <a:cs typeface="+mn-ea"/>
                <a:sym typeface="+mn-lt"/>
              </a:rPr>
              <a:t>研究”双投体系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rPr>
              <a:t>引领定增；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rPr>
              <a:t>贯穿一级、一级半、二级市场</a:t>
            </a:r>
            <a:r>
              <a:rPr lang="zh-CN" altLang="en-US" sz="1600" b="1" dirty="0">
                <a:solidFill>
                  <a:srgbClr val="002060"/>
                </a:solidFill>
                <a:latin typeface="微软雅黑"/>
                <a:ea typeface="微软雅黑"/>
                <a:cs typeface="+mn-ea"/>
                <a:sym typeface="+mn-lt"/>
              </a:rPr>
              <a:t>业务全链条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+mn-ea"/>
                <a:sym typeface="+mn-lt"/>
              </a:rPr>
              <a:t>。</a:t>
            </a:r>
            <a:endParaRPr lang="en-US" altLang="zh-CN" sz="1400" dirty="0">
              <a:solidFill>
                <a:srgbClr val="000000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121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7" grpId="0" animBg="1"/>
      <p:bldP spid="38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îŝļîḑê">
            <a:extLst>
              <a:ext uri="{FF2B5EF4-FFF2-40B4-BE49-F238E27FC236}">
                <a16:creationId xmlns:a16="http://schemas.microsoft.com/office/drawing/2014/main" xmlns="" id="{A9AD6F9E-6CEA-4F68-8453-322FACF208C8}"/>
              </a:ext>
            </a:extLst>
          </p:cNvPr>
          <p:cNvSpPr/>
          <p:nvPr/>
        </p:nvSpPr>
        <p:spPr bwMode="auto">
          <a:xfrm>
            <a:off x="4221698" y="4120030"/>
            <a:ext cx="1898444" cy="893775"/>
          </a:xfrm>
          <a:custGeom>
            <a:avLst/>
            <a:gdLst>
              <a:gd name="T0" fmla="*/ 11800 w 13584"/>
              <a:gd name="T1" fmla="*/ 10704 h 10704"/>
              <a:gd name="T2" fmla="*/ 1784 w 13584"/>
              <a:gd name="T3" fmla="*/ 10704 h 10704"/>
              <a:gd name="T4" fmla="*/ 0 w 13584"/>
              <a:gd name="T5" fmla="*/ 8920 h 10704"/>
              <a:gd name="T6" fmla="*/ 0 w 13584"/>
              <a:gd name="T7" fmla="*/ 0 h 10704"/>
              <a:gd name="T8" fmla="*/ 13584 w 13584"/>
              <a:gd name="T9" fmla="*/ 0 h 10704"/>
              <a:gd name="T10" fmla="*/ 13584 w 13584"/>
              <a:gd name="T11" fmla="*/ 8920 h 10704"/>
              <a:gd name="T12" fmla="*/ 11800 w 13584"/>
              <a:gd name="T13" fmla="*/ 10704 h 10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84" h="10704">
                <a:moveTo>
                  <a:pt x="11800" y="10704"/>
                </a:moveTo>
                <a:lnTo>
                  <a:pt x="1784" y="10704"/>
                </a:lnTo>
                <a:cubicBezTo>
                  <a:pt x="799" y="10704"/>
                  <a:pt x="0" y="9906"/>
                  <a:pt x="0" y="8920"/>
                </a:cubicBezTo>
                <a:lnTo>
                  <a:pt x="0" y="0"/>
                </a:lnTo>
                <a:lnTo>
                  <a:pt x="13584" y="0"/>
                </a:lnTo>
                <a:lnTo>
                  <a:pt x="13584" y="8920"/>
                </a:lnTo>
                <a:cubicBezTo>
                  <a:pt x="13584" y="9906"/>
                  <a:pt x="12786" y="10704"/>
                  <a:pt x="11800" y="10704"/>
                </a:cubicBezTo>
                <a:close/>
              </a:path>
            </a:pathLst>
          </a:custGeom>
          <a:solidFill>
            <a:srgbClr val="5C5D59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91440" tIns="45720" rIns="91440" bIns="45720" rtlCol="0" anchor="ctr" anchorCtr="0">
            <a:normAutofit/>
          </a:bodyPr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cs typeface="+mn-ea"/>
                <a:sym typeface="+mn-lt"/>
              </a:rPr>
              <a:t>全市场平均</a:t>
            </a:r>
            <a:endParaRPr lang="en-US" altLang="zh-CN" sz="1600" b="1" dirty="0">
              <a:solidFill>
                <a:srgbClr val="FFFFFF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 b="1" dirty="0">
                <a:solidFill>
                  <a:srgbClr val="FFFFFF"/>
                </a:solidFill>
                <a:cs typeface="+mn-ea"/>
                <a:sym typeface="+mn-lt"/>
              </a:rPr>
              <a:t>折价率</a:t>
            </a:r>
          </a:p>
        </p:txBody>
      </p:sp>
      <p:sp>
        <p:nvSpPr>
          <p:cNvPr id="32770" name="文本框 2"/>
          <p:cNvSpPr txBox="1">
            <a:spLocks noChangeArrowheads="1"/>
          </p:cNvSpPr>
          <p:nvPr/>
        </p:nvSpPr>
        <p:spPr bwMode="auto">
          <a:xfrm>
            <a:off x="790578" y="128590"/>
            <a:ext cx="3057245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FF"/>
                </a:solidFill>
                <a:cs typeface="+mn-ea"/>
                <a:sym typeface="+mn-lt"/>
              </a:rPr>
              <a:t>财通基金服务特色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929663" y="0"/>
            <a:ext cx="1140054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cs typeface="+mn-ea"/>
                <a:sym typeface="+mn-lt"/>
              </a:rPr>
              <a:t>财通优势</a:t>
            </a:r>
            <a:endParaRPr lang="zh-CN" altLang="en-US" sz="1867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929663" y="400426"/>
            <a:ext cx="5648938" cy="50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精细化运作 产品参与定增门槛灵活</a:t>
            </a:r>
            <a:endParaRPr lang="en-US" altLang="zh-CN" sz="2667" b="1" dirty="0">
              <a:solidFill>
                <a:srgbClr val="084078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54A0D8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690319" y="580795"/>
            <a:ext cx="5501681" cy="221620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54A0D8"/>
              </a:solidFill>
              <a:cs typeface="+mn-ea"/>
              <a:sym typeface="+mn-lt"/>
            </a:endParaRPr>
          </a:p>
        </p:txBody>
      </p:sp>
      <p:pic>
        <p:nvPicPr>
          <p:cNvPr id="13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790578" y="6296513"/>
            <a:ext cx="98295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数据来源：</a:t>
            </a: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Wind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、财通基金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，从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2020.02.14-2022.6.30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r>
              <a:rPr lang="en-US" altLang="zh-CN" sz="1200" dirty="0" smtClean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平均折价率即相关标的中标价与报价当天市价之比的平均值，不代表最终折价率。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5" name="24936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xmlns="" id="{99CF538A-3561-4708-9B3C-6917D228BC81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58985" y="2050473"/>
            <a:ext cx="10446329" cy="2972570"/>
            <a:chOff x="3392161" y="2340537"/>
            <a:chExt cx="7110567" cy="3287701"/>
          </a:xfrm>
        </p:grpSpPr>
        <p:sp>
          <p:nvSpPr>
            <p:cNvPr id="69" name="îŝļîḑê">
              <a:extLst>
                <a:ext uri="{FF2B5EF4-FFF2-40B4-BE49-F238E27FC236}">
                  <a16:creationId xmlns:a16="http://schemas.microsoft.com/office/drawing/2014/main" xmlns="" id="{A9AD6F9E-6CEA-4F68-8453-322FACF208C8}"/>
                </a:ext>
              </a:extLst>
            </p:cNvPr>
            <p:cNvSpPr/>
            <p:nvPr/>
          </p:nvSpPr>
          <p:spPr bwMode="auto">
            <a:xfrm>
              <a:off x="4148598" y="4588629"/>
              <a:ext cx="1292225" cy="1029392"/>
            </a:xfrm>
            <a:custGeom>
              <a:avLst/>
              <a:gdLst>
                <a:gd name="T0" fmla="*/ 11800 w 13584"/>
                <a:gd name="T1" fmla="*/ 10704 h 10704"/>
                <a:gd name="T2" fmla="*/ 1784 w 13584"/>
                <a:gd name="T3" fmla="*/ 10704 h 10704"/>
                <a:gd name="T4" fmla="*/ 0 w 13584"/>
                <a:gd name="T5" fmla="*/ 8920 h 10704"/>
                <a:gd name="T6" fmla="*/ 0 w 13584"/>
                <a:gd name="T7" fmla="*/ 0 h 10704"/>
                <a:gd name="T8" fmla="*/ 13584 w 13584"/>
                <a:gd name="T9" fmla="*/ 0 h 10704"/>
                <a:gd name="T10" fmla="*/ 13584 w 13584"/>
                <a:gd name="T11" fmla="*/ 8920 h 10704"/>
                <a:gd name="T12" fmla="*/ 11800 w 13584"/>
                <a:gd name="T13" fmla="*/ 10704 h 10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84" h="10704">
                  <a:moveTo>
                    <a:pt x="11800" y="10704"/>
                  </a:moveTo>
                  <a:lnTo>
                    <a:pt x="1784" y="10704"/>
                  </a:lnTo>
                  <a:cubicBezTo>
                    <a:pt x="799" y="10704"/>
                    <a:pt x="0" y="9906"/>
                    <a:pt x="0" y="8920"/>
                  </a:cubicBezTo>
                  <a:lnTo>
                    <a:pt x="0" y="0"/>
                  </a:lnTo>
                  <a:lnTo>
                    <a:pt x="13584" y="0"/>
                  </a:lnTo>
                  <a:lnTo>
                    <a:pt x="13584" y="8920"/>
                  </a:lnTo>
                  <a:cubicBezTo>
                    <a:pt x="13584" y="9906"/>
                    <a:pt x="12786" y="10704"/>
                    <a:pt x="11800" y="10704"/>
                  </a:cubicBezTo>
                  <a:close/>
                </a:path>
              </a:pathLst>
            </a:custGeom>
            <a:solidFill>
              <a:srgbClr val="5C5D59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rgbClr val="FFFFFF"/>
                  </a:solidFill>
                  <a:cs typeface="+mn-ea"/>
                  <a:sym typeface="+mn-lt"/>
                </a:rPr>
                <a:t>全市场平均</a:t>
              </a:r>
              <a:endParaRPr lang="en-US" altLang="zh-CN" sz="1600" b="1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1600" b="1" dirty="0">
                  <a:solidFill>
                    <a:srgbClr val="FFFFFF"/>
                  </a:solidFill>
                  <a:cs typeface="+mn-ea"/>
                  <a:sym typeface="+mn-lt"/>
                </a:rPr>
                <a:t>参与门槛</a:t>
              </a:r>
              <a:endParaRPr lang="en-US" altLang="zh-CN" sz="16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0" name="îşļîḑe">
              <a:extLst>
                <a:ext uri="{FF2B5EF4-FFF2-40B4-BE49-F238E27FC236}">
                  <a16:creationId xmlns:a16="http://schemas.microsoft.com/office/drawing/2014/main" xmlns="" id="{63DD6D35-42DC-48C0-80A0-DA2A2660AFB8}"/>
                </a:ext>
              </a:extLst>
            </p:cNvPr>
            <p:cNvSpPr/>
            <p:nvPr/>
          </p:nvSpPr>
          <p:spPr bwMode="auto">
            <a:xfrm>
              <a:off x="9209724" y="4609062"/>
              <a:ext cx="1292225" cy="1019176"/>
            </a:xfrm>
            <a:custGeom>
              <a:avLst/>
              <a:gdLst>
                <a:gd name="T0" fmla="*/ 11800 w 13584"/>
                <a:gd name="T1" fmla="*/ 10704 h 10704"/>
                <a:gd name="T2" fmla="*/ 1784 w 13584"/>
                <a:gd name="T3" fmla="*/ 10704 h 10704"/>
                <a:gd name="T4" fmla="*/ 0 w 13584"/>
                <a:gd name="T5" fmla="*/ 8920 h 10704"/>
                <a:gd name="T6" fmla="*/ 0 w 13584"/>
                <a:gd name="T7" fmla="*/ 0 h 10704"/>
                <a:gd name="T8" fmla="*/ 13584 w 13584"/>
                <a:gd name="T9" fmla="*/ 0 h 10704"/>
                <a:gd name="T10" fmla="*/ 13584 w 13584"/>
                <a:gd name="T11" fmla="*/ 8920 h 10704"/>
                <a:gd name="T12" fmla="*/ 11800 w 13584"/>
                <a:gd name="T13" fmla="*/ 10704 h 10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84" h="10704">
                  <a:moveTo>
                    <a:pt x="11800" y="10704"/>
                  </a:moveTo>
                  <a:lnTo>
                    <a:pt x="1784" y="10704"/>
                  </a:lnTo>
                  <a:cubicBezTo>
                    <a:pt x="799" y="10704"/>
                    <a:pt x="0" y="9906"/>
                    <a:pt x="0" y="8920"/>
                  </a:cubicBezTo>
                  <a:lnTo>
                    <a:pt x="0" y="0"/>
                  </a:lnTo>
                  <a:lnTo>
                    <a:pt x="13584" y="0"/>
                  </a:lnTo>
                  <a:lnTo>
                    <a:pt x="13584" y="8920"/>
                  </a:lnTo>
                  <a:cubicBezTo>
                    <a:pt x="13584" y="9906"/>
                    <a:pt x="12786" y="10704"/>
                    <a:pt x="11800" y="10704"/>
                  </a:cubicBezTo>
                  <a:close/>
                </a:path>
              </a:pathLst>
            </a:custGeom>
            <a:solidFill>
              <a:srgbClr val="8D28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rgbClr val="FFFFFF"/>
                  </a:solidFill>
                  <a:cs typeface="+mn-ea"/>
                  <a:sym typeface="+mn-lt"/>
                </a:rPr>
                <a:t> 财通基金平均</a:t>
              </a:r>
              <a:endParaRPr lang="en-US" altLang="zh-CN" sz="2000" b="1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2000" b="1" dirty="0">
                  <a:solidFill>
                    <a:srgbClr val="FFFFFF"/>
                  </a:solidFill>
                  <a:cs typeface="+mn-ea"/>
                  <a:sym typeface="+mn-lt"/>
                </a:rPr>
                <a:t> 折价率</a:t>
              </a:r>
            </a:p>
          </p:txBody>
        </p:sp>
        <p:sp>
          <p:nvSpPr>
            <p:cNvPr id="61" name="iṣlïḑé">
              <a:extLst>
                <a:ext uri="{FF2B5EF4-FFF2-40B4-BE49-F238E27FC236}">
                  <a16:creationId xmlns:a16="http://schemas.microsoft.com/office/drawing/2014/main" xmlns="" id="{BDD13CB2-E957-4D9F-A231-0164FC735250}"/>
                </a:ext>
              </a:extLst>
            </p:cNvPr>
            <p:cNvSpPr/>
            <p:nvPr/>
          </p:nvSpPr>
          <p:spPr>
            <a:xfrm>
              <a:off x="9208949" y="2340537"/>
              <a:ext cx="1293779" cy="2258310"/>
            </a:xfrm>
            <a:prstGeom prst="round2Same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t" anchorCtr="0">
              <a:normAutofit/>
            </a:bodyPr>
            <a:lstStyle/>
            <a:p>
              <a:pPr algn="ctr" defTabSz="914400"/>
              <a:endParaRPr lang="id-ID" altLang="zh-CN" sz="1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3" name="ïṧ1ïḍê">
              <a:extLst>
                <a:ext uri="{FF2B5EF4-FFF2-40B4-BE49-F238E27FC236}">
                  <a16:creationId xmlns:a16="http://schemas.microsoft.com/office/drawing/2014/main" xmlns="" id="{5A9F4746-AC87-4D0C-8661-26CA9B940CB8}"/>
                </a:ext>
              </a:extLst>
            </p:cNvPr>
            <p:cNvSpPr/>
            <p:nvPr/>
          </p:nvSpPr>
          <p:spPr bwMode="auto">
            <a:xfrm>
              <a:off x="7690595" y="4598847"/>
              <a:ext cx="1292225" cy="1019175"/>
            </a:xfrm>
            <a:custGeom>
              <a:avLst/>
              <a:gdLst>
                <a:gd name="T0" fmla="*/ 11800 w 13584"/>
                <a:gd name="T1" fmla="*/ 10704 h 10704"/>
                <a:gd name="T2" fmla="*/ 1784 w 13584"/>
                <a:gd name="T3" fmla="*/ 10704 h 10704"/>
                <a:gd name="T4" fmla="*/ 0 w 13584"/>
                <a:gd name="T5" fmla="*/ 8920 h 10704"/>
                <a:gd name="T6" fmla="*/ 0 w 13584"/>
                <a:gd name="T7" fmla="*/ 0 h 10704"/>
                <a:gd name="T8" fmla="*/ 13584 w 13584"/>
                <a:gd name="T9" fmla="*/ 0 h 10704"/>
                <a:gd name="T10" fmla="*/ 13584 w 13584"/>
                <a:gd name="T11" fmla="*/ 8920 h 10704"/>
                <a:gd name="T12" fmla="*/ 11800 w 13584"/>
                <a:gd name="T13" fmla="*/ 10704 h 10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84" h="10704">
                  <a:moveTo>
                    <a:pt x="11800" y="10704"/>
                  </a:moveTo>
                  <a:lnTo>
                    <a:pt x="1784" y="10704"/>
                  </a:lnTo>
                  <a:cubicBezTo>
                    <a:pt x="799" y="10704"/>
                    <a:pt x="0" y="9906"/>
                    <a:pt x="0" y="8920"/>
                  </a:cubicBezTo>
                  <a:lnTo>
                    <a:pt x="0" y="0"/>
                  </a:lnTo>
                  <a:lnTo>
                    <a:pt x="13584" y="0"/>
                  </a:lnTo>
                  <a:lnTo>
                    <a:pt x="13584" y="8920"/>
                  </a:lnTo>
                  <a:cubicBezTo>
                    <a:pt x="13584" y="9906"/>
                    <a:pt x="12786" y="10704"/>
                    <a:pt x="11800" y="10704"/>
                  </a:cubicBezTo>
                  <a:close/>
                </a:path>
              </a:pathLst>
            </a:custGeom>
            <a:solidFill>
              <a:srgbClr val="8D28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rgbClr val="FFFFFF"/>
                  </a:solidFill>
                  <a:cs typeface="+mn-ea"/>
                  <a:sym typeface="+mn-lt"/>
                </a:rPr>
                <a:t>财通基金产品</a:t>
              </a:r>
              <a:endParaRPr lang="en-US" altLang="zh-CN" sz="2000" b="1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2000" b="1" dirty="0">
                  <a:solidFill>
                    <a:srgbClr val="FFFFFF"/>
                  </a:solidFill>
                  <a:cs typeface="+mn-ea"/>
                  <a:sym typeface="+mn-lt"/>
                </a:rPr>
                <a:t>参与门槛</a:t>
              </a:r>
            </a:p>
          </p:txBody>
        </p:sp>
        <p:sp>
          <p:nvSpPr>
            <p:cNvPr id="64" name="iŝ1íḍê">
              <a:extLst>
                <a:ext uri="{FF2B5EF4-FFF2-40B4-BE49-F238E27FC236}">
                  <a16:creationId xmlns:a16="http://schemas.microsoft.com/office/drawing/2014/main" xmlns="" id="{6C6D6DDA-0077-494E-8F48-634A09322889}"/>
                </a:ext>
              </a:extLst>
            </p:cNvPr>
            <p:cNvSpPr/>
            <p:nvPr/>
          </p:nvSpPr>
          <p:spPr>
            <a:xfrm>
              <a:off x="7689817" y="3693877"/>
              <a:ext cx="1293779" cy="904971"/>
            </a:xfrm>
            <a:prstGeom prst="round2Same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t" anchorCtr="0">
              <a:normAutofit/>
            </a:bodyPr>
            <a:lstStyle/>
            <a:p>
              <a:pPr algn="ctr" defTabSz="914400"/>
              <a:endParaRPr lang="id-ID" altLang="zh-CN" sz="18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7" name="iṥlïḓe">
              <a:extLst>
                <a:ext uri="{FF2B5EF4-FFF2-40B4-BE49-F238E27FC236}">
                  <a16:creationId xmlns:a16="http://schemas.microsoft.com/office/drawing/2014/main" xmlns="" id="{8FB273E0-7B8C-493E-86A8-596EAF5EA21D}"/>
                </a:ext>
              </a:extLst>
            </p:cNvPr>
            <p:cNvSpPr/>
            <p:nvPr/>
          </p:nvSpPr>
          <p:spPr>
            <a:xfrm>
              <a:off x="5667729" y="2579770"/>
              <a:ext cx="1293779" cy="2019077"/>
            </a:xfrm>
            <a:prstGeom prst="round2SameRect">
              <a:avLst/>
            </a:prstGeom>
            <a:solidFill>
              <a:schemeClr val="bg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t" anchorCtr="0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defRPr/>
              </a:pPr>
              <a:endParaRPr lang="id-ID" altLang="zh-CN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0" name="iṥ1íḑè">
              <a:extLst>
                <a:ext uri="{FF2B5EF4-FFF2-40B4-BE49-F238E27FC236}">
                  <a16:creationId xmlns:a16="http://schemas.microsoft.com/office/drawing/2014/main" xmlns="" id="{131150F8-7D77-4797-899C-FBEA10C7FD22}"/>
                </a:ext>
              </a:extLst>
            </p:cNvPr>
            <p:cNvSpPr/>
            <p:nvPr/>
          </p:nvSpPr>
          <p:spPr>
            <a:xfrm>
              <a:off x="4148598" y="3146524"/>
              <a:ext cx="1293779" cy="1452323"/>
            </a:xfrm>
            <a:prstGeom prst="round2SameRect">
              <a:avLst/>
            </a:prstGeom>
            <a:solidFill>
              <a:schemeClr val="bg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t" anchorCtr="0">
              <a:normAutofit/>
            </a:bodyPr>
            <a:lstStyle/>
            <a:p>
              <a:pPr algn="ctr"/>
              <a:endParaRPr lang="id-ID" altLang="zh-CN" sz="16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2" name="íṧľiďê">
              <a:extLst>
                <a:ext uri="{FF2B5EF4-FFF2-40B4-BE49-F238E27FC236}">
                  <a16:creationId xmlns:a16="http://schemas.microsoft.com/office/drawing/2014/main" xmlns="" id="{2659F70D-BCAE-47EA-9CB2-E175A9CB51F9}"/>
                </a:ext>
              </a:extLst>
            </p:cNvPr>
            <p:cNvSpPr/>
            <p:nvPr/>
          </p:nvSpPr>
          <p:spPr>
            <a:xfrm>
              <a:off x="7097769" y="3693877"/>
              <a:ext cx="455777" cy="577612"/>
            </a:xfrm>
            <a:prstGeom prst="up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defRPr/>
              </a:pPr>
              <a:endParaRPr lang="id-ID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3" name="îṡḻïdê">
              <a:extLst>
                <a:ext uri="{FF2B5EF4-FFF2-40B4-BE49-F238E27FC236}">
                  <a16:creationId xmlns:a16="http://schemas.microsoft.com/office/drawing/2014/main" xmlns="" id="{A30191FA-FE85-4D7F-8F2F-C071C927AB4A}"/>
                </a:ext>
              </a:extLst>
            </p:cNvPr>
            <p:cNvSpPr/>
            <p:nvPr/>
          </p:nvSpPr>
          <p:spPr>
            <a:xfrm rot="10800000">
              <a:off x="3511611" y="4887054"/>
              <a:ext cx="460372" cy="577612"/>
            </a:xfrm>
            <a:prstGeom prst="upArrow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defRPr/>
              </a:pPr>
              <a:endParaRPr lang="id-ID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xmlns="" id="{4435F50E-D881-4AD8-ACBD-3E001A07FB24}"/>
                </a:ext>
              </a:extLst>
            </p:cNvPr>
            <p:cNvCxnSpPr>
              <a:endCxn id="60" idx="4"/>
            </p:cNvCxnSpPr>
            <p:nvPr/>
          </p:nvCxnSpPr>
          <p:spPr>
            <a:xfrm>
              <a:off x="3392161" y="4598844"/>
              <a:ext cx="7109788" cy="10217"/>
            </a:xfrm>
            <a:prstGeom prst="line">
              <a:avLst/>
            </a:prstGeom>
            <a:noFill/>
            <a:ln w="44450" cap="flat" cmpd="sng" algn="ctr">
              <a:solidFill>
                <a:srgbClr val="FFFFFF">
                  <a:lumMod val="85000"/>
                </a:srgbClr>
              </a:solidFill>
              <a:prstDash val="solid"/>
              <a:miter lim="800000"/>
              <a:headEnd type="diamond" w="med" len="med"/>
              <a:tailEnd type="diamond" w="med" len="med"/>
            </a:ln>
            <a:effectLst/>
          </p:spPr>
        </p:cxnSp>
      </p:grpSp>
      <p:sp>
        <p:nvSpPr>
          <p:cNvPr id="84" name="文本框 22"/>
          <p:cNvSpPr txBox="1">
            <a:spLocks noChangeArrowheads="1"/>
          </p:cNvSpPr>
          <p:nvPr/>
        </p:nvSpPr>
        <p:spPr bwMode="auto">
          <a:xfrm>
            <a:off x="1989287" y="3215475"/>
            <a:ext cx="17876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i="1" kern="0" dirty="0">
                <a:solidFill>
                  <a:srgbClr val="FFFFFF"/>
                </a:solidFill>
                <a:cs typeface="+mn-ea"/>
                <a:sym typeface="+mn-lt"/>
              </a:rPr>
              <a:t>约</a:t>
            </a:r>
            <a:r>
              <a:rPr lang="en-US" altLang="zh-CN" sz="2800" b="1" i="1" kern="0" dirty="0" smtClean="0">
                <a:solidFill>
                  <a:srgbClr val="FFFFFF"/>
                </a:solidFill>
                <a:cs typeface="+mn-ea"/>
                <a:sym typeface="+mn-lt"/>
              </a:rPr>
              <a:t>5425</a:t>
            </a:r>
            <a:r>
              <a:rPr lang="zh-CN" altLang="en-US" sz="2800" b="1" i="1" kern="0" dirty="0" smtClean="0">
                <a:solidFill>
                  <a:srgbClr val="FFFFFF"/>
                </a:solidFill>
                <a:cs typeface="+mn-ea"/>
                <a:sym typeface="+mn-lt"/>
              </a:rPr>
              <a:t>万</a:t>
            </a:r>
            <a:endParaRPr lang="zh-CN" altLang="en-US" sz="2800" b="1" i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5" name="文本框 22"/>
          <p:cNvSpPr txBox="1">
            <a:spLocks noChangeArrowheads="1"/>
          </p:cNvSpPr>
          <p:nvPr/>
        </p:nvSpPr>
        <p:spPr bwMode="auto">
          <a:xfrm>
            <a:off x="4353953" y="2965813"/>
            <a:ext cx="156004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kern="0" dirty="0">
                <a:solidFill>
                  <a:srgbClr val="FFFFFF"/>
                </a:solidFill>
                <a:cs typeface="+mn-ea"/>
                <a:sym typeface="+mn-lt"/>
              </a:rPr>
              <a:t>+</a:t>
            </a:r>
            <a:r>
              <a:rPr lang="en-US" altLang="zh-CN" sz="2800" b="1" i="1" kern="0" dirty="0" smtClean="0">
                <a:solidFill>
                  <a:srgbClr val="FFFFFF"/>
                </a:solidFill>
                <a:cs typeface="+mn-ea"/>
                <a:sym typeface="+mn-lt"/>
              </a:rPr>
              <a:t>16.5%</a:t>
            </a:r>
            <a:endParaRPr lang="en-US" altLang="zh-CN" sz="2800" b="1" i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6" name="文本框 22"/>
          <p:cNvSpPr txBox="1">
            <a:spLocks noChangeArrowheads="1"/>
          </p:cNvSpPr>
          <p:nvPr/>
        </p:nvSpPr>
        <p:spPr bwMode="auto">
          <a:xfrm>
            <a:off x="7657010" y="3444652"/>
            <a:ext cx="90601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i="1" kern="0" dirty="0">
                <a:solidFill>
                  <a:srgbClr val="FFFFFF"/>
                </a:solidFill>
                <a:cs typeface="+mn-ea"/>
                <a:sym typeface="+mn-lt"/>
              </a:rPr>
              <a:t>百万</a:t>
            </a:r>
          </a:p>
        </p:txBody>
      </p:sp>
      <p:sp>
        <p:nvSpPr>
          <p:cNvPr id="87" name="文本框 22"/>
          <p:cNvSpPr txBox="1">
            <a:spLocks noChangeArrowheads="1"/>
          </p:cNvSpPr>
          <p:nvPr/>
        </p:nvSpPr>
        <p:spPr bwMode="auto">
          <a:xfrm>
            <a:off x="9517916" y="2834775"/>
            <a:ext cx="166744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kern="0" dirty="0">
                <a:solidFill>
                  <a:srgbClr val="FFFFFF"/>
                </a:solidFill>
                <a:cs typeface="+mn-ea"/>
                <a:sym typeface="+mn-lt"/>
              </a:rPr>
              <a:t>+ </a:t>
            </a:r>
            <a:r>
              <a:rPr lang="en-US" altLang="zh-CN" sz="2800" b="1" i="1" kern="0" dirty="0" smtClean="0">
                <a:solidFill>
                  <a:srgbClr val="FFFFFF"/>
                </a:solidFill>
                <a:cs typeface="+mn-ea"/>
                <a:sym typeface="+mn-lt"/>
              </a:rPr>
              <a:t>17.7%</a:t>
            </a:r>
            <a:endParaRPr lang="en-US" altLang="zh-CN" sz="2800" b="1" i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406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797984" y="1166284"/>
            <a:ext cx="1396536" cy="24518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09">
              <a:defRPr/>
            </a:pPr>
            <a:r>
              <a:rPr lang="en-US" altLang="zh-CN" sz="15333" b="1" dirty="0">
                <a:solidFill>
                  <a:srgbClr val="5B9BD5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6</a:t>
            </a:r>
            <a:endParaRPr lang="zh-CN" altLang="en-US" sz="15333" dirty="0">
              <a:solidFill>
                <a:srgbClr val="5B9BD5">
                  <a:lumMod val="60000"/>
                  <a:lumOff val="4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452207" y="5562510"/>
            <a:ext cx="3495743" cy="1639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52884" y="1147233"/>
            <a:ext cx="1396536" cy="24518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09">
              <a:defRPr/>
            </a:pPr>
            <a:r>
              <a:rPr lang="en-US" altLang="zh-CN" sz="15333" b="1" dirty="0">
                <a:solidFill>
                  <a:srgbClr val="5B9BD5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5</a:t>
            </a:r>
            <a:endParaRPr lang="zh-CN" altLang="en-US" sz="15333" dirty="0">
              <a:solidFill>
                <a:srgbClr val="5B9BD5">
                  <a:lumMod val="60000"/>
                  <a:lumOff val="4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30806" y="4656668"/>
            <a:ext cx="2608406" cy="24518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09">
              <a:defRPr/>
            </a:pPr>
            <a:r>
              <a:rPr lang="en-US" altLang="zh-CN" sz="15333" b="1" dirty="0">
                <a:solidFill>
                  <a:srgbClr val="5B9BD5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30</a:t>
            </a:r>
            <a:endParaRPr lang="zh-CN" altLang="en-US" sz="15333" dirty="0">
              <a:solidFill>
                <a:srgbClr val="5B9BD5">
                  <a:lumMod val="60000"/>
                  <a:lumOff val="4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97334" y="2832100"/>
            <a:ext cx="1396536" cy="24518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09">
              <a:defRPr/>
            </a:pPr>
            <a:r>
              <a:rPr lang="en-US" altLang="zh-CN" sz="15333" b="1" dirty="0">
                <a:solidFill>
                  <a:srgbClr val="5B9BD5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2</a:t>
            </a:r>
            <a:endParaRPr lang="zh-CN" altLang="en-US" sz="15333" dirty="0">
              <a:solidFill>
                <a:srgbClr val="5B9BD5">
                  <a:lumMod val="60000"/>
                  <a:lumOff val="4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9367" y="4682067"/>
            <a:ext cx="1396536" cy="24518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09">
              <a:defRPr/>
            </a:pPr>
            <a:r>
              <a:rPr lang="en-US" altLang="zh-CN" sz="15333" b="1" dirty="0">
                <a:solidFill>
                  <a:srgbClr val="5B9BD5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4</a:t>
            </a:r>
            <a:endParaRPr lang="zh-CN" altLang="en-US" sz="15333" dirty="0">
              <a:solidFill>
                <a:srgbClr val="5B9BD5">
                  <a:lumMod val="60000"/>
                  <a:lumOff val="4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0618" y="2872317"/>
            <a:ext cx="2608406" cy="24518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09">
              <a:defRPr/>
            </a:pPr>
            <a:r>
              <a:rPr lang="en-US" altLang="zh-CN" sz="15333" b="1" dirty="0">
                <a:solidFill>
                  <a:srgbClr val="5B9BD5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10</a:t>
            </a:r>
            <a:endParaRPr lang="zh-CN" altLang="en-US" sz="15333" dirty="0">
              <a:solidFill>
                <a:srgbClr val="5B9BD5">
                  <a:lumMod val="60000"/>
                  <a:lumOff val="4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16" name="Picture" descr="Picture"/>
          <p:cNvPicPr>
            <a:picLocks noChangeAspect="1"/>
          </p:cNvPicPr>
          <p:nvPr/>
        </p:nvPicPr>
        <p:blipFill>
          <a:blip r:embed="rId4" cstate="print">
            <a:lum bright="-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112" y="1820417"/>
            <a:ext cx="3028951" cy="255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"/>
          <p:cNvSpPr txBox="1">
            <a:spLocks/>
          </p:cNvSpPr>
          <p:nvPr/>
        </p:nvSpPr>
        <p:spPr>
          <a:xfrm>
            <a:off x="1720851" y="1849967"/>
            <a:ext cx="2199216" cy="353483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defTabSz="1219170">
              <a:lnSpc>
                <a:spcPts val="2700"/>
              </a:lnSpc>
            </a:pPr>
            <a:r>
              <a:rPr lang="zh-CN" altLang="en-US" sz="3200" b="1" kern="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报价组</a:t>
            </a:r>
            <a:br>
              <a:rPr lang="zh-CN" altLang="en-US" sz="3200" b="1" kern="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32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​</a:t>
            </a:r>
            <a:endParaRPr kumimoji="1" lang="zh-CN" altLang="en-US" sz="3200" b="1" kern="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文本"/>
          <p:cNvSpPr txBox="1">
            <a:spLocks/>
          </p:cNvSpPr>
          <p:nvPr/>
        </p:nvSpPr>
        <p:spPr>
          <a:xfrm>
            <a:off x="1739900" y="3583518"/>
            <a:ext cx="2074333" cy="311233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defTabSz="1219170">
              <a:lnSpc>
                <a:spcPts val="2700"/>
              </a:lnSpc>
            </a:pPr>
            <a:r>
              <a:rPr lang="zh-CN" altLang="en-US" sz="3200" b="1" kern="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研究</a:t>
            </a:r>
            <a:br>
              <a:rPr lang="zh-CN" altLang="en-US" sz="3200" b="1" kern="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32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​</a:t>
            </a:r>
            <a:endParaRPr kumimoji="1" lang="zh-CN" altLang="en-US" sz="3200" b="1" kern="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"/>
          <p:cNvSpPr txBox="1">
            <a:spLocks/>
          </p:cNvSpPr>
          <p:nvPr/>
        </p:nvSpPr>
        <p:spPr>
          <a:xfrm>
            <a:off x="8919634" y="1843618"/>
            <a:ext cx="2994575" cy="15451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defTabSz="1219170"/>
            <a:r>
              <a:rPr lang="zh-CN" altLang="en-US" sz="3200" b="1" kern="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公募基金经理</a:t>
            </a:r>
          </a:p>
        </p:txBody>
      </p:sp>
      <p:sp>
        <p:nvSpPr>
          <p:cNvPr id="23" name="文本"/>
          <p:cNvSpPr txBox="1">
            <a:spLocks/>
          </p:cNvSpPr>
          <p:nvPr/>
        </p:nvSpPr>
        <p:spPr>
          <a:xfrm>
            <a:off x="9023350" y="3539067"/>
            <a:ext cx="2682217" cy="381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defTabSz="1219170"/>
            <a:r>
              <a:rPr lang="zh-CN" altLang="en-US" sz="3200" b="1" kern="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定增实验室</a:t>
            </a:r>
          </a:p>
        </p:txBody>
      </p:sp>
      <p:sp>
        <p:nvSpPr>
          <p:cNvPr id="24" name="文本"/>
          <p:cNvSpPr txBox="1">
            <a:spLocks/>
          </p:cNvSpPr>
          <p:nvPr/>
        </p:nvSpPr>
        <p:spPr>
          <a:xfrm>
            <a:off x="1739901" y="3995292"/>
            <a:ext cx="2409331" cy="510117"/>
          </a:xfrm>
          <a:prstGeom prst="rect">
            <a:avLst/>
          </a:prstGeom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marL="0" lvl="1" defTabSz="121917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实现行业、定增标的全覆盖定增标的重视产业链挖掘。</a:t>
            </a:r>
            <a:endParaRPr lang="en-US" altLang="zh-CN" sz="1400" kern="0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文本"/>
          <p:cNvSpPr txBox="1">
            <a:spLocks/>
          </p:cNvSpPr>
          <p:nvPr/>
        </p:nvSpPr>
        <p:spPr>
          <a:xfrm>
            <a:off x="9171802" y="3988919"/>
            <a:ext cx="2473097" cy="510117"/>
          </a:xfrm>
          <a:prstGeom prst="rect">
            <a:avLst/>
          </a:prstGeom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defTabSz="1219170" fontAlgn="auto">
              <a:lnSpc>
                <a:spcPts val="20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3" kern="0" spc="240" dirty="0">
                <a:solidFill>
                  <a:srgbClr val="000000">
                    <a:alpha val="100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对全市场、我司定增产品在不同市场阶段的不同策略进行跟踪、分析</a:t>
            </a:r>
          </a:p>
        </p:txBody>
      </p:sp>
      <p:sp>
        <p:nvSpPr>
          <p:cNvPr id="26" name="文本"/>
          <p:cNvSpPr txBox="1">
            <a:spLocks/>
          </p:cNvSpPr>
          <p:nvPr/>
        </p:nvSpPr>
        <p:spPr>
          <a:xfrm>
            <a:off x="9232469" y="2451183"/>
            <a:ext cx="1996016" cy="510117"/>
          </a:xfrm>
          <a:prstGeom prst="rect">
            <a:avLst/>
          </a:prstGeom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defTabSz="1219170" fontAlgn="auto">
              <a:lnSpc>
                <a:spcPts val="20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3" kern="0" spc="240" dirty="0">
                <a:solidFill>
                  <a:srgbClr val="000000">
                    <a:alpha val="100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管理定增公募</a:t>
            </a:r>
          </a:p>
        </p:txBody>
      </p:sp>
      <p:sp>
        <p:nvSpPr>
          <p:cNvPr id="28" name="文本"/>
          <p:cNvSpPr txBox="1">
            <a:spLocks/>
          </p:cNvSpPr>
          <p:nvPr/>
        </p:nvSpPr>
        <p:spPr bwMode="auto">
          <a:xfrm>
            <a:off x="1706034" y="5454652"/>
            <a:ext cx="1782716" cy="25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9170">
              <a:lnSpc>
                <a:spcPts val="2700"/>
              </a:lnSpc>
              <a:spcBef>
                <a:spcPct val="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投资经理​</a:t>
            </a:r>
          </a:p>
        </p:txBody>
      </p:sp>
      <p:sp>
        <p:nvSpPr>
          <p:cNvPr id="29" name="文本"/>
          <p:cNvSpPr txBox="1">
            <a:spLocks/>
          </p:cNvSpPr>
          <p:nvPr/>
        </p:nvSpPr>
        <p:spPr bwMode="auto">
          <a:xfrm>
            <a:off x="1859831" y="5908718"/>
            <a:ext cx="2154767" cy="51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333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负责定增专户投资</a:t>
            </a:r>
          </a:p>
        </p:txBody>
      </p:sp>
      <p:sp>
        <p:nvSpPr>
          <p:cNvPr id="31" name="文本"/>
          <p:cNvSpPr txBox="1">
            <a:spLocks/>
          </p:cNvSpPr>
          <p:nvPr/>
        </p:nvSpPr>
        <p:spPr bwMode="auto">
          <a:xfrm>
            <a:off x="9036051" y="5278967"/>
            <a:ext cx="172931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市场人员</a:t>
            </a:r>
          </a:p>
        </p:txBody>
      </p:sp>
      <p:sp>
        <p:nvSpPr>
          <p:cNvPr id="32" name="文本"/>
          <p:cNvSpPr txBox="1">
            <a:spLocks/>
          </p:cNvSpPr>
          <p:nvPr/>
        </p:nvSpPr>
        <p:spPr>
          <a:xfrm>
            <a:off x="9232470" y="5782734"/>
            <a:ext cx="2366004" cy="512233"/>
          </a:xfrm>
          <a:prstGeom prst="rect">
            <a:avLst/>
          </a:prstGeom>
        </p:spPr>
        <p:txBody>
          <a:bodyPr lIns="0" tIns="0" rIns="0" bIns="0"/>
          <a:lstStyle/>
          <a:p>
            <a:pPr algn="just" defTabSz="1219170">
              <a:lnSpc>
                <a:spcPts val="2040"/>
              </a:lnSpc>
              <a:defRPr/>
            </a:pPr>
            <a:r>
              <a:rPr lang="zh-CN" altLang="en-US" sz="1333" kern="0" spc="240" dirty="0">
                <a:solidFill>
                  <a:srgbClr val="000000">
                    <a:alpha val="100000"/>
                  </a:srgbClr>
                </a:solidFill>
                <a:cs typeface="+mn-ea"/>
                <a:sym typeface="+mn-lt"/>
              </a:rPr>
              <a:t>主要专注于拓展定增业务；深度洞悉各类型客户需求</a:t>
            </a:r>
          </a:p>
        </p:txBody>
      </p:sp>
      <p:sp>
        <p:nvSpPr>
          <p:cNvPr id="34" name="文本"/>
          <p:cNvSpPr txBox="1">
            <a:spLocks/>
          </p:cNvSpPr>
          <p:nvPr/>
        </p:nvSpPr>
        <p:spPr>
          <a:xfrm>
            <a:off x="1295237" y="2298698"/>
            <a:ext cx="2883732" cy="510117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pPr marL="457189" algn="just" defTabSz="1219170">
              <a:lnSpc>
                <a:spcPct val="150000"/>
              </a:lnSpc>
            </a:pPr>
            <a:r>
              <a:rPr lang="zh-CN" altLang="en-US" sz="1333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负责</a:t>
            </a:r>
            <a:r>
              <a:rPr lang="en-US" altLang="zh-CN" sz="1333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60</a:t>
            </a:r>
            <a:r>
              <a:rPr lang="zh-CN" altLang="en-US" sz="1333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家券商</a:t>
            </a:r>
            <a:r>
              <a:rPr lang="en-US" altLang="zh-CN" sz="1333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EMC</a:t>
            </a:r>
            <a:r>
              <a:rPr lang="zh-CN" altLang="en-US" sz="1333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沟通；负责</a:t>
            </a:r>
            <a:r>
              <a:rPr lang="en-US" altLang="zh-CN" sz="1333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250</a:t>
            </a:r>
            <a:r>
              <a:rPr lang="zh-CN" altLang="en-US" sz="1333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多家上市公司维护。</a:t>
            </a:r>
            <a:endParaRPr lang="en-US" altLang="zh-CN" sz="1333" kern="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9" name="文本框 2"/>
          <p:cNvSpPr txBox="1">
            <a:spLocks noChangeArrowheads="1"/>
          </p:cNvSpPr>
          <p:nvPr/>
        </p:nvSpPr>
        <p:spPr bwMode="auto">
          <a:xfrm>
            <a:off x="929664" y="0"/>
            <a:ext cx="1140054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cs typeface="+mn-ea"/>
                <a:sym typeface="+mn-lt"/>
              </a:rPr>
              <a:t>财通优势</a:t>
            </a:r>
          </a:p>
        </p:txBody>
      </p:sp>
      <p:sp>
        <p:nvSpPr>
          <p:cNvPr id="40" name="文本框 2"/>
          <p:cNvSpPr txBox="1">
            <a:spLocks noChangeArrowheads="1"/>
          </p:cNvSpPr>
          <p:nvPr/>
        </p:nvSpPr>
        <p:spPr bwMode="auto">
          <a:xfrm>
            <a:off x="929664" y="404167"/>
            <a:ext cx="4281939" cy="50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实力团队护航定增投资业务</a:t>
            </a:r>
            <a:endParaRPr lang="en-US" altLang="zh-CN" sz="2667" b="1" dirty="0">
              <a:solidFill>
                <a:srgbClr val="084078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5323323" y="593265"/>
            <a:ext cx="6868680" cy="233023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43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4304926" y="5297277"/>
            <a:ext cx="3778599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3" dirty="0">
                <a:solidFill>
                  <a:srgbClr val="000000"/>
                </a:solidFill>
                <a:cs typeface="+mn-ea"/>
                <a:sym typeface="+mn-lt"/>
              </a:rPr>
              <a:t>前中后台</a:t>
            </a:r>
            <a:r>
              <a:rPr lang="en-US" altLang="zh-CN" sz="2133" b="1" dirty="0">
                <a:solidFill>
                  <a:srgbClr val="C00000"/>
                </a:solidFill>
                <a:cs typeface="+mn-ea"/>
                <a:sym typeface="+mn-lt"/>
              </a:rPr>
              <a:t>50</a:t>
            </a:r>
            <a:r>
              <a:rPr lang="zh-CN" altLang="en-US" sz="2133" b="1" dirty="0">
                <a:solidFill>
                  <a:srgbClr val="C00000"/>
                </a:solidFill>
                <a:cs typeface="+mn-ea"/>
                <a:sym typeface="+mn-lt"/>
              </a:rPr>
              <a:t>余人团队</a:t>
            </a:r>
            <a:r>
              <a:rPr lang="zh-CN" altLang="en-US" sz="2133" dirty="0">
                <a:solidFill>
                  <a:srgbClr val="000000"/>
                </a:solidFill>
                <a:cs typeface="+mn-ea"/>
                <a:sym typeface="+mn-lt"/>
              </a:rPr>
              <a:t>紧密配合</a:t>
            </a:r>
            <a:endParaRPr lang="zh-CN" altLang="en-US" sz="1867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0618" y="1473200"/>
            <a:ext cx="3478351" cy="16637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6480" y="3267689"/>
            <a:ext cx="3478351" cy="16637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63616" y="5057247"/>
            <a:ext cx="3478351" cy="16637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66548" y="1473200"/>
            <a:ext cx="3478351" cy="16637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152410" y="3267689"/>
            <a:ext cx="3478351" cy="16637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129546" y="5057247"/>
            <a:ext cx="3478351" cy="16637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514124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0" name="文本框 2"/>
          <p:cNvSpPr txBox="1">
            <a:spLocks noChangeArrowheads="1"/>
          </p:cNvSpPr>
          <p:nvPr/>
        </p:nvSpPr>
        <p:spPr bwMode="auto">
          <a:xfrm>
            <a:off x="929664" y="404167"/>
            <a:ext cx="1550422" cy="50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 smtClean="0">
                <a:solidFill>
                  <a:srgbClr val="084078"/>
                </a:solidFill>
                <a:cs typeface="+mn-ea"/>
                <a:sym typeface="+mn-lt"/>
              </a:rPr>
              <a:t>产品要素</a:t>
            </a:r>
            <a:endParaRPr lang="en-US" altLang="zh-CN" sz="2667" b="1" dirty="0">
              <a:solidFill>
                <a:srgbClr val="084078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5323323" y="593265"/>
            <a:ext cx="6868680" cy="233023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43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graphicFrame>
        <p:nvGraphicFramePr>
          <p:cNvPr id="37" name="表格 3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2043888"/>
              </p:ext>
            </p:extLst>
          </p:nvPr>
        </p:nvGraphicFramePr>
        <p:xfrm>
          <a:off x="1564640" y="1049655"/>
          <a:ext cx="9077960" cy="5409565"/>
        </p:xfrm>
        <a:graphic>
          <a:graphicData uri="http://schemas.openxmlformats.org/drawingml/2006/table">
            <a:tbl>
              <a:tblPr/>
              <a:tblGrid>
                <a:gridCol w="2225675"/>
                <a:gridCol w="6852285"/>
              </a:tblGrid>
              <a:tr h="4438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产品名称 </a:t>
                      </a:r>
                    </a:p>
                  </a:txBody>
                  <a:tcPr marL="17556" marR="17556" marT="250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1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财通基金定增量化套利</a:t>
                      </a:r>
                      <a:r>
                        <a:rPr lang="en-US" altLang="zh-CN" sz="1400" b="1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56</a:t>
                      </a: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号集合</a:t>
                      </a: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资产管理计划</a:t>
                      </a:r>
                    </a:p>
                  </a:txBody>
                  <a:tcPr marL="17556" marR="17556" marT="250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101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产品类别 </a:t>
                      </a:r>
                    </a:p>
                  </a:txBody>
                  <a:tcPr marL="17556" marR="17556" marT="250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1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【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混合类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】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集合资产管理计划</a:t>
                      </a:r>
                    </a:p>
                  </a:txBody>
                  <a:tcPr marL="17556" marR="17556" marT="2508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投资经理 </a:t>
                      </a:r>
                    </a:p>
                  </a:txBody>
                  <a:tcPr marL="17556" marR="17556" marT="250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1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郭欣</a:t>
                      </a:r>
                    </a:p>
                  </a:txBody>
                  <a:tcPr marL="17556" marR="17556" marT="2508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</a:tr>
              <a:tr h="673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产品</a:t>
                      </a: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存续</a:t>
                      </a:r>
                      <a:r>
                        <a:rPr lang="zh-CN" sz="1400" b="1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期限</a:t>
                      </a:r>
                      <a:r>
                        <a:rPr lang="en-US" sz="1400" b="1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&amp;</a:t>
                      </a:r>
                      <a:r>
                        <a:rPr lang="zh-CN" sz="1400" b="1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运作方式 </a:t>
                      </a:r>
                    </a:p>
                  </a:txBody>
                  <a:tcPr marL="17556" marR="17556" marT="250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1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本计划存续期为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54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个月，定期开放式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(18</a:t>
                      </a:r>
                      <a:r>
                        <a:rPr lang="zh-CN" altLang="zh-CN" sz="14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个月定开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)</a:t>
                      </a:r>
                    </a:p>
                  </a:txBody>
                  <a:tcPr marL="17556" marR="17556" marT="2508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</a:tr>
              <a:tr h="433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托管行 </a:t>
                      </a:r>
                    </a:p>
                  </a:txBody>
                  <a:tcPr marL="17556" marR="17556" marT="250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1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南京银行股份有限公司</a:t>
                      </a:r>
                    </a:p>
                  </a:txBody>
                  <a:tcPr marL="17556" marR="17556" marT="2508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</a:tr>
              <a:tr h="772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单笔</a:t>
                      </a: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参与</a:t>
                      </a:r>
                      <a:r>
                        <a:rPr lang="zh-CN" sz="1400" b="1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起点 </a:t>
                      </a:r>
                    </a:p>
                  </a:txBody>
                  <a:tcPr marL="17556" marR="17556" marT="250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1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初始募集期间的净认购金额不得低于</a:t>
                      </a:r>
                      <a:r>
                        <a:rPr lang="en-US" altLang="zh-CN" sz="1400" b="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100</a:t>
                      </a:r>
                      <a:r>
                        <a:rPr lang="zh-CN" altLang="en-US" sz="1400" b="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万元人民币（不含认购费用），并可多次认购</a:t>
                      </a:r>
                      <a:r>
                        <a:rPr lang="en-US" altLang="zh-CN" sz="1400" b="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.</a:t>
                      </a:r>
                    </a:p>
                  </a:txBody>
                  <a:tcPr marL="17556" marR="17556" marT="2508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</a:tr>
              <a:tr h="1281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费用 </a:t>
                      </a:r>
                    </a:p>
                  </a:txBody>
                  <a:tcPr marL="17556" marR="17556" marT="250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1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认购费：</a:t>
                      </a: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0.5</a:t>
                      </a: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%(1000</a:t>
                      </a:r>
                      <a:r>
                        <a:rPr lang="zh-CN" altLang="en-US" sz="1400" kern="1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万以上免除</a:t>
                      </a:r>
                      <a:r>
                        <a:rPr lang="en-US" altLang="zh-CN" sz="1400" kern="100" baseline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)</a:t>
                      </a:r>
                      <a:endParaRPr lang="zh-CN" altLang="en-US" sz="1400" kern="1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退出费：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0%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年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管理费</a:t>
                      </a: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率：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1.5%</a:t>
                      </a:r>
                      <a:endParaRPr lang="en-US" altLang="zh-CN" sz="14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年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托管</a:t>
                      </a: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费率：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0.03%</a:t>
                      </a:r>
                    </a:p>
                  </a:txBody>
                  <a:tcPr marL="17556" marR="17556" marT="2508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</a:tr>
              <a:tr h="918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业绩报酬 </a:t>
                      </a:r>
                    </a:p>
                  </a:txBody>
                  <a:tcPr marL="17556" marR="17556" marT="250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1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本计划业绩计提基准为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8%</a:t>
                      </a: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（年化）。超过计提基准的部分计提</a:t>
                      </a: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【20%】</a:t>
                      </a: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作为业绩报酬。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（计提基准仅供费用计算</a:t>
                      </a:r>
                      <a:r>
                        <a:rPr lang="zh-CN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使用</a:t>
                      </a: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，</a:t>
                      </a:r>
                      <a:r>
                        <a:rPr lang="zh-CN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不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构成任何</a:t>
                      </a:r>
                      <a:r>
                        <a:rPr lang="zh-CN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保证</a:t>
                      </a: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，具体计提条款以产品合同为准。</a:t>
                      </a:r>
                      <a:r>
                        <a:rPr lang="zh-CN" sz="14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）</a:t>
                      </a:r>
                    </a:p>
                  </a:txBody>
                  <a:tcPr marL="17556" marR="17556" marT="2508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</a:tr>
            </a:tbl>
          </a:graphicData>
        </a:graphic>
      </p:graphicFrame>
      <p:sp>
        <p:nvSpPr>
          <p:cNvPr id="49" name="文本框 2"/>
          <p:cNvSpPr txBox="1">
            <a:spLocks noChangeArrowheads="1"/>
          </p:cNvSpPr>
          <p:nvPr/>
        </p:nvSpPr>
        <p:spPr bwMode="auto">
          <a:xfrm>
            <a:off x="929663" y="0"/>
            <a:ext cx="2095443" cy="3796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5" b="1" dirty="0">
                <a:solidFill>
                  <a:srgbClr val="084078"/>
                </a:solidFill>
                <a:cs typeface="+mn-ea"/>
                <a:sym typeface="+mn-lt"/>
              </a:rPr>
              <a:t>定增量化对冲策略</a:t>
            </a:r>
            <a:endParaRPr lang="en-US" altLang="zh-CN" sz="1865" b="1" dirty="0">
              <a:solidFill>
                <a:srgbClr val="08407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176895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ļi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íṡlïḋè">
            <a:extLst>
              <a:ext uri="{FF2B5EF4-FFF2-40B4-BE49-F238E27FC236}">
                <a16:creationId xmlns:a16="http://schemas.microsoft.com/office/drawing/2014/main" xmlns="" id="{10D8F314-1ED1-4FCC-915C-4581886FCD65}"/>
              </a:ext>
            </a:extLst>
          </p:cNvPr>
          <p:cNvSpPr txBox="1"/>
          <p:nvPr/>
        </p:nvSpPr>
        <p:spPr>
          <a:xfrm>
            <a:off x="10196133" y="4985798"/>
            <a:ext cx="1324356" cy="115147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800" spc="10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en-US" altLang="zh-CN" sz="133" spc="100">
                <a:solidFill>
                  <a:srgbClr val="FFFFFF"/>
                </a:solidFill>
                <a:cs typeface="+mn-ea"/>
                <a:sym typeface="+mn-lt"/>
              </a:rPr>
              <a:t>  </a:t>
            </a:r>
            <a:r>
              <a:rPr lang="en-US" altLang="zh-CN" sz="1800" spc="10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zh-CN" altLang="en-US" sz="1800" spc="1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iṧļiḓé">
            <a:extLst>
              <a:ext uri="{FF2B5EF4-FFF2-40B4-BE49-F238E27FC236}">
                <a16:creationId xmlns:a16="http://schemas.microsoft.com/office/drawing/2014/main" xmlns="" id="{91AD9CB7-0AB1-46E5-A281-74A64C02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350" y="2675139"/>
            <a:ext cx="5248275" cy="656792"/>
          </a:xfrm>
        </p:spPr>
        <p:txBody>
          <a:bodyPr>
            <a:noAutofit/>
          </a:bodyPr>
          <a:lstStyle/>
          <a:p>
            <a:pPr defTabSz="1219170">
              <a:defRPr/>
            </a:pPr>
            <a:r>
              <a:rPr lang="zh-CN" altLang="en-US" sz="9600" kern="0" dirty="0">
                <a:solidFill>
                  <a:srgbClr val="09405E"/>
                </a:solidFill>
                <a:latin typeface="+mn-lt"/>
                <a:ea typeface="+mn-ea"/>
                <a:cs typeface="+mn-ea"/>
                <a:sym typeface="+mn-lt"/>
              </a:rPr>
              <a:t>走进定增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31" y="129263"/>
            <a:ext cx="1928397" cy="551395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957323482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929663" y="404167"/>
            <a:ext cx="1550422" cy="50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风险提示</a:t>
            </a:r>
            <a:endParaRPr lang="en-US" altLang="zh-CN" sz="2667" b="1" dirty="0">
              <a:solidFill>
                <a:srgbClr val="084078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593940" y="575859"/>
            <a:ext cx="9598061" cy="226556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E5748A77-5406-44FC-831D-ECFE0C561419}"/>
              </a:ext>
            </a:extLst>
          </p:cNvPr>
          <p:cNvSpPr txBox="1"/>
          <p:nvPr/>
        </p:nvSpPr>
        <p:spPr>
          <a:xfrm>
            <a:off x="817945" y="1665782"/>
            <a:ext cx="10525460" cy="4495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38658">
              <a:lnSpc>
                <a:spcPct val="150000"/>
              </a:lnSpc>
            </a:pPr>
            <a:r>
              <a:rPr lang="zh-CN" altLang="en-US" sz="1467" dirty="0">
                <a:solidFill>
                  <a:srgbClr val="191919"/>
                </a:solidFill>
                <a:cs typeface="+mn-ea"/>
              </a:rPr>
              <a:t>专户投资者应满足合格投资者的要求：（一）具有</a:t>
            </a:r>
            <a:r>
              <a:rPr lang="en-US" altLang="zh-CN" sz="1467" dirty="0">
                <a:solidFill>
                  <a:srgbClr val="191919"/>
                </a:solidFill>
                <a:cs typeface="+mn-ea"/>
              </a:rPr>
              <a:t>2</a:t>
            </a:r>
            <a:r>
              <a:rPr lang="zh-CN" altLang="en-US" sz="1467" dirty="0">
                <a:solidFill>
                  <a:srgbClr val="191919"/>
                </a:solidFill>
                <a:cs typeface="+mn-ea"/>
              </a:rPr>
              <a:t>年以上投资经历，且满足以下条件之一：家庭金融净资产不低于</a:t>
            </a:r>
            <a:r>
              <a:rPr lang="en-US" altLang="zh-CN" sz="1467" dirty="0">
                <a:solidFill>
                  <a:srgbClr val="191919"/>
                </a:solidFill>
                <a:cs typeface="+mn-ea"/>
              </a:rPr>
              <a:t>300</a:t>
            </a:r>
            <a:r>
              <a:rPr lang="zh-CN" altLang="en-US" sz="1467" dirty="0">
                <a:solidFill>
                  <a:srgbClr val="191919"/>
                </a:solidFill>
                <a:cs typeface="+mn-ea"/>
              </a:rPr>
              <a:t>万元，家庭金融资产不低于</a:t>
            </a:r>
            <a:r>
              <a:rPr lang="en-US" altLang="zh-CN" sz="1467" dirty="0">
                <a:solidFill>
                  <a:srgbClr val="191919"/>
                </a:solidFill>
                <a:cs typeface="+mn-ea"/>
              </a:rPr>
              <a:t>500</a:t>
            </a:r>
            <a:r>
              <a:rPr lang="zh-CN" altLang="en-US" sz="1467" dirty="0">
                <a:solidFill>
                  <a:srgbClr val="191919"/>
                </a:solidFill>
                <a:cs typeface="+mn-ea"/>
              </a:rPr>
              <a:t>万元，或者近</a:t>
            </a:r>
            <a:r>
              <a:rPr lang="en-US" altLang="zh-CN" sz="1467" dirty="0">
                <a:solidFill>
                  <a:srgbClr val="191919"/>
                </a:solidFill>
                <a:cs typeface="+mn-ea"/>
              </a:rPr>
              <a:t>3</a:t>
            </a:r>
            <a:r>
              <a:rPr lang="zh-CN" altLang="en-US" sz="1467" dirty="0">
                <a:solidFill>
                  <a:srgbClr val="191919"/>
                </a:solidFill>
                <a:cs typeface="+mn-ea"/>
              </a:rPr>
              <a:t>年本人年均收入不低于</a:t>
            </a:r>
            <a:r>
              <a:rPr lang="en-US" altLang="zh-CN" sz="1467" dirty="0">
                <a:solidFill>
                  <a:srgbClr val="191919"/>
                </a:solidFill>
                <a:cs typeface="+mn-ea"/>
              </a:rPr>
              <a:t>40</a:t>
            </a:r>
            <a:r>
              <a:rPr lang="zh-CN" altLang="en-US" sz="1467" dirty="0">
                <a:solidFill>
                  <a:srgbClr val="191919"/>
                </a:solidFill>
                <a:cs typeface="+mn-ea"/>
              </a:rPr>
              <a:t>万元。（二）最近</a:t>
            </a:r>
            <a:r>
              <a:rPr lang="en-US" altLang="zh-CN" sz="1467" dirty="0">
                <a:solidFill>
                  <a:srgbClr val="191919"/>
                </a:solidFill>
                <a:cs typeface="+mn-ea"/>
              </a:rPr>
              <a:t>1</a:t>
            </a:r>
            <a:r>
              <a:rPr lang="zh-CN" altLang="en-US" sz="1467" dirty="0">
                <a:solidFill>
                  <a:srgbClr val="191919"/>
                </a:solidFill>
                <a:cs typeface="+mn-ea"/>
              </a:rPr>
              <a:t>年末净资产不低于</a:t>
            </a:r>
            <a:r>
              <a:rPr lang="en-US" altLang="zh-CN" sz="1467" dirty="0">
                <a:solidFill>
                  <a:srgbClr val="191919"/>
                </a:solidFill>
                <a:cs typeface="+mn-ea"/>
              </a:rPr>
              <a:t>1000</a:t>
            </a:r>
            <a:r>
              <a:rPr lang="zh-CN" altLang="en-US" sz="1467" dirty="0">
                <a:solidFill>
                  <a:srgbClr val="191919"/>
                </a:solidFill>
                <a:cs typeface="+mn-ea"/>
              </a:rPr>
              <a:t>万元的法人单位。（三）金融管理部门视为合格投资者的其他情形。合格投资者投资于单只固定收益类产品的金额不低于</a:t>
            </a:r>
            <a:r>
              <a:rPr lang="en-US" altLang="zh-CN" sz="1467" dirty="0">
                <a:solidFill>
                  <a:srgbClr val="191919"/>
                </a:solidFill>
                <a:cs typeface="+mn-ea"/>
              </a:rPr>
              <a:t>30</a:t>
            </a:r>
            <a:r>
              <a:rPr lang="zh-CN" altLang="en-US" sz="1467" dirty="0">
                <a:solidFill>
                  <a:srgbClr val="191919"/>
                </a:solidFill>
                <a:cs typeface="+mn-ea"/>
              </a:rPr>
              <a:t>万元，投资于单只混合类产品的金额不低于</a:t>
            </a:r>
            <a:r>
              <a:rPr lang="en-US" altLang="zh-CN" sz="1467" dirty="0">
                <a:solidFill>
                  <a:srgbClr val="191919"/>
                </a:solidFill>
                <a:cs typeface="+mn-ea"/>
              </a:rPr>
              <a:t>40</a:t>
            </a:r>
            <a:r>
              <a:rPr lang="zh-CN" altLang="en-US" sz="1467" dirty="0">
                <a:solidFill>
                  <a:srgbClr val="191919"/>
                </a:solidFill>
                <a:cs typeface="+mn-ea"/>
              </a:rPr>
              <a:t>万元，投资于单只权益类产品、单只商品及金融衍生品类产品的金额不低于</a:t>
            </a:r>
            <a:r>
              <a:rPr lang="en-US" altLang="zh-CN" sz="1467" dirty="0">
                <a:solidFill>
                  <a:srgbClr val="191919"/>
                </a:solidFill>
                <a:cs typeface="+mn-ea"/>
              </a:rPr>
              <a:t>100</a:t>
            </a:r>
            <a:r>
              <a:rPr lang="zh-CN" altLang="en-US" sz="1467" dirty="0">
                <a:solidFill>
                  <a:srgbClr val="191919"/>
                </a:solidFill>
                <a:cs typeface="+mn-ea"/>
              </a:rPr>
              <a:t>万元资产。</a:t>
            </a:r>
            <a:r>
              <a:rPr lang="zh-CN" altLang="en-US" sz="1467" dirty="0">
                <a:solidFill>
                  <a:srgbClr val="191919"/>
                </a:solidFill>
                <a:cs typeface="+mn-ea"/>
                <a:sym typeface="+mn-lt"/>
              </a:rPr>
              <a:t>市场有风险，投资需谨慎；本报告中的信息均来源于公开可获得资料，基金管理人力求可靠，但对这些信息的准确性及完整性不做任何保证，获得报告的人士据此做出投资决策，应自行承担投资风险。定向增发的投资情况并非投资组合的投资情况，定向增发的盈利情况并非投资组合的实际盈利情况。定向增发的盈利情况仅为公司根据历史数据，假设限定条件统计和计算出来的结果，但投资组合的实际投资业绩受证券市场走势、定向增发项目的参与、获配和变现情况，其他投资标的损益、运营成本等因素影响，与定向增发的投资情况存在明显差异，亦存在定向增发投资盈利，但投资组合发生亏损的可能性。定增过程存在一系列特有风险，如股价波动风险（锁定期内及锁定期届满后）、锁定期风险、展期风险、投资顾问或财务顾问风险、集中度风险以及不能灵活调整组合的风险。文中观点不对未来市场走势构成任何保证。提及相关文件以监管正式发文为准。历史业绩不对未来表现及其他产品业绩构成任何保证。定增量化对冲</a:t>
            </a:r>
            <a:r>
              <a:rPr lang="en-US" altLang="zh-CN" sz="1467" dirty="0">
                <a:solidFill>
                  <a:srgbClr val="191919"/>
                </a:solidFill>
                <a:cs typeface="+mn-ea"/>
                <a:sym typeface="+mn-lt"/>
              </a:rPr>
              <a:t>+</a:t>
            </a:r>
            <a:r>
              <a:rPr lang="zh-CN" altLang="en-US" sz="1467" dirty="0">
                <a:solidFill>
                  <a:srgbClr val="191919"/>
                </a:solidFill>
                <a:cs typeface="+mn-ea"/>
                <a:sym typeface="+mn-lt"/>
              </a:rPr>
              <a:t>需关注策略模式失效风险，使用“风险配平组合”存在不能有效复制指数的风险，且构建“风险配平组合”过程以及与</a:t>
            </a:r>
            <a:r>
              <a:rPr lang="zh-CN" altLang="en-US" sz="1467" dirty="0">
                <a:cs typeface="+mn-ea"/>
                <a:sym typeface="+mn-lt"/>
              </a:rPr>
              <a:t>采用股指期货对冲之间存在时间差</a:t>
            </a:r>
            <a:r>
              <a:rPr lang="zh-CN" altLang="en-US" sz="1467" dirty="0">
                <a:solidFill>
                  <a:srgbClr val="191919"/>
                </a:solidFill>
                <a:cs typeface="+mn-ea"/>
                <a:sym typeface="+mn-lt"/>
              </a:rPr>
              <a:t>，需要承担股票市场波动的风险。</a:t>
            </a:r>
            <a:endParaRPr lang="zh-CN" altLang="zh-CN" sz="1467" kern="1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149953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4" b="27403"/>
          <a:stretch>
            <a:fillRect/>
          </a:stretch>
        </p:blipFill>
        <p:spPr bwMode="auto">
          <a:xfrm>
            <a:off x="2531534" y="1595967"/>
            <a:ext cx="7031567" cy="157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42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2770" name="文本框 2"/>
          <p:cNvSpPr txBox="1">
            <a:spLocks noChangeArrowheads="1"/>
          </p:cNvSpPr>
          <p:nvPr/>
        </p:nvSpPr>
        <p:spPr bwMode="auto">
          <a:xfrm>
            <a:off x="929664" y="0"/>
            <a:ext cx="1146466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cs typeface="+mn-ea"/>
                <a:sym typeface="+mn-lt"/>
              </a:rPr>
              <a:t>走进定增</a:t>
            </a: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929663" y="404167"/>
            <a:ext cx="2929005" cy="50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什么是定向增发？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743110" y="575859"/>
            <a:ext cx="8448891" cy="226556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36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13" name="文本框 12"/>
          <p:cNvSpPr txBox="1"/>
          <p:nvPr/>
        </p:nvSpPr>
        <p:spPr>
          <a:xfrm>
            <a:off x="1120462" y="4412477"/>
            <a:ext cx="2622648" cy="4205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b="1" dirty="0">
                <a:cs typeface="+mn-ea"/>
                <a:sym typeface="+mn-lt"/>
              </a:rPr>
              <a:t>上市公司融资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3743110" y="3532717"/>
            <a:ext cx="450795" cy="22446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533" b="1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3908" y="3243260"/>
            <a:ext cx="1282072" cy="4205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33" b="1" dirty="0">
                <a:cs typeface="+mn-ea"/>
                <a:sym typeface="+mn-lt"/>
              </a:rPr>
              <a:t>股权融资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193908" y="5164288"/>
            <a:ext cx="1282072" cy="4205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33" b="1" dirty="0">
                <a:cs typeface="+mn-ea"/>
                <a:sym typeface="+mn-lt"/>
              </a:rPr>
              <a:t>债权融资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5565687" y="2508096"/>
            <a:ext cx="427682" cy="19487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07065" y="2147708"/>
            <a:ext cx="1906724" cy="4205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33" b="1" dirty="0">
                <a:cs typeface="+mn-ea"/>
                <a:sym typeface="+mn-lt"/>
              </a:rPr>
              <a:t>新股发行</a:t>
            </a:r>
            <a:r>
              <a:rPr lang="en-US" altLang="zh-CN" sz="2133" b="1" dirty="0">
                <a:cs typeface="+mn-ea"/>
                <a:sym typeface="+mn-lt"/>
              </a:rPr>
              <a:t>IPO</a:t>
            </a:r>
            <a:endParaRPr lang="zh-CN" altLang="en-US" sz="2133" b="1" dirty="0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65893" y="4077830"/>
            <a:ext cx="1906724" cy="4205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33" b="1" dirty="0">
                <a:cs typeface="+mn-ea"/>
                <a:sym typeface="+mn-lt"/>
              </a:rPr>
              <a:t>再融资</a:t>
            </a:r>
          </a:p>
        </p:txBody>
      </p:sp>
      <p:sp>
        <p:nvSpPr>
          <p:cNvPr id="21" name="左大括号 20"/>
          <p:cNvSpPr/>
          <p:nvPr/>
        </p:nvSpPr>
        <p:spPr>
          <a:xfrm>
            <a:off x="7478986" y="3438100"/>
            <a:ext cx="427682" cy="19487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533" b="1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917032" y="3142377"/>
            <a:ext cx="1402730" cy="4205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33" b="1" dirty="0">
                <a:cs typeface="+mn-ea"/>
                <a:sym typeface="+mn-lt"/>
              </a:rPr>
              <a:t>增发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905083" y="4992192"/>
            <a:ext cx="1186552" cy="4205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33" b="1" dirty="0">
                <a:cs typeface="+mn-ea"/>
                <a:sym typeface="+mn-lt"/>
              </a:rPr>
              <a:t>配股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8958028" y="2364868"/>
            <a:ext cx="427682" cy="19487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533" b="1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458233" y="2078160"/>
            <a:ext cx="1347145" cy="4205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33" b="1" dirty="0">
                <a:cs typeface="+mn-ea"/>
                <a:sym typeface="+mn-lt"/>
              </a:rPr>
              <a:t>公开增发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458233" y="3846795"/>
            <a:ext cx="1347145" cy="4205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33" b="1" dirty="0">
                <a:solidFill>
                  <a:srgbClr val="C00000"/>
                </a:solidFill>
                <a:cs typeface="+mn-ea"/>
                <a:sym typeface="+mn-lt"/>
              </a:rPr>
              <a:t>定向增发</a:t>
            </a:r>
          </a:p>
        </p:txBody>
      </p:sp>
      <p:sp>
        <p:nvSpPr>
          <p:cNvPr id="29" name="椭圆 28"/>
          <p:cNvSpPr/>
          <p:nvPr/>
        </p:nvSpPr>
        <p:spPr>
          <a:xfrm>
            <a:off x="4223056" y="2791832"/>
            <a:ext cx="1283128" cy="12413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3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086592" y="3696014"/>
            <a:ext cx="1283128" cy="12413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3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464486" y="3500096"/>
            <a:ext cx="1283128" cy="12413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3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0543" y="1091144"/>
            <a:ext cx="119130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cs typeface="+mn-ea"/>
                <a:sym typeface="+mn-lt"/>
              </a:rPr>
              <a:t>定向增发，指上市公司为了收购资产、项目融资等目的，向符合条件的少数特定投资者非公开发行股份的行为。</a:t>
            </a:r>
            <a:endParaRPr lang="zh-CN" altLang="en-US" dirty="0">
              <a:solidFill>
                <a:srgbClr val="FFC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900772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929663" y="404167"/>
            <a:ext cx="2916181" cy="50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定增发展的四阶段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957562" y="575859"/>
            <a:ext cx="8234439" cy="226556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7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15335" y="1233378"/>
            <a:ext cx="7443849" cy="3907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cs typeface="+mn-ea"/>
                <a:sym typeface="+mn-lt"/>
              </a:rPr>
              <a:t>2006</a:t>
            </a:r>
            <a:r>
              <a:rPr lang="zh-CN" altLang="en-US" sz="1800" b="1" dirty="0">
                <a:cs typeface="+mn-ea"/>
                <a:sym typeface="+mn-lt"/>
              </a:rPr>
              <a:t>年以来，竞价类定增市场发行项目数量及募集金额</a:t>
            </a:r>
          </a:p>
        </p:txBody>
      </p:sp>
      <p:sp>
        <p:nvSpPr>
          <p:cNvPr id="12" name="Rounded Rectangle 67"/>
          <p:cNvSpPr/>
          <p:nvPr/>
        </p:nvSpPr>
        <p:spPr>
          <a:xfrm>
            <a:off x="7877983" y="1276138"/>
            <a:ext cx="240000" cy="240000"/>
          </a:xfrm>
          <a:prstGeom prst="roundRect">
            <a:avLst/>
          </a:prstGeom>
          <a:solidFill>
            <a:srgbClr val="E64E2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888" tIns="60944" rIns="121888" bIns="60944" rtlCol="0" anchor="ctr"/>
          <a:lstStyle/>
          <a:p>
            <a:pPr algn="ctr" defTabSz="1219170">
              <a:defRPr/>
            </a:pPr>
            <a:endParaRPr lang="id-ID" sz="1200" kern="0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59635" y="1135851"/>
            <a:ext cx="3895309" cy="1231098"/>
          </a:xfrm>
          <a:prstGeom prst="rect">
            <a:avLst/>
          </a:prstGeom>
        </p:spPr>
        <p:txBody>
          <a:bodyPr wrap="square" lIns="121912" tIns="60956" rIns="121912" bIns="60956">
            <a:spAutoFit/>
          </a:bodyPr>
          <a:lstStyle/>
          <a:p>
            <a:pPr algn="just" defTabSz="1219170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萌芽阶段（</a:t>
            </a:r>
            <a:r>
              <a:rPr lang="en-US" altLang="zh-CN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2006-2013</a:t>
            </a:r>
            <a:r>
              <a:rPr lang="zh-CN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）</a:t>
            </a:r>
            <a:r>
              <a:rPr lang="zh-CN" altLang="en-US" sz="16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：以</a:t>
            </a:r>
            <a:r>
              <a:rPr lang="en-US" altLang="zh-CN" sz="16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《</a:t>
            </a:r>
            <a:r>
              <a:rPr lang="zh-CN" altLang="en-US" sz="16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上市公司证券发行管理办法</a:t>
            </a:r>
            <a:r>
              <a:rPr lang="en-US" altLang="zh-CN" sz="16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》</a:t>
            </a:r>
            <a:r>
              <a:rPr lang="zh-CN" altLang="en-US" sz="16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颁布为标志，定增融资逐渐崭露头角，规模和数量不大。</a:t>
            </a:r>
            <a:endParaRPr lang="en-US" altLang="zh-CN" sz="1600" kern="0" dirty="0">
              <a:solidFill>
                <a:sysClr val="windowText" lastClr="000000">
                  <a:lumMod val="85000"/>
                  <a:lumOff val="15000"/>
                </a:sysClr>
              </a:solidFill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715093" y="1813962"/>
            <a:ext cx="23239" cy="374072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872906" y="1895792"/>
            <a:ext cx="43369" cy="36516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右箭头 15"/>
          <p:cNvSpPr/>
          <p:nvPr/>
        </p:nvSpPr>
        <p:spPr>
          <a:xfrm>
            <a:off x="3748009" y="2026127"/>
            <a:ext cx="1160150" cy="64617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7" b="1" dirty="0">
                <a:solidFill>
                  <a:schemeClr val="tx1"/>
                </a:solidFill>
                <a:cs typeface="+mn-ea"/>
                <a:sym typeface="+mn-lt"/>
              </a:rPr>
              <a:t>爆发阶段</a:t>
            </a:r>
          </a:p>
        </p:txBody>
      </p:sp>
      <p:sp>
        <p:nvSpPr>
          <p:cNvPr id="18" name="Rounded Rectangle 67"/>
          <p:cNvSpPr/>
          <p:nvPr/>
        </p:nvSpPr>
        <p:spPr>
          <a:xfrm>
            <a:off x="7854345" y="2379954"/>
            <a:ext cx="240000" cy="240000"/>
          </a:xfrm>
          <a:prstGeom prst="roundRect">
            <a:avLst/>
          </a:prstGeom>
          <a:solidFill>
            <a:srgbClr val="E64E2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888" tIns="60944" rIns="121888" bIns="60944" rtlCol="0" anchor="ctr"/>
          <a:lstStyle/>
          <a:p>
            <a:pPr algn="ctr" defTabSz="1219170">
              <a:defRPr/>
            </a:pPr>
            <a:endParaRPr lang="id-ID" sz="1200" kern="0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59635" y="2269771"/>
            <a:ext cx="3895309" cy="1556957"/>
          </a:xfrm>
          <a:prstGeom prst="rect">
            <a:avLst/>
          </a:prstGeom>
        </p:spPr>
        <p:txBody>
          <a:bodyPr wrap="square" lIns="121912" tIns="60956" rIns="121912" bIns="60956">
            <a:spAutoFit/>
          </a:bodyPr>
          <a:lstStyle/>
          <a:p>
            <a:pPr algn="just" defTabSz="1219170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爆发阶段（</a:t>
            </a:r>
            <a:r>
              <a:rPr lang="en-US" altLang="zh-CN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2014-2016</a:t>
            </a:r>
            <a:r>
              <a:rPr lang="zh-CN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）</a:t>
            </a:r>
            <a:r>
              <a:rPr lang="zh-CN" altLang="en-US" sz="16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：以</a:t>
            </a:r>
            <a:r>
              <a:rPr lang="en-US" altLang="zh-CN" sz="16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《</a:t>
            </a:r>
            <a:r>
              <a:rPr lang="zh-CN" altLang="en-US" sz="16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创业板再融资办法</a:t>
            </a:r>
            <a:r>
              <a:rPr lang="en-US" altLang="zh-CN" sz="16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》</a:t>
            </a:r>
            <a:r>
              <a:rPr lang="zh-CN" altLang="en-US" sz="16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颁布为标志，定增进入爆发期，成为上市公司首要股权融资方式之一。</a:t>
            </a:r>
            <a:endParaRPr lang="en-US" altLang="zh-CN" sz="1600" kern="0" dirty="0">
              <a:solidFill>
                <a:sysClr val="windowText" lastClr="000000">
                  <a:lumMod val="85000"/>
                  <a:lumOff val="15000"/>
                </a:sysClr>
              </a:solidFill>
              <a:cs typeface="+mn-ea"/>
              <a:sym typeface="+mn-lt"/>
            </a:endParaRPr>
          </a:p>
        </p:txBody>
      </p:sp>
      <p:sp>
        <p:nvSpPr>
          <p:cNvPr id="20" name="Rounded Rectangle 67"/>
          <p:cNvSpPr/>
          <p:nvPr/>
        </p:nvSpPr>
        <p:spPr>
          <a:xfrm>
            <a:off x="7877983" y="3761831"/>
            <a:ext cx="240000" cy="240000"/>
          </a:xfrm>
          <a:prstGeom prst="roundRect">
            <a:avLst/>
          </a:prstGeom>
          <a:solidFill>
            <a:srgbClr val="E64E2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888" tIns="60944" rIns="121888" bIns="60944" rtlCol="0" anchor="ctr"/>
          <a:lstStyle/>
          <a:p>
            <a:pPr algn="ctr" defTabSz="1219170">
              <a:defRPr/>
            </a:pPr>
            <a:endParaRPr lang="id-ID" sz="1200" kern="0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30927" y="4923100"/>
            <a:ext cx="1145575" cy="694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37883" y="6329504"/>
            <a:ext cx="2850959" cy="46166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83272" y="3651649"/>
            <a:ext cx="3895309" cy="1600430"/>
          </a:xfrm>
          <a:prstGeom prst="rect">
            <a:avLst/>
          </a:prstGeom>
        </p:spPr>
        <p:txBody>
          <a:bodyPr wrap="square" lIns="121912" tIns="60956" rIns="121912" bIns="60956">
            <a:spAutoFit/>
          </a:bodyPr>
          <a:lstStyle/>
          <a:p>
            <a:pPr algn="just" defTabSz="1219170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紧缩阶段（</a:t>
            </a:r>
            <a:r>
              <a:rPr lang="en-US" altLang="zh-CN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2017-2019</a:t>
            </a:r>
            <a:r>
              <a:rPr lang="zh-CN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）</a:t>
            </a:r>
            <a:r>
              <a:rPr lang="zh-CN" altLang="en-US" sz="16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：以</a:t>
            </a:r>
            <a:r>
              <a:rPr lang="en-US" altLang="zh-CN" sz="16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17</a:t>
            </a:r>
            <a:r>
              <a:rPr lang="zh-CN" altLang="en-US" sz="16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年</a:t>
            </a:r>
            <a:r>
              <a:rPr lang="en-US" altLang="zh-CN" sz="16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2</a:t>
            </a:r>
            <a:r>
              <a:rPr lang="zh-CN" altLang="en-US" sz="16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月</a:t>
            </a:r>
            <a:r>
              <a:rPr lang="en-US" altLang="zh-CN" sz="16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《</a:t>
            </a:r>
            <a:r>
              <a:rPr lang="zh-CN" altLang="en-US" sz="16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再融资政策</a:t>
            </a:r>
            <a:r>
              <a:rPr lang="en-US" altLang="zh-CN" sz="16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》</a:t>
            </a:r>
            <a:r>
              <a:rPr lang="zh-CN" altLang="en-US" sz="16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修订为标志，定增进入紧缩期，定增融资的股权融资地位受到明显挑战。</a:t>
            </a:r>
            <a:endParaRPr lang="en-US" altLang="zh-CN" sz="1600" kern="0" dirty="0">
              <a:solidFill>
                <a:sysClr val="windowText" lastClr="000000">
                  <a:lumMod val="85000"/>
                  <a:lumOff val="15000"/>
                </a:sysClr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8803" y="1768679"/>
            <a:ext cx="2933625" cy="538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3"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69287" y="5216831"/>
            <a:ext cx="25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右箭头 27"/>
          <p:cNvSpPr/>
          <p:nvPr/>
        </p:nvSpPr>
        <p:spPr>
          <a:xfrm>
            <a:off x="106879" y="2008134"/>
            <a:ext cx="3599478" cy="662064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7" b="1" dirty="0">
                <a:solidFill>
                  <a:schemeClr val="tx1"/>
                </a:solidFill>
                <a:cs typeface="+mn-ea"/>
                <a:sym typeface="+mn-lt"/>
              </a:rPr>
              <a:t>萌芽阶段</a:t>
            </a:r>
          </a:p>
        </p:txBody>
      </p:sp>
      <p:sp>
        <p:nvSpPr>
          <p:cNvPr id="29" name="文本框 4"/>
          <p:cNvSpPr txBox="1"/>
          <p:nvPr/>
        </p:nvSpPr>
        <p:spPr>
          <a:xfrm>
            <a:off x="1" y="6155069"/>
            <a:ext cx="3923494" cy="34887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eaLnBrk="0" hangingPunct="0"/>
            <a:r>
              <a:rPr lang="zh-CN" altLang="en-US" sz="1467" dirty="0">
                <a:cs typeface="+mn-ea"/>
                <a:sym typeface="+mn-lt"/>
              </a:rPr>
              <a:t>数据来源：</a:t>
            </a:r>
            <a:r>
              <a:rPr lang="en-US" altLang="zh-CN" sz="1467" dirty="0">
                <a:cs typeface="+mn-ea"/>
                <a:sym typeface="+mn-lt"/>
              </a:rPr>
              <a:t>Wind,</a:t>
            </a:r>
            <a:r>
              <a:rPr lang="zh-CN" altLang="en-US" sz="1467" dirty="0">
                <a:cs typeface="+mn-ea"/>
                <a:sym typeface="+mn-lt"/>
              </a:rPr>
              <a:t>从</a:t>
            </a:r>
            <a:r>
              <a:rPr lang="en-US" altLang="zh-CN" sz="1467" dirty="0">
                <a:cs typeface="+mn-ea"/>
                <a:sym typeface="+mn-lt"/>
              </a:rPr>
              <a:t>2006.01.01-2021.12.31</a:t>
            </a:r>
            <a:endParaRPr lang="zh-CN" altLang="en-US" sz="1467" dirty="0">
              <a:cs typeface="+mn-ea"/>
              <a:sym typeface="+mn-lt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929664" y="0"/>
            <a:ext cx="1146466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cs typeface="+mn-ea"/>
                <a:sym typeface="+mn-lt"/>
              </a:rPr>
              <a:t>走进定增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008384" y="1897146"/>
            <a:ext cx="43369" cy="36516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左右箭头 34"/>
          <p:cNvSpPr/>
          <p:nvPr/>
        </p:nvSpPr>
        <p:spPr>
          <a:xfrm>
            <a:off x="4873999" y="2024022"/>
            <a:ext cx="1176850" cy="64617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7" b="1" dirty="0">
                <a:solidFill>
                  <a:schemeClr val="tx1"/>
                </a:solidFill>
                <a:cs typeface="+mn-ea"/>
                <a:sym typeface="+mn-lt"/>
              </a:rPr>
              <a:t>紧缩阶段</a:t>
            </a:r>
          </a:p>
        </p:txBody>
      </p:sp>
      <p:sp>
        <p:nvSpPr>
          <p:cNvPr id="37" name="右箭头 36"/>
          <p:cNvSpPr/>
          <p:nvPr/>
        </p:nvSpPr>
        <p:spPr>
          <a:xfrm>
            <a:off x="6094219" y="2025195"/>
            <a:ext cx="1573494" cy="6461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7" b="1" dirty="0">
                <a:solidFill>
                  <a:schemeClr val="tx1"/>
                </a:solidFill>
                <a:cs typeface="+mn-ea"/>
                <a:sym typeface="+mn-lt"/>
              </a:rPr>
              <a:t>新政以来</a:t>
            </a:r>
          </a:p>
        </p:txBody>
      </p:sp>
      <p:sp>
        <p:nvSpPr>
          <p:cNvPr id="38" name="Rounded Rectangle 67"/>
          <p:cNvSpPr/>
          <p:nvPr/>
        </p:nvSpPr>
        <p:spPr>
          <a:xfrm>
            <a:off x="7812694" y="5288866"/>
            <a:ext cx="240000" cy="240000"/>
          </a:xfrm>
          <a:prstGeom prst="roundRect">
            <a:avLst/>
          </a:prstGeom>
          <a:solidFill>
            <a:srgbClr val="E64E2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888" tIns="60944" rIns="121888" bIns="60944" rtlCol="0" anchor="ctr"/>
          <a:lstStyle/>
          <a:p>
            <a:pPr algn="ctr" defTabSz="1219170">
              <a:defRPr/>
            </a:pPr>
            <a:endParaRPr lang="id-ID" sz="1200" kern="0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17983" y="5178684"/>
            <a:ext cx="3895309" cy="1600430"/>
          </a:xfrm>
          <a:prstGeom prst="rect">
            <a:avLst/>
          </a:prstGeom>
        </p:spPr>
        <p:txBody>
          <a:bodyPr wrap="square" lIns="121912" tIns="60956" rIns="121912" bIns="60956">
            <a:spAutoFit/>
          </a:bodyPr>
          <a:lstStyle/>
          <a:p>
            <a:pPr algn="just" defTabSz="1219170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新政以来（</a:t>
            </a:r>
            <a:r>
              <a:rPr lang="en-US" altLang="zh-CN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2020-</a:t>
            </a:r>
            <a:r>
              <a:rPr lang="zh-CN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至今）</a:t>
            </a:r>
            <a:r>
              <a:rPr lang="zh-CN" altLang="en-US" sz="16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cs typeface="+mn-ea"/>
                <a:sym typeface="+mn-lt"/>
              </a:rPr>
              <a:t>：</a:t>
            </a:r>
            <a:r>
              <a:rPr lang="en-US" altLang="zh-CN" sz="1600" dirty="0">
                <a:cs typeface="+mn-ea"/>
                <a:sym typeface="+mn-lt"/>
              </a:rPr>
              <a:t> 2020</a:t>
            </a:r>
            <a:r>
              <a:rPr lang="zh-CN" altLang="en-US" sz="1600" dirty="0">
                <a:cs typeface="+mn-ea"/>
                <a:sym typeface="+mn-lt"/>
              </a:rPr>
              <a:t>年</a:t>
            </a:r>
            <a:r>
              <a:rPr lang="en-US" altLang="zh-CN" sz="1600" dirty="0">
                <a:cs typeface="+mn-ea"/>
                <a:sym typeface="+mn-lt"/>
              </a:rPr>
              <a:t>2</a:t>
            </a:r>
            <a:r>
              <a:rPr lang="zh-CN" altLang="en-US" sz="1600" dirty="0">
                <a:cs typeface="+mn-ea"/>
                <a:sym typeface="+mn-lt"/>
              </a:rPr>
              <a:t>月</a:t>
            </a:r>
            <a:r>
              <a:rPr lang="en-US" altLang="zh-CN" sz="1600" dirty="0">
                <a:cs typeface="+mn-ea"/>
                <a:sym typeface="+mn-lt"/>
              </a:rPr>
              <a:t>14</a:t>
            </a:r>
            <a:r>
              <a:rPr lang="zh-CN" altLang="en-US" sz="1600" dirty="0">
                <a:cs typeface="+mn-ea"/>
                <a:sym typeface="+mn-lt"/>
              </a:rPr>
              <a:t>日，</a:t>
            </a:r>
            <a:r>
              <a:rPr lang="zh-CN" altLang="zh-CN" sz="1600" dirty="0">
                <a:cs typeface="+mn-ea"/>
                <a:sym typeface="+mn-lt"/>
              </a:rPr>
              <a:t>以再融资新政、注册制改革为首的政策组合拳陆续落地，</a:t>
            </a:r>
            <a:r>
              <a:rPr lang="zh-CN" altLang="en-US" sz="1600" dirty="0">
                <a:cs typeface="+mn-ea"/>
                <a:sym typeface="+mn-lt"/>
              </a:rPr>
              <a:t>开创定增新格局。</a:t>
            </a:r>
          </a:p>
        </p:txBody>
      </p:sp>
      <p:graphicFrame>
        <p:nvGraphicFramePr>
          <p:cNvPr id="40" name="图表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199465"/>
              </p:ext>
            </p:extLst>
          </p:nvPr>
        </p:nvGraphicFramePr>
        <p:xfrm>
          <a:off x="436986" y="2788614"/>
          <a:ext cx="7045338" cy="3407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83728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770" name="文本框 2"/>
          <p:cNvSpPr txBox="1">
            <a:spLocks noChangeArrowheads="1"/>
          </p:cNvSpPr>
          <p:nvPr/>
        </p:nvSpPr>
        <p:spPr bwMode="auto">
          <a:xfrm>
            <a:off x="922229" y="0"/>
            <a:ext cx="1140054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cs typeface="+mn-ea"/>
                <a:sym typeface="+mn-lt"/>
              </a:rPr>
              <a:t>走进定增</a:t>
            </a: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922973" y="432847"/>
            <a:ext cx="4493536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84078"/>
                </a:solidFill>
                <a:cs typeface="+mn-ea"/>
                <a:sym typeface="+mn-lt"/>
              </a:rPr>
              <a:t>再融资新政开创定增新格局</a:t>
            </a:r>
            <a:endParaRPr lang="en-US" altLang="zh-CN" sz="2800" b="1" dirty="0">
              <a:solidFill>
                <a:srgbClr val="084078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416509" y="653133"/>
            <a:ext cx="6775491" cy="266612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36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1" y="1096633"/>
            <a:ext cx="12191999" cy="1394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7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cs typeface="+mn-ea"/>
                <a:sym typeface="+mn-lt"/>
              </a:rPr>
              <a:t>2020</a:t>
            </a:r>
            <a:r>
              <a:rPr lang="zh-CN" altLang="en-US" sz="17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17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17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1700" dirty="0">
                <a:solidFill>
                  <a:schemeClr val="tx1"/>
                </a:solidFill>
                <a:cs typeface="+mn-ea"/>
                <a:sym typeface="+mn-lt"/>
              </a:rPr>
              <a:t>14</a:t>
            </a:r>
            <a:r>
              <a:rPr lang="zh-CN" altLang="en-US" sz="1700" dirty="0">
                <a:solidFill>
                  <a:schemeClr val="tx1"/>
                </a:solidFill>
                <a:cs typeface="+mn-ea"/>
                <a:sym typeface="+mn-lt"/>
              </a:rPr>
              <a:t>日，证监会发布</a:t>
            </a:r>
            <a:r>
              <a:rPr lang="en-US" altLang="zh-CN" sz="1700" dirty="0">
                <a:solidFill>
                  <a:schemeClr val="tx1"/>
                </a:solidFill>
                <a:cs typeface="+mn-ea"/>
                <a:sym typeface="+mn-lt"/>
              </a:rPr>
              <a:t>《</a:t>
            </a:r>
            <a:r>
              <a:rPr lang="zh-CN" altLang="en-US" sz="1700" dirty="0">
                <a:solidFill>
                  <a:schemeClr val="tx1"/>
                </a:solidFill>
                <a:cs typeface="+mn-ea"/>
                <a:sym typeface="+mn-lt"/>
              </a:rPr>
              <a:t>上市公司证券发行管理办法</a:t>
            </a:r>
            <a:r>
              <a:rPr lang="en-US" altLang="zh-CN" sz="1700" dirty="0">
                <a:solidFill>
                  <a:schemeClr val="tx1"/>
                </a:solidFill>
                <a:cs typeface="+mn-ea"/>
                <a:sym typeface="+mn-lt"/>
              </a:rPr>
              <a:t>》《</a:t>
            </a:r>
            <a:r>
              <a:rPr lang="zh-CN" altLang="en-US" sz="1700" dirty="0">
                <a:solidFill>
                  <a:schemeClr val="tx1"/>
                </a:solidFill>
                <a:cs typeface="+mn-ea"/>
                <a:sym typeface="+mn-lt"/>
              </a:rPr>
              <a:t>创业板上市公司证券发行管理暂行办法</a:t>
            </a:r>
            <a:r>
              <a:rPr lang="en-US" altLang="zh-CN" sz="1700" dirty="0">
                <a:solidFill>
                  <a:schemeClr val="tx1"/>
                </a:solidFill>
                <a:cs typeface="+mn-ea"/>
                <a:sym typeface="+mn-lt"/>
              </a:rPr>
              <a:t>》《</a:t>
            </a:r>
            <a:r>
              <a:rPr lang="zh-CN" altLang="en-US" sz="1700" dirty="0">
                <a:solidFill>
                  <a:schemeClr val="tx1"/>
                </a:solidFill>
                <a:cs typeface="+mn-ea"/>
                <a:sym typeface="+mn-lt"/>
              </a:rPr>
              <a:t>上市公司非公开发行股票实施细则</a:t>
            </a:r>
            <a:r>
              <a:rPr lang="en-US" altLang="zh-CN" sz="1700" dirty="0">
                <a:solidFill>
                  <a:schemeClr val="tx1"/>
                </a:solidFill>
                <a:cs typeface="+mn-ea"/>
                <a:sym typeface="+mn-lt"/>
              </a:rPr>
              <a:t>》</a:t>
            </a:r>
            <a:r>
              <a:rPr lang="zh-CN" altLang="en-US" sz="1700" dirty="0">
                <a:solidFill>
                  <a:schemeClr val="tx1"/>
                </a:solidFill>
                <a:cs typeface="+mn-ea"/>
                <a:sym typeface="+mn-lt"/>
              </a:rPr>
              <a:t>，对再融资规则进行修订。</a:t>
            </a:r>
            <a:r>
              <a:rPr lang="zh-CN" altLang="zh-CN" sz="1700" dirty="0">
                <a:solidFill>
                  <a:schemeClr val="tx1"/>
                </a:solidFill>
                <a:cs typeface="+mn-ea"/>
                <a:sym typeface="+mn-lt"/>
              </a:rPr>
              <a:t>以再融资新政、注册制改革为首的政策组合拳陆续落地，激活再融资市场各方主体的积极性</a:t>
            </a:r>
            <a:r>
              <a:rPr lang="zh-CN" altLang="en-US" sz="17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buFont typeface="Wingdings" pitchFamily="2" charset="2"/>
              <a:buChar char="Ø"/>
              <a:defRPr/>
            </a:pPr>
            <a:endParaRPr lang="zh-CN" altLang="en-US" sz="186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2" name="íṩ1ïďe"/>
          <p:cNvSpPr txBox="1">
            <a:spLocks noChangeArrowheads="1"/>
          </p:cNvSpPr>
          <p:nvPr/>
        </p:nvSpPr>
        <p:spPr bwMode="auto">
          <a:xfrm>
            <a:off x="6062133" y="2330451"/>
            <a:ext cx="1873251" cy="17187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1219170"/>
            <a:r>
              <a:rPr lang="zh-CN" altLang="zh-CN" sz="3200" b="1">
                <a:solidFill>
                  <a:srgbClr val="FFFFFF"/>
                </a:solidFill>
                <a:cs typeface="+mn-ea"/>
                <a:sym typeface="+mn-lt"/>
              </a:rPr>
              <a:t>大宗</a:t>
            </a:r>
            <a:r>
              <a:rPr lang="zh-CN" altLang="en-US" sz="3200" b="1">
                <a:solidFill>
                  <a:srgbClr val="FFFFFF"/>
                </a:solidFill>
                <a:cs typeface="+mn-ea"/>
                <a:sym typeface="+mn-lt"/>
              </a:rPr>
              <a:t>交易</a:t>
            </a:r>
            <a:endParaRPr lang="zh-CN" altLang="zh-CN" sz="3200" b="1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/>
        </p:nvCxnSpPr>
        <p:spPr bwMode="auto">
          <a:xfrm rot="10800000">
            <a:off x="2000223" y="2476495"/>
            <a:ext cx="3523072" cy="211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73"/>
          <p:cNvSpPr>
            <a:spLocks noEditPoints="1"/>
          </p:cNvSpPr>
          <p:nvPr/>
        </p:nvSpPr>
        <p:spPr bwMode="auto">
          <a:xfrm>
            <a:off x="1988448" y="1938856"/>
            <a:ext cx="678528" cy="428168"/>
          </a:xfrm>
          <a:custGeom>
            <a:avLst/>
            <a:gdLst>
              <a:gd name="T0" fmla="*/ 1002 w 1234"/>
              <a:gd name="T1" fmla="*/ 906 h 1168"/>
              <a:gd name="T2" fmla="*/ 577 w 1234"/>
              <a:gd name="T3" fmla="*/ 777 h 1168"/>
              <a:gd name="T4" fmla="*/ 108 w 1234"/>
              <a:gd name="T5" fmla="*/ 940 h 1168"/>
              <a:gd name="T6" fmla="*/ 572 w 1234"/>
              <a:gd name="T7" fmla="*/ 23 h 1168"/>
              <a:gd name="T8" fmla="*/ 823 w 1234"/>
              <a:gd name="T9" fmla="*/ 193 h 1168"/>
              <a:gd name="T10" fmla="*/ 104 w 1234"/>
              <a:gd name="T11" fmla="*/ 325 h 1168"/>
              <a:gd name="T12" fmla="*/ 1 w 1234"/>
              <a:gd name="T13" fmla="*/ 960 h 1168"/>
              <a:gd name="T14" fmla="*/ 515 w 1234"/>
              <a:gd name="T15" fmla="*/ 1168 h 1168"/>
              <a:gd name="T16" fmla="*/ 1035 w 1234"/>
              <a:gd name="T17" fmla="*/ 943 h 1168"/>
              <a:gd name="T18" fmla="*/ 513 w 1234"/>
              <a:gd name="T19" fmla="*/ 1136 h 1168"/>
              <a:gd name="T20" fmla="*/ 101 w 1234"/>
              <a:gd name="T21" fmla="*/ 948 h 1168"/>
              <a:gd name="T22" fmla="*/ 580 w 1234"/>
              <a:gd name="T23" fmla="*/ 1063 h 1168"/>
              <a:gd name="T24" fmla="*/ 513 w 1234"/>
              <a:gd name="T25" fmla="*/ 1136 h 1168"/>
              <a:gd name="T26" fmla="*/ 136 w 1234"/>
              <a:gd name="T27" fmla="*/ 404 h 1168"/>
              <a:gd name="T28" fmla="*/ 539 w 1234"/>
              <a:gd name="T29" fmla="*/ 94 h 1168"/>
              <a:gd name="T30" fmla="*/ 136 w 1234"/>
              <a:gd name="T31" fmla="*/ 784 h 1168"/>
              <a:gd name="T32" fmla="*/ 545 w 1234"/>
              <a:gd name="T33" fmla="*/ 858 h 1168"/>
              <a:gd name="T34" fmla="*/ 136 w 1234"/>
              <a:gd name="T35" fmla="*/ 784 h 1168"/>
              <a:gd name="T36" fmla="*/ 546 w 1234"/>
              <a:gd name="T37" fmla="*/ 995 h 1168"/>
              <a:gd name="T38" fmla="*/ 136 w 1234"/>
              <a:gd name="T39" fmla="*/ 871 h 1168"/>
              <a:gd name="T40" fmla="*/ 136 w 1234"/>
              <a:gd name="T41" fmla="*/ 489 h 1168"/>
              <a:gd name="T42" fmla="*/ 540 w 1234"/>
              <a:gd name="T43" fmla="*/ 231 h 1168"/>
              <a:gd name="T44" fmla="*/ 136 w 1234"/>
              <a:gd name="T45" fmla="*/ 489 h 1168"/>
              <a:gd name="T46" fmla="*/ 136 w 1234"/>
              <a:gd name="T47" fmla="*/ 748 h 1168"/>
              <a:gd name="T48" fmla="*/ 516 w 1234"/>
              <a:gd name="T49" fmla="*/ 646 h 1168"/>
              <a:gd name="T50" fmla="*/ 136 w 1234"/>
              <a:gd name="T51" fmla="*/ 609 h 1168"/>
              <a:gd name="T52" fmla="*/ 507 w 1234"/>
              <a:gd name="T53" fmla="*/ 593 h 1168"/>
              <a:gd name="T54" fmla="*/ 508 w 1234"/>
              <a:gd name="T55" fmla="*/ 514 h 1168"/>
              <a:gd name="T56" fmla="*/ 541 w 1234"/>
              <a:gd name="T57" fmla="*/ 368 h 1168"/>
              <a:gd name="T58" fmla="*/ 136 w 1234"/>
              <a:gd name="T59" fmla="*/ 575 h 1168"/>
              <a:gd name="T60" fmla="*/ 541 w 1234"/>
              <a:gd name="T61" fmla="*/ 399 h 1168"/>
              <a:gd name="T62" fmla="*/ 996 w 1234"/>
              <a:gd name="T63" fmla="*/ 378 h 1168"/>
              <a:gd name="T64" fmla="*/ 793 w 1234"/>
              <a:gd name="T65" fmla="*/ 443 h 1168"/>
              <a:gd name="T66" fmla="*/ 683 w 1234"/>
              <a:gd name="T67" fmla="*/ 494 h 1168"/>
              <a:gd name="T68" fmla="*/ 690 w 1234"/>
              <a:gd name="T69" fmla="*/ 538 h 1168"/>
              <a:gd name="T70" fmla="*/ 858 w 1234"/>
              <a:gd name="T71" fmla="*/ 720 h 1168"/>
              <a:gd name="T72" fmla="*/ 913 w 1234"/>
              <a:gd name="T73" fmla="*/ 716 h 1168"/>
              <a:gd name="T74" fmla="*/ 1029 w 1234"/>
              <a:gd name="T75" fmla="*/ 562 h 1168"/>
              <a:gd name="T76" fmla="*/ 1178 w 1234"/>
              <a:gd name="T77" fmla="*/ 419 h 1168"/>
              <a:gd name="T78" fmla="*/ 1206 w 1234"/>
              <a:gd name="T79" fmla="*/ 397 h 1168"/>
              <a:gd name="T80" fmla="*/ 1217 w 1234"/>
              <a:gd name="T81" fmla="*/ 347 h 1168"/>
              <a:gd name="T82" fmla="*/ 1117 w 1234"/>
              <a:gd name="T83" fmla="*/ 281 h 1168"/>
              <a:gd name="T84" fmla="*/ 1087 w 1234"/>
              <a:gd name="T85" fmla="*/ 301 h 1168"/>
              <a:gd name="T86" fmla="*/ 864 w 1234"/>
              <a:gd name="T87" fmla="*/ 225 h 1168"/>
              <a:gd name="T88" fmla="*/ 542 w 1234"/>
              <a:gd name="T89" fmla="*/ 521 h 1168"/>
              <a:gd name="T90" fmla="*/ 541 w 1234"/>
              <a:gd name="T91" fmla="*/ 587 h 1168"/>
              <a:gd name="T92" fmla="*/ 875 w 1234"/>
              <a:gd name="T93" fmla="*/ 893 h 1168"/>
              <a:gd name="T94" fmla="*/ 1209 w 1234"/>
              <a:gd name="T95" fmla="*/ 559 h 1168"/>
              <a:gd name="T96" fmla="*/ 1157 w 1234"/>
              <a:gd name="T97" fmla="*/ 483 h 1168"/>
              <a:gd name="T98" fmla="*/ 1001 w 1234"/>
              <a:gd name="T99" fmla="*/ 823 h 1168"/>
              <a:gd name="T100" fmla="*/ 582 w 1234"/>
              <a:gd name="T101" fmla="*/ 559 h 1168"/>
              <a:gd name="T102" fmla="*/ 924 w 1234"/>
              <a:gd name="T103" fmla="*/ 271 h 1168"/>
              <a:gd name="T104" fmla="*/ 998 w 1234"/>
              <a:gd name="T105" fmla="*/ 376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4" h="1168">
                <a:moveTo>
                  <a:pt x="1002" y="936"/>
                </a:moveTo>
                <a:cubicBezTo>
                  <a:pt x="1002" y="933"/>
                  <a:pt x="1002" y="922"/>
                  <a:pt x="1002" y="906"/>
                </a:cubicBezTo>
                <a:cubicBezTo>
                  <a:pt x="962" y="920"/>
                  <a:pt x="919" y="928"/>
                  <a:pt x="875" y="928"/>
                </a:cubicBezTo>
                <a:cubicBezTo>
                  <a:pt x="752" y="928"/>
                  <a:pt x="644" y="869"/>
                  <a:pt x="577" y="777"/>
                </a:cubicBezTo>
                <a:cubicBezTo>
                  <a:pt x="579" y="1046"/>
                  <a:pt x="579" y="1046"/>
                  <a:pt x="579" y="1046"/>
                </a:cubicBezTo>
                <a:cubicBezTo>
                  <a:pt x="541" y="1043"/>
                  <a:pt x="148" y="951"/>
                  <a:pt x="108" y="940"/>
                </a:cubicBezTo>
                <a:cubicBezTo>
                  <a:pt x="109" y="912"/>
                  <a:pt x="116" y="337"/>
                  <a:pt x="116" y="337"/>
                </a:cubicBezTo>
                <a:cubicBezTo>
                  <a:pt x="572" y="23"/>
                  <a:pt x="572" y="23"/>
                  <a:pt x="572" y="23"/>
                </a:cubicBezTo>
                <a:cubicBezTo>
                  <a:pt x="574" y="344"/>
                  <a:pt x="574" y="344"/>
                  <a:pt x="574" y="344"/>
                </a:cubicBezTo>
                <a:cubicBezTo>
                  <a:pt x="632" y="264"/>
                  <a:pt x="721" y="208"/>
                  <a:pt x="823" y="193"/>
                </a:cubicBezTo>
                <a:cubicBezTo>
                  <a:pt x="571" y="0"/>
                  <a:pt x="571" y="0"/>
                  <a:pt x="571" y="0"/>
                </a:cubicBezTo>
                <a:cubicBezTo>
                  <a:pt x="104" y="325"/>
                  <a:pt x="104" y="325"/>
                  <a:pt x="104" y="325"/>
                </a:cubicBezTo>
                <a:cubicBezTo>
                  <a:pt x="104" y="325"/>
                  <a:pt x="96" y="934"/>
                  <a:pt x="96" y="942"/>
                </a:cubicBezTo>
                <a:cubicBezTo>
                  <a:pt x="64" y="948"/>
                  <a:pt x="33" y="954"/>
                  <a:pt x="1" y="960"/>
                </a:cubicBezTo>
                <a:cubicBezTo>
                  <a:pt x="1" y="967"/>
                  <a:pt x="1" y="973"/>
                  <a:pt x="0" y="980"/>
                </a:cubicBezTo>
                <a:cubicBezTo>
                  <a:pt x="171" y="1044"/>
                  <a:pt x="337" y="1105"/>
                  <a:pt x="515" y="1168"/>
                </a:cubicBezTo>
                <a:cubicBezTo>
                  <a:pt x="695" y="1109"/>
                  <a:pt x="827" y="1062"/>
                  <a:pt x="1041" y="990"/>
                </a:cubicBezTo>
                <a:cubicBezTo>
                  <a:pt x="1039" y="974"/>
                  <a:pt x="1037" y="959"/>
                  <a:pt x="1035" y="943"/>
                </a:cubicBezTo>
                <a:cubicBezTo>
                  <a:pt x="1024" y="940"/>
                  <a:pt x="1013" y="938"/>
                  <a:pt x="1002" y="936"/>
                </a:cubicBezTo>
                <a:close/>
                <a:moveTo>
                  <a:pt x="513" y="1136"/>
                </a:moveTo>
                <a:cubicBezTo>
                  <a:pt x="438" y="1111"/>
                  <a:pt x="56" y="980"/>
                  <a:pt x="16" y="966"/>
                </a:cubicBezTo>
                <a:cubicBezTo>
                  <a:pt x="45" y="960"/>
                  <a:pt x="73" y="954"/>
                  <a:pt x="101" y="948"/>
                </a:cubicBezTo>
                <a:cubicBezTo>
                  <a:pt x="105" y="949"/>
                  <a:pt x="109" y="950"/>
                  <a:pt x="112" y="951"/>
                </a:cubicBezTo>
                <a:cubicBezTo>
                  <a:pt x="159" y="964"/>
                  <a:pt x="580" y="1063"/>
                  <a:pt x="580" y="1063"/>
                </a:cubicBezTo>
                <a:cubicBezTo>
                  <a:pt x="796" y="1053"/>
                  <a:pt x="796" y="1053"/>
                  <a:pt x="796" y="1053"/>
                </a:cubicBezTo>
                <a:cubicBezTo>
                  <a:pt x="696" y="1082"/>
                  <a:pt x="570" y="1119"/>
                  <a:pt x="513" y="1136"/>
                </a:cubicBezTo>
                <a:close/>
                <a:moveTo>
                  <a:pt x="136" y="346"/>
                </a:moveTo>
                <a:cubicBezTo>
                  <a:pt x="136" y="404"/>
                  <a:pt x="136" y="404"/>
                  <a:pt x="136" y="404"/>
                </a:cubicBezTo>
                <a:cubicBezTo>
                  <a:pt x="540" y="183"/>
                  <a:pt x="540" y="183"/>
                  <a:pt x="540" y="183"/>
                </a:cubicBezTo>
                <a:cubicBezTo>
                  <a:pt x="539" y="94"/>
                  <a:pt x="539" y="94"/>
                  <a:pt x="539" y="94"/>
                </a:cubicBezTo>
                <a:lnTo>
                  <a:pt x="136" y="346"/>
                </a:lnTo>
                <a:close/>
                <a:moveTo>
                  <a:pt x="136" y="784"/>
                </a:moveTo>
                <a:cubicBezTo>
                  <a:pt x="136" y="835"/>
                  <a:pt x="136" y="835"/>
                  <a:pt x="136" y="835"/>
                </a:cubicBezTo>
                <a:cubicBezTo>
                  <a:pt x="545" y="858"/>
                  <a:pt x="545" y="858"/>
                  <a:pt x="545" y="858"/>
                </a:cubicBezTo>
                <a:cubicBezTo>
                  <a:pt x="544" y="779"/>
                  <a:pt x="544" y="779"/>
                  <a:pt x="544" y="779"/>
                </a:cubicBezTo>
                <a:lnTo>
                  <a:pt x="136" y="784"/>
                </a:lnTo>
                <a:close/>
                <a:moveTo>
                  <a:pt x="136" y="922"/>
                </a:moveTo>
                <a:cubicBezTo>
                  <a:pt x="546" y="995"/>
                  <a:pt x="546" y="995"/>
                  <a:pt x="546" y="995"/>
                </a:cubicBezTo>
                <a:cubicBezTo>
                  <a:pt x="545" y="916"/>
                  <a:pt x="545" y="916"/>
                  <a:pt x="545" y="916"/>
                </a:cubicBezTo>
                <a:cubicBezTo>
                  <a:pt x="136" y="871"/>
                  <a:pt x="136" y="871"/>
                  <a:pt x="136" y="871"/>
                </a:cubicBezTo>
                <a:lnTo>
                  <a:pt x="136" y="922"/>
                </a:lnTo>
                <a:close/>
                <a:moveTo>
                  <a:pt x="136" y="489"/>
                </a:moveTo>
                <a:cubicBezTo>
                  <a:pt x="541" y="317"/>
                  <a:pt x="541" y="317"/>
                  <a:pt x="541" y="317"/>
                </a:cubicBezTo>
                <a:cubicBezTo>
                  <a:pt x="540" y="231"/>
                  <a:pt x="540" y="231"/>
                  <a:pt x="540" y="231"/>
                </a:cubicBezTo>
                <a:cubicBezTo>
                  <a:pt x="136" y="434"/>
                  <a:pt x="136" y="434"/>
                  <a:pt x="136" y="434"/>
                </a:cubicBezTo>
                <a:lnTo>
                  <a:pt x="136" y="489"/>
                </a:lnTo>
                <a:close/>
                <a:moveTo>
                  <a:pt x="136" y="697"/>
                </a:moveTo>
                <a:cubicBezTo>
                  <a:pt x="136" y="748"/>
                  <a:pt x="136" y="748"/>
                  <a:pt x="136" y="748"/>
                </a:cubicBezTo>
                <a:cubicBezTo>
                  <a:pt x="543" y="722"/>
                  <a:pt x="543" y="722"/>
                  <a:pt x="543" y="722"/>
                </a:cubicBezTo>
                <a:cubicBezTo>
                  <a:pt x="531" y="698"/>
                  <a:pt x="522" y="672"/>
                  <a:pt x="516" y="646"/>
                </a:cubicBezTo>
                <a:lnTo>
                  <a:pt x="136" y="697"/>
                </a:lnTo>
                <a:close/>
                <a:moveTo>
                  <a:pt x="136" y="609"/>
                </a:moveTo>
                <a:cubicBezTo>
                  <a:pt x="136" y="662"/>
                  <a:pt x="136" y="662"/>
                  <a:pt x="136" y="662"/>
                </a:cubicBezTo>
                <a:cubicBezTo>
                  <a:pt x="507" y="593"/>
                  <a:pt x="507" y="593"/>
                  <a:pt x="507" y="593"/>
                </a:cubicBezTo>
                <a:cubicBezTo>
                  <a:pt x="506" y="582"/>
                  <a:pt x="505" y="570"/>
                  <a:pt x="505" y="559"/>
                </a:cubicBezTo>
                <a:cubicBezTo>
                  <a:pt x="505" y="544"/>
                  <a:pt x="506" y="529"/>
                  <a:pt x="508" y="514"/>
                </a:cubicBezTo>
                <a:lnTo>
                  <a:pt x="136" y="609"/>
                </a:lnTo>
                <a:close/>
                <a:moveTo>
                  <a:pt x="541" y="368"/>
                </a:moveTo>
                <a:cubicBezTo>
                  <a:pt x="136" y="521"/>
                  <a:pt x="136" y="521"/>
                  <a:pt x="136" y="521"/>
                </a:cubicBezTo>
                <a:cubicBezTo>
                  <a:pt x="136" y="575"/>
                  <a:pt x="136" y="575"/>
                  <a:pt x="136" y="575"/>
                </a:cubicBezTo>
                <a:cubicBezTo>
                  <a:pt x="519" y="458"/>
                  <a:pt x="519" y="458"/>
                  <a:pt x="519" y="458"/>
                </a:cubicBezTo>
                <a:cubicBezTo>
                  <a:pt x="525" y="438"/>
                  <a:pt x="532" y="418"/>
                  <a:pt x="541" y="399"/>
                </a:cubicBezTo>
                <a:lnTo>
                  <a:pt x="541" y="368"/>
                </a:lnTo>
                <a:close/>
                <a:moveTo>
                  <a:pt x="996" y="378"/>
                </a:moveTo>
                <a:cubicBezTo>
                  <a:pt x="939" y="435"/>
                  <a:pt x="875" y="525"/>
                  <a:pt x="875" y="525"/>
                </a:cubicBezTo>
                <a:cubicBezTo>
                  <a:pt x="793" y="443"/>
                  <a:pt x="793" y="443"/>
                  <a:pt x="793" y="443"/>
                </a:cubicBezTo>
                <a:cubicBezTo>
                  <a:pt x="759" y="407"/>
                  <a:pt x="730" y="436"/>
                  <a:pt x="716" y="452"/>
                </a:cubicBezTo>
                <a:cubicBezTo>
                  <a:pt x="702" y="468"/>
                  <a:pt x="698" y="470"/>
                  <a:pt x="683" y="494"/>
                </a:cubicBezTo>
                <a:cubicBezTo>
                  <a:pt x="672" y="511"/>
                  <a:pt x="681" y="527"/>
                  <a:pt x="687" y="534"/>
                </a:cubicBezTo>
                <a:cubicBezTo>
                  <a:pt x="689" y="537"/>
                  <a:pt x="690" y="538"/>
                  <a:pt x="690" y="538"/>
                </a:cubicBezTo>
                <a:cubicBezTo>
                  <a:pt x="690" y="538"/>
                  <a:pt x="724" y="574"/>
                  <a:pt x="768" y="619"/>
                </a:cubicBezTo>
                <a:cubicBezTo>
                  <a:pt x="812" y="665"/>
                  <a:pt x="858" y="720"/>
                  <a:pt x="858" y="720"/>
                </a:cubicBezTo>
                <a:cubicBezTo>
                  <a:pt x="858" y="720"/>
                  <a:pt x="865" y="731"/>
                  <a:pt x="884" y="731"/>
                </a:cubicBezTo>
                <a:cubicBezTo>
                  <a:pt x="902" y="731"/>
                  <a:pt x="913" y="716"/>
                  <a:pt x="913" y="716"/>
                </a:cubicBezTo>
                <a:cubicBezTo>
                  <a:pt x="913" y="716"/>
                  <a:pt x="955" y="656"/>
                  <a:pt x="998" y="601"/>
                </a:cubicBezTo>
                <a:cubicBezTo>
                  <a:pt x="1009" y="587"/>
                  <a:pt x="1019" y="574"/>
                  <a:pt x="1029" y="562"/>
                </a:cubicBezTo>
                <a:cubicBezTo>
                  <a:pt x="1060" y="526"/>
                  <a:pt x="1106" y="481"/>
                  <a:pt x="1145" y="447"/>
                </a:cubicBezTo>
                <a:cubicBezTo>
                  <a:pt x="1157" y="437"/>
                  <a:pt x="1168" y="427"/>
                  <a:pt x="1178" y="419"/>
                </a:cubicBezTo>
                <a:cubicBezTo>
                  <a:pt x="1190" y="409"/>
                  <a:pt x="1199" y="402"/>
                  <a:pt x="1206" y="397"/>
                </a:cubicBezTo>
                <a:cubicBezTo>
                  <a:pt x="1206" y="397"/>
                  <a:pt x="1206" y="397"/>
                  <a:pt x="1206" y="397"/>
                </a:cubicBezTo>
                <a:cubicBezTo>
                  <a:pt x="1210" y="394"/>
                  <a:pt x="1212" y="392"/>
                  <a:pt x="1215" y="390"/>
                </a:cubicBezTo>
                <a:cubicBezTo>
                  <a:pt x="1234" y="370"/>
                  <a:pt x="1217" y="347"/>
                  <a:pt x="1217" y="347"/>
                </a:cubicBezTo>
                <a:cubicBezTo>
                  <a:pt x="1217" y="347"/>
                  <a:pt x="1190" y="309"/>
                  <a:pt x="1169" y="282"/>
                </a:cubicBezTo>
                <a:cubicBezTo>
                  <a:pt x="1149" y="257"/>
                  <a:pt x="1121" y="278"/>
                  <a:pt x="1117" y="281"/>
                </a:cubicBezTo>
                <a:cubicBezTo>
                  <a:pt x="1117" y="281"/>
                  <a:pt x="1117" y="281"/>
                  <a:pt x="1117" y="281"/>
                </a:cubicBezTo>
                <a:cubicBezTo>
                  <a:pt x="1117" y="281"/>
                  <a:pt x="1105" y="288"/>
                  <a:pt x="1087" y="301"/>
                </a:cubicBezTo>
                <a:cubicBezTo>
                  <a:pt x="1030" y="253"/>
                  <a:pt x="955" y="225"/>
                  <a:pt x="875" y="225"/>
                </a:cubicBezTo>
                <a:cubicBezTo>
                  <a:pt x="871" y="225"/>
                  <a:pt x="868" y="225"/>
                  <a:pt x="864" y="225"/>
                </a:cubicBezTo>
                <a:cubicBezTo>
                  <a:pt x="737" y="229"/>
                  <a:pt x="628" y="304"/>
                  <a:pt x="574" y="411"/>
                </a:cubicBezTo>
                <a:cubicBezTo>
                  <a:pt x="558" y="445"/>
                  <a:pt x="547" y="482"/>
                  <a:pt x="542" y="521"/>
                </a:cubicBezTo>
                <a:cubicBezTo>
                  <a:pt x="541" y="533"/>
                  <a:pt x="540" y="546"/>
                  <a:pt x="540" y="559"/>
                </a:cubicBezTo>
                <a:cubicBezTo>
                  <a:pt x="540" y="568"/>
                  <a:pt x="541" y="577"/>
                  <a:pt x="541" y="587"/>
                </a:cubicBezTo>
                <a:cubicBezTo>
                  <a:pt x="545" y="631"/>
                  <a:pt x="557" y="673"/>
                  <a:pt x="576" y="710"/>
                </a:cubicBezTo>
                <a:cubicBezTo>
                  <a:pt x="632" y="819"/>
                  <a:pt x="744" y="893"/>
                  <a:pt x="875" y="893"/>
                </a:cubicBezTo>
                <a:cubicBezTo>
                  <a:pt x="919" y="893"/>
                  <a:pt x="962" y="884"/>
                  <a:pt x="1001" y="868"/>
                </a:cubicBezTo>
                <a:cubicBezTo>
                  <a:pt x="1123" y="818"/>
                  <a:pt x="1209" y="699"/>
                  <a:pt x="1209" y="559"/>
                </a:cubicBezTo>
                <a:cubicBezTo>
                  <a:pt x="1209" y="522"/>
                  <a:pt x="1203" y="487"/>
                  <a:pt x="1192" y="454"/>
                </a:cubicBezTo>
                <a:cubicBezTo>
                  <a:pt x="1182" y="462"/>
                  <a:pt x="1170" y="471"/>
                  <a:pt x="1157" y="483"/>
                </a:cubicBezTo>
                <a:cubicBezTo>
                  <a:pt x="1164" y="507"/>
                  <a:pt x="1167" y="533"/>
                  <a:pt x="1167" y="559"/>
                </a:cubicBezTo>
                <a:cubicBezTo>
                  <a:pt x="1167" y="675"/>
                  <a:pt x="1099" y="776"/>
                  <a:pt x="1001" y="823"/>
                </a:cubicBezTo>
                <a:cubicBezTo>
                  <a:pt x="962" y="841"/>
                  <a:pt x="920" y="851"/>
                  <a:pt x="875" y="851"/>
                </a:cubicBezTo>
                <a:cubicBezTo>
                  <a:pt x="713" y="851"/>
                  <a:pt x="582" y="720"/>
                  <a:pt x="582" y="559"/>
                </a:cubicBezTo>
                <a:cubicBezTo>
                  <a:pt x="582" y="397"/>
                  <a:pt x="713" y="266"/>
                  <a:pt x="875" y="266"/>
                </a:cubicBezTo>
                <a:cubicBezTo>
                  <a:pt x="891" y="266"/>
                  <a:pt x="908" y="268"/>
                  <a:pt x="924" y="271"/>
                </a:cubicBezTo>
                <a:cubicBezTo>
                  <a:pt x="972" y="279"/>
                  <a:pt x="1016" y="299"/>
                  <a:pt x="1053" y="327"/>
                </a:cubicBezTo>
                <a:cubicBezTo>
                  <a:pt x="1036" y="341"/>
                  <a:pt x="1017" y="358"/>
                  <a:pt x="998" y="376"/>
                </a:cubicBezTo>
                <a:cubicBezTo>
                  <a:pt x="997" y="377"/>
                  <a:pt x="997" y="377"/>
                  <a:pt x="996" y="37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91448" tIns="45725" rIns="91448" bIns="45725"/>
          <a:lstStyle/>
          <a:p>
            <a:pPr>
              <a:defRPr/>
            </a:pPr>
            <a:endParaRPr lang="en-US" sz="2133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45" name="TextBox 60"/>
          <p:cNvSpPr txBox="1"/>
          <p:nvPr/>
        </p:nvSpPr>
        <p:spPr bwMode="auto">
          <a:xfrm>
            <a:off x="2571726" y="1998724"/>
            <a:ext cx="3722625" cy="369314"/>
          </a:xfrm>
          <a:prstGeom prst="rect">
            <a:avLst/>
          </a:prstGeom>
          <a:noFill/>
        </p:spPr>
        <p:txBody>
          <a:bodyPr lIns="121903" tIns="60951" rIns="121903" bIns="60951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修改前</a:t>
            </a:r>
          </a:p>
        </p:txBody>
      </p:sp>
      <p:grpSp>
        <p:nvGrpSpPr>
          <p:cNvPr id="46" name="组合 41"/>
          <p:cNvGrpSpPr/>
          <p:nvPr/>
        </p:nvGrpSpPr>
        <p:grpSpPr>
          <a:xfrm>
            <a:off x="6667504" y="1991055"/>
            <a:ext cx="4191029" cy="508723"/>
            <a:chOff x="1097961" y="1479354"/>
            <a:chExt cx="2475720" cy="4477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7" name="直接连接符 46"/>
            <p:cNvCxnSpPr/>
            <p:nvPr/>
          </p:nvCxnSpPr>
          <p:spPr>
            <a:xfrm rot="10800000">
              <a:off x="1097961" y="1927086"/>
              <a:ext cx="2475720" cy="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3"/>
            <p:cNvSpPr>
              <a:spLocks noEditPoints="1"/>
            </p:cNvSpPr>
            <p:nvPr/>
          </p:nvSpPr>
          <p:spPr bwMode="auto">
            <a:xfrm>
              <a:off x="1097961" y="1479354"/>
              <a:ext cx="370427" cy="349968"/>
            </a:xfrm>
            <a:custGeom>
              <a:avLst/>
              <a:gdLst>
                <a:gd name="T0" fmla="*/ 1002 w 1234"/>
                <a:gd name="T1" fmla="*/ 906 h 1168"/>
                <a:gd name="T2" fmla="*/ 577 w 1234"/>
                <a:gd name="T3" fmla="*/ 777 h 1168"/>
                <a:gd name="T4" fmla="*/ 108 w 1234"/>
                <a:gd name="T5" fmla="*/ 940 h 1168"/>
                <a:gd name="T6" fmla="*/ 572 w 1234"/>
                <a:gd name="T7" fmla="*/ 23 h 1168"/>
                <a:gd name="T8" fmla="*/ 823 w 1234"/>
                <a:gd name="T9" fmla="*/ 193 h 1168"/>
                <a:gd name="T10" fmla="*/ 104 w 1234"/>
                <a:gd name="T11" fmla="*/ 325 h 1168"/>
                <a:gd name="T12" fmla="*/ 1 w 1234"/>
                <a:gd name="T13" fmla="*/ 960 h 1168"/>
                <a:gd name="T14" fmla="*/ 515 w 1234"/>
                <a:gd name="T15" fmla="*/ 1168 h 1168"/>
                <a:gd name="T16" fmla="*/ 1035 w 1234"/>
                <a:gd name="T17" fmla="*/ 943 h 1168"/>
                <a:gd name="T18" fmla="*/ 513 w 1234"/>
                <a:gd name="T19" fmla="*/ 1136 h 1168"/>
                <a:gd name="T20" fmla="*/ 101 w 1234"/>
                <a:gd name="T21" fmla="*/ 948 h 1168"/>
                <a:gd name="T22" fmla="*/ 580 w 1234"/>
                <a:gd name="T23" fmla="*/ 1063 h 1168"/>
                <a:gd name="T24" fmla="*/ 513 w 1234"/>
                <a:gd name="T25" fmla="*/ 1136 h 1168"/>
                <a:gd name="T26" fmla="*/ 136 w 1234"/>
                <a:gd name="T27" fmla="*/ 404 h 1168"/>
                <a:gd name="T28" fmla="*/ 539 w 1234"/>
                <a:gd name="T29" fmla="*/ 94 h 1168"/>
                <a:gd name="T30" fmla="*/ 136 w 1234"/>
                <a:gd name="T31" fmla="*/ 784 h 1168"/>
                <a:gd name="T32" fmla="*/ 545 w 1234"/>
                <a:gd name="T33" fmla="*/ 858 h 1168"/>
                <a:gd name="T34" fmla="*/ 136 w 1234"/>
                <a:gd name="T35" fmla="*/ 784 h 1168"/>
                <a:gd name="T36" fmla="*/ 546 w 1234"/>
                <a:gd name="T37" fmla="*/ 995 h 1168"/>
                <a:gd name="T38" fmla="*/ 136 w 1234"/>
                <a:gd name="T39" fmla="*/ 871 h 1168"/>
                <a:gd name="T40" fmla="*/ 136 w 1234"/>
                <a:gd name="T41" fmla="*/ 489 h 1168"/>
                <a:gd name="T42" fmla="*/ 540 w 1234"/>
                <a:gd name="T43" fmla="*/ 231 h 1168"/>
                <a:gd name="T44" fmla="*/ 136 w 1234"/>
                <a:gd name="T45" fmla="*/ 489 h 1168"/>
                <a:gd name="T46" fmla="*/ 136 w 1234"/>
                <a:gd name="T47" fmla="*/ 748 h 1168"/>
                <a:gd name="T48" fmla="*/ 516 w 1234"/>
                <a:gd name="T49" fmla="*/ 646 h 1168"/>
                <a:gd name="T50" fmla="*/ 136 w 1234"/>
                <a:gd name="T51" fmla="*/ 609 h 1168"/>
                <a:gd name="T52" fmla="*/ 507 w 1234"/>
                <a:gd name="T53" fmla="*/ 593 h 1168"/>
                <a:gd name="T54" fmla="*/ 508 w 1234"/>
                <a:gd name="T55" fmla="*/ 514 h 1168"/>
                <a:gd name="T56" fmla="*/ 541 w 1234"/>
                <a:gd name="T57" fmla="*/ 368 h 1168"/>
                <a:gd name="T58" fmla="*/ 136 w 1234"/>
                <a:gd name="T59" fmla="*/ 575 h 1168"/>
                <a:gd name="T60" fmla="*/ 541 w 1234"/>
                <a:gd name="T61" fmla="*/ 399 h 1168"/>
                <a:gd name="T62" fmla="*/ 996 w 1234"/>
                <a:gd name="T63" fmla="*/ 378 h 1168"/>
                <a:gd name="T64" fmla="*/ 793 w 1234"/>
                <a:gd name="T65" fmla="*/ 443 h 1168"/>
                <a:gd name="T66" fmla="*/ 683 w 1234"/>
                <a:gd name="T67" fmla="*/ 494 h 1168"/>
                <a:gd name="T68" fmla="*/ 690 w 1234"/>
                <a:gd name="T69" fmla="*/ 538 h 1168"/>
                <a:gd name="T70" fmla="*/ 858 w 1234"/>
                <a:gd name="T71" fmla="*/ 720 h 1168"/>
                <a:gd name="T72" fmla="*/ 913 w 1234"/>
                <a:gd name="T73" fmla="*/ 716 h 1168"/>
                <a:gd name="T74" fmla="*/ 1029 w 1234"/>
                <a:gd name="T75" fmla="*/ 562 h 1168"/>
                <a:gd name="T76" fmla="*/ 1178 w 1234"/>
                <a:gd name="T77" fmla="*/ 419 h 1168"/>
                <a:gd name="T78" fmla="*/ 1206 w 1234"/>
                <a:gd name="T79" fmla="*/ 397 h 1168"/>
                <a:gd name="T80" fmla="*/ 1217 w 1234"/>
                <a:gd name="T81" fmla="*/ 347 h 1168"/>
                <a:gd name="T82" fmla="*/ 1117 w 1234"/>
                <a:gd name="T83" fmla="*/ 281 h 1168"/>
                <a:gd name="T84" fmla="*/ 1087 w 1234"/>
                <a:gd name="T85" fmla="*/ 301 h 1168"/>
                <a:gd name="T86" fmla="*/ 864 w 1234"/>
                <a:gd name="T87" fmla="*/ 225 h 1168"/>
                <a:gd name="T88" fmla="*/ 542 w 1234"/>
                <a:gd name="T89" fmla="*/ 521 h 1168"/>
                <a:gd name="T90" fmla="*/ 541 w 1234"/>
                <a:gd name="T91" fmla="*/ 587 h 1168"/>
                <a:gd name="T92" fmla="*/ 875 w 1234"/>
                <a:gd name="T93" fmla="*/ 893 h 1168"/>
                <a:gd name="T94" fmla="*/ 1209 w 1234"/>
                <a:gd name="T95" fmla="*/ 559 h 1168"/>
                <a:gd name="T96" fmla="*/ 1157 w 1234"/>
                <a:gd name="T97" fmla="*/ 483 h 1168"/>
                <a:gd name="T98" fmla="*/ 1001 w 1234"/>
                <a:gd name="T99" fmla="*/ 823 h 1168"/>
                <a:gd name="T100" fmla="*/ 582 w 1234"/>
                <a:gd name="T101" fmla="*/ 559 h 1168"/>
                <a:gd name="T102" fmla="*/ 924 w 1234"/>
                <a:gd name="T103" fmla="*/ 271 h 1168"/>
                <a:gd name="T104" fmla="*/ 998 w 1234"/>
                <a:gd name="T105" fmla="*/ 376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4" h="1168">
                  <a:moveTo>
                    <a:pt x="1002" y="936"/>
                  </a:moveTo>
                  <a:cubicBezTo>
                    <a:pt x="1002" y="933"/>
                    <a:pt x="1002" y="922"/>
                    <a:pt x="1002" y="906"/>
                  </a:cubicBezTo>
                  <a:cubicBezTo>
                    <a:pt x="962" y="920"/>
                    <a:pt x="919" y="928"/>
                    <a:pt x="875" y="928"/>
                  </a:cubicBezTo>
                  <a:cubicBezTo>
                    <a:pt x="752" y="928"/>
                    <a:pt x="644" y="869"/>
                    <a:pt x="577" y="777"/>
                  </a:cubicBezTo>
                  <a:cubicBezTo>
                    <a:pt x="579" y="1046"/>
                    <a:pt x="579" y="1046"/>
                    <a:pt x="579" y="1046"/>
                  </a:cubicBezTo>
                  <a:cubicBezTo>
                    <a:pt x="541" y="1043"/>
                    <a:pt x="148" y="951"/>
                    <a:pt x="108" y="940"/>
                  </a:cubicBezTo>
                  <a:cubicBezTo>
                    <a:pt x="109" y="912"/>
                    <a:pt x="116" y="337"/>
                    <a:pt x="116" y="337"/>
                  </a:cubicBezTo>
                  <a:cubicBezTo>
                    <a:pt x="572" y="23"/>
                    <a:pt x="572" y="23"/>
                    <a:pt x="572" y="23"/>
                  </a:cubicBezTo>
                  <a:cubicBezTo>
                    <a:pt x="574" y="344"/>
                    <a:pt x="574" y="344"/>
                    <a:pt x="574" y="344"/>
                  </a:cubicBezTo>
                  <a:cubicBezTo>
                    <a:pt x="632" y="264"/>
                    <a:pt x="721" y="208"/>
                    <a:pt x="823" y="193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104" y="325"/>
                    <a:pt x="104" y="325"/>
                    <a:pt x="104" y="325"/>
                  </a:cubicBezTo>
                  <a:cubicBezTo>
                    <a:pt x="104" y="325"/>
                    <a:pt x="96" y="934"/>
                    <a:pt x="96" y="942"/>
                  </a:cubicBezTo>
                  <a:cubicBezTo>
                    <a:pt x="64" y="948"/>
                    <a:pt x="33" y="954"/>
                    <a:pt x="1" y="960"/>
                  </a:cubicBezTo>
                  <a:cubicBezTo>
                    <a:pt x="1" y="967"/>
                    <a:pt x="1" y="973"/>
                    <a:pt x="0" y="980"/>
                  </a:cubicBezTo>
                  <a:cubicBezTo>
                    <a:pt x="171" y="1044"/>
                    <a:pt x="337" y="1105"/>
                    <a:pt x="515" y="1168"/>
                  </a:cubicBezTo>
                  <a:cubicBezTo>
                    <a:pt x="695" y="1109"/>
                    <a:pt x="827" y="1062"/>
                    <a:pt x="1041" y="990"/>
                  </a:cubicBezTo>
                  <a:cubicBezTo>
                    <a:pt x="1039" y="974"/>
                    <a:pt x="1037" y="959"/>
                    <a:pt x="1035" y="943"/>
                  </a:cubicBezTo>
                  <a:cubicBezTo>
                    <a:pt x="1024" y="940"/>
                    <a:pt x="1013" y="938"/>
                    <a:pt x="1002" y="936"/>
                  </a:cubicBezTo>
                  <a:close/>
                  <a:moveTo>
                    <a:pt x="513" y="1136"/>
                  </a:moveTo>
                  <a:cubicBezTo>
                    <a:pt x="438" y="1111"/>
                    <a:pt x="56" y="980"/>
                    <a:pt x="16" y="966"/>
                  </a:cubicBezTo>
                  <a:cubicBezTo>
                    <a:pt x="45" y="960"/>
                    <a:pt x="73" y="954"/>
                    <a:pt x="101" y="948"/>
                  </a:cubicBezTo>
                  <a:cubicBezTo>
                    <a:pt x="105" y="949"/>
                    <a:pt x="109" y="950"/>
                    <a:pt x="112" y="951"/>
                  </a:cubicBezTo>
                  <a:cubicBezTo>
                    <a:pt x="159" y="964"/>
                    <a:pt x="580" y="1063"/>
                    <a:pt x="580" y="1063"/>
                  </a:cubicBezTo>
                  <a:cubicBezTo>
                    <a:pt x="796" y="1053"/>
                    <a:pt x="796" y="1053"/>
                    <a:pt x="796" y="1053"/>
                  </a:cubicBezTo>
                  <a:cubicBezTo>
                    <a:pt x="696" y="1082"/>
                    <a:pt x="570" y="1119"/>
                    <a:pt x="513" y="1136"/>
                  </a:cubicBezTo>
                  <a:close/>
                  <a:moveTo>
                    <a:pt x="136" y="346"/>
                  </a:moveTo>
                  <a:cubicBezTo>
                    <a:pt x="136" y="404"/>
                    <a:pt x="136" y="404"/>
                    <a:pt x="136" y="404"/>
                  </a:cubicBezTo>
                  <a:cubicBezTo>
                    <a:pt x="540" y="183"/>
                    <a:pt x="540" y="183"/>
                    <a:pt x="540" y="183"/>
                  </a:cubicBezTo>
                  <a:cubicBezTo>
                    <a:pt x="539" y="94"/>
                    <a:pt x="539" y="94"/>
                    <a:pt x="539" y="94"/>
                  </a:cubicBezTo>
                  <a:lnTo>
                    <a:pt x="136" y="346"/>
                  </a:lnTo>
                  <a:close/>
                  <a:moveTo>
                    <a:pt x="136" y="784"/>
                  </a:moveTo>
                  <a:cubicBezTo>
                    <a:pt x="136" y="835"/>
                    <a:pt x="136" y="835"/>
                    <a:pt x="136" y="835"/>
                  </a:cubicBezTo>
                  <a:cubicBezTo>
                    <a:pt x="545" y="858"/>
                    <a:pt x="545" y="858"/>
                    <a:pt x="545" y="858"/>
                  </a:cubicBezTo>
                  <a:cubicBezTo>
                    <a:pt x="544" y="779"/>
                    <a:pt x="544" y="779"/>
                    <a:pt x="544" y="779"/>
                  </a:cubicBezTo>
                  <a:lnTo>
                    <a:pt x="136" y="784"/>
                  </a:lnTo>
                  <a:close/>
                  <a:moveTo>
                    <a:pt x="136" y="922"/>
                  </a:moveTo>
                  <a:cubicBezTo>
                    <a:pt x="546" y="995"/>
                    <a:pt x="546" y="995"/>
                    <a:pt x="546" y="995"/>
                  </a:cubicBezTo>
                  <a:cubicBezTo>
                    <a:pt x="545" y="916"/>
                    <a:pt x="545" y="916"/>
                    <a:pt x="545" y="916"/>
                  </a:cubicBezTo>
                  <a:cubicBezTo>
                    <a:pt x="136" y="871"/>
                    <a:pt x="136" y="871"/>
                    <a:pt x="136" y="871"/>
                  </a:cubicBezTo>
                  <a:lnTo>
                    <a:pt x="136" y="922"/>
                  </a:lnTo>
                  <a:close/>
                  <a:moveTo>
                    <a:pt x="136" y="489"/>
                  </a:moveTo>
                  <a:cubicBezTo>
                    <a:pt x="541" y="317"/>
                    <a:pt x="541" y="317"/>
                    <a:pt x="541" y="317"/>
                  </a:cubicBezTo>
                  <a:cubicBezTo>
                    <a:pt x="540" y="231"/>
                    <a:pt x="540" y="231"/>
                    <a:pt x="540" y="231"/>
                  </a:cubicBezTo>
                  <a:cubicBezTo>
                    <a:pt x="136" y="434"/>
                    <a:pt x="136" y="434"/>
                    <a:pt x="136" y="434"/>
                  </a:cubicBezTo>
                  <a:lnTo>
                    <a:pt x="136" y="489"/>
                  </a:lnTo>
                  <a:close/>
                  <a:moveTo>
                    <a:pt x="136" y="697"/>
                  </a:moveTo>
                  <a:cubicBezTo>
                    <a:pt x="136" y="748"/>
                    <a:pt x="136" y="748"/>
                    <a:pt x="136" y="748"/>
                  </a:cubicBezTo>
                  <a:cubicBezTo>
                    <a:pt x="543" y="722"/>
                    <a:pt x="543" y="722"/>
                    <a:pt x="543" y="722"/>
                  </a:cubicBezTo>
                  <a:cubicBezTo>
                    <a:pt x="531" y="698"/>
                    <a:pt x="522" y="672"/>
                    <a:pt x="516" y="646"/>
                  </a:cubicBezTo>
                  <a:lnTo>
                    <a:pt x="136" y="697"/>
                  </a:lnTo>
                  <a:close/>
                  <a:moveTo>
                    <a:pt x="136" y="609"/>
                  </a:moveTo>
                  <a:cubicBezTo>
                    <a:pt x="136" y="662"/>
                    <a:pt x="136" y="662"/>
                    <a:pt x="136" y="662"/>
                  </a:cubicBezTo>
                  <a:cubicBezTo>
                    <a:pt x="507" y="593"/>
                    <a:pt x="507" y="593"/>
                    <a:pt x="507" y="593"/>
                  </a:cubicBezTo>
                  <a:cubicBezTo>
                    <a:pt x="506" y="582"/>
                    <a:pt x="505" y="570"/>
                    <a:pt x="505" y="559"/>
                  </a:cubicBezTo>
                  <a:cubicBezTo>
                    <a:pt x="505" y="544"/>
                    <a:pt x="506" y="529"/>
                    <a:pt x="508" y="514"/>
                  </a:cubicBezTo>
                  <a:lnTo>
                    <a:pt x="136" y="609"/>
                  </a:lnTo>
                  <a:close/>
                  <a:moveTo>
                    <a:pt x="541" y="368"/>
                  </a:moveTo>
                  <a:cubicBezTo>
                    <a:pt x="136" y="521"/>
                    <a:pt x="136" y="521"/>
                    <a:pt x="136" y="521"/>
                  </a:cubicBezTo>
                  <a:cubicBezTo>
                    <a:pt x="136" y="575"/>
                    <a:pt x="136" y="575"/>
                    <a:pt x="136" y="575"/>
                  </a:cubicBezTo>
                  <a:cubicBezTo>
                    <a:pt x="519" y="458"/>
                    <a:pt x="519" y="458"/>
                    <a:pt x="519" y="458"/>
                  </a:cubicBezTo>
                  <a:cubicBezTo>
                    <a:pt x="525" y="438"/>
                    <a:pt x="532" y="418"/>
                    <a:pt x="541" y="399"/>
                  </a:cubicBezTo>
                  <a:lnTo>
                    <a:pt x="541" y="368"/>
                  </a:lnTo>
                  <a:close/>
                  <a:moveTo>
                    <a:pt x="996" y="378"/>
                  </a:moveTo>
                  <a:cubicBezTo>
                    <a:pt x="939" y="435"/>
                    <a:pt x="875" y="525"/>
                    <a:pt x="875" y="525"/>
                  </a:cubicBezTo>
                  <a:cubicBezTo>
                    <a:pt x="793" y="443"/>
                    <a:pt x="793" y="443"/>
                    <a:pt x="793" y="443"/>
                  </a:cubicBezTo>
                  <a:cubicBezTo>
                    <a:pt x="759" y="407"/>
                    <a:pt x="730" y="436"/>
                    <a:pt x="716" y="452"/>
                  </a:cubicBezTo>
                  <a:cubicBezTo>
                    <a:pt x="702" y="468"/>
                    <a:pt x="698" y="470"/>
                    <a:pt x="683" y="494"/>
                  </a:cubicBezTo>
                  <a:cubicBezTo>
                    <a:pt x="672" y="511"/>
                    <a:pt x="681" y="527"/>
                    <a:pt x="687" y="534"/>
                  </a:cubicBezTo>
                  <a:cubicBezTo>
                    <a:pt x="689" y="537"/>
                    <a:pt x="690" y="538"/>
                    <a:pt x="690" y="538"/>
                  </a:cubicBezTo>
                  <a:cubicBezTo>
                    <a:pt x="690" y="538"/>
                    <a:pt x="724" y="574"/>
                    <a:pt x="768" y="619"/>
                  </a:cubicBezTo>
                  <a:cubicBezTo>
                    <a:pt x="812" y="665"/>
                    <a:pt x="858" y="720"/>
                    <a:pt x="858" y="720"/>
                  </a:cubicBezTo>
                  <a:cubicBezTo>
                    <a:pt x="858" y="720"/>
                    <a:pt x="865" y="731"/>
                    <a:pt x="884" y="731"/>
                  </a:cubicBezTo>
                  <a:cubicBezTo>
                    <a:pt x="902" y="731"/>
                    <a:pt x="913" y="716"/>
                    <a:pt x="913" y="716"/>
                  </a:cubicBezTo>
                  <a:cubicBezTo>
                    <a:pt x="913" y="716"/>
                    <a:pt x="955" y="656"/>
                    <a:pt x="998" y="601"/>
                  </a:cubicBezTo>
                  <a:cubicBezTo>
                    <a:pt x="1009" y="587"/>
                    <a:pt x="1019" y="574"/>
                    <a:pt x="1029" y="562"/>
                  </a:cubicBezTo>
                  <a:cubicBezTo>
                    <a:pt x="1060" y="526"/>
                    <a:pt x="1106" y="481"/>
                    <a:pt x="1145" y="447"/>
                  </a:cubicBezTo>
                  <a:cubicBezTo>
                    <a:pt x="1157" y="437"/>
                    <a:pt x="1168" y="427"/>
                    <a:pt x="1178" y="419"/>
                  </a:cubicBezTo>
                  <a:cubicBezTo>
                    <a:pt x="1190" y="409"/>
                    <a:pt x="1199" y="402"/>
                    <a:pt x="1206" y="397"/>
                  </a:cubicBezTo>
                  <a:cubicBezTo>
                    <a:pt x="1206" y="397"/>
                    <a:pt x="1206" y="397"/>
                    <a:pt x="1206" y="397"/>
                  </a:cubicBezTo>
                  <a:cubicBezTo>
                    <a:pt x="1210" y="394"/>
                    <a:pt x="1212" y="392"/>
                    <a:pt x="1215" y="390"/>
                  </a:cubicBezTo>
                  <a:cubicBezTo>
                    <a:pt x="1234" y="370"/>
                    <a:pt x="1217" y="347"/>
                    <a:pt x="1217" y="347"/>
                  </a:cubicBezTo>
                  <a:cubicBezTo>
                    <a:pt x="1217" y="347"/>
                    <a:pt x="1190" y="309"/>
                    <a:pt x="1169" y="282"/>
                  </a:cubicBezTo>
                  <a:cubicBezTo>
                    <a:pt x="1149" y="257"/>
                    <a:pt x="1121" y="278"/>
                    <a:pt x="1117" y="281"/>
                  </a:cubicBezTo>
                  <a:cubicBezTo>
                    <a:pt x="1117" y="281"/>
                    <a:pt x="1117" y="281"/>
                    <a:pt x="1117" y="281"/>
                  </a:cubicBezTo>
                  <a:cubicBezTo>
                    <a:pt x="1117" y="281"/>
                    <a:pt x="1105" y="288"/>
                    <a:pt x="1087" y="301"/>
                  </a:cubicBezTo>
                  <a:cubicBezTo>
                    <a:pt x="1030" y="253"/>
                    <a:pt x="955" y="225"/>
                    <a:pt x="875" y="225"/>
                  </a:cubicBezTo>
                  <a:cubicBezTo>
                    <a:pt x="871" y="225"/>
                    <a:pt x="868" y="225"/>
                    <a:pt x="864" y="225"/>
                  </a:cubicBezTo>
                  <a:cubicBezTo>
                    <a:pt x="737" y="229"/>
                    <a:pt x="628" y="304"/>
                    <a:pt x="574" y="411"/>
                  </a:cubicBezTo>
                  <a:cubicBezTo>
                    <a:pt x="558" y="445"/>
                    <a:pt x="547" y="482"/>
                    <a:pt x="542" y="521"/>
                  </a:cubicBezTo>
                  <a:cubicBezTo>
                    <a:pt x="541" y="533"/>
                    <a:pt x="540" y="546"/>
                    <a:pt x="540" y="559"/>
                  </a:cubicBezTo>
                  <a:cubicBezTo>
                    <a:pt x="540" y="568"/>
                    <a:pt x="541" y="577"/>
                    <a:pt x="541" y="587"/>
                  </a:cubicBezTo>
                  <a:cubicBezTo>
                    <a:pt x="545" y="631"/>
                    <a:pt x="557" y="673"/>
                    <a:pt x="576" y="710"/>
                  </a:cubicBezTo>
                  <a:cubicBezTo>
                    <a:pt x="632" y="819"/>
                    <a:pt x="744" y="893"/>
                    <a:pt x="875" y="893"/>
                  </a:cubicBezTo>
                  <a:cubicBezTo>
                    <a:pt x="919" y="893"/>
                    <a:pt x="962" y="884"/>
                    <a:pt x="1001" y="868"/>
                  </a:cubicBezTo>
                  <a:cubicBezTo>
                    <a:pt x="1123" y="818"/>
                    <a:pt x="1209" y="699"/>
                    <a:pt x="1209" y="559"/>
                  </a:cubicBezTo>
                  <a:cubicBezTo>
                    <a:pt x="1209" y="522"/>
                    <a:pt x="1203" y="487"/>
                    <a:pt x="1192" y="454"/>
                  </a:cubicBezTo>
                  <a:cubicBezTo>
                    <a:pt x="1182" y="462"/>
                    <a:pt x="1170" y="471"/>
                    <a:pt x="1157" y="483"/>
                  </a:cubicBezTo>
                  <a:cubicBezTo>
                    <a:pt x="1164" y="507"/>
                    <a:pt x="1167" y="533"/>
                    <a:pt x="1167" y="559"/>
                  </a:cubicBezTo>
                  <a:cubicBezTo>
                    <a:pt x="1167" y="675"/>
                    <a:pt x="1099" y="776"/>
                    <a:pt x="1001" y="823"/>
                  </a:cubicBezTo>
                  <a:cubicBezTo>
                    <a:pt x="962" y="841"/>
                    <a:pt x="920" y="851"/>
                    <a:pt x="875" y="851"/>
                  </a:cubicBezTo>
                  <a:cubicBezTo>
                    <a:pt x="713" y="851"/>
                    <a:pt x="582" y="720"/>
                    <a:pt x="582" y="559"/>
                  </a:cubicBezTo>
                  <a:cubicBezTo>
                    <a:pt x="582" y="397"/>
                    <a:pt x="713" y="266"/>
                    <a:pt x="875" y="266"/>
                  </a:cubicBezTo>
                  <a:cubicBezTo>
                    <a:pt x="891" y="266"/>
                    <a:pt x="908" y="268"/>
                    <a:pt x="924" y="271"/>
                  </a:cubicBezTo>
                  <a:cubicBezTo>
                    <a:pt x="972" y="279"/>
                    <a:pt x="1016" y="299"/>
                    <a:pt x="1053" y="327"/>
                  </a:cubicBezTo>
                  <a:cubicBezTo>
                    <a:pt x="1036" y="341"/>
                    <a:pt x="1017" y="358"/>
                    <a:pt x="998" y="376"/>
                  </a:cubicBezTo>
                  <a:cubicBezTo>
                    <a:pt x="997" y="377"/>
                    <a:pt x="997" y="377"/>
                    <a:pt x="996" y="37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91448" tIns="45725" rIns="91448" bIns="45725"/>
            <a:lstStyle/>
            <a:p>
              <a:pPr>
                <a:defRPr/>
              </a:pPr>
              <a:endParaRPr lang="en-US" sz="2133">
                <a:ln>
                  <a:solidFill>
                    <a:srgbClr val="C00000"/>
                  </a:solidFill>
                </a:ln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TextBox 60"/>
          <p:cNvSpPr txBox="1">
            <a:spLocks noChangeArrowheads="1"/>
          </p:cNvSpPr>
          <p:nvPr/>
        </p:nvSpPr>
        <p:spPr bwMode="auto">
          <a:xfrm>
            <a:off x="7203050" y="2036233"/>
            <a:ext cx="3560233" cy="369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1903" tIns="60951" rIns="121903" bIns="60951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cs typeface="+mn-ea"/>
                <a:sym typeface="+mn-lt"/>
              </a:rPr>
              <a:t>修改后</a:t>
            </a: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5548165"/>
              </p:ext>
            </p:extLst>
          </p:nvPr>
        </p:nvGraphicFramePr>
        <p:xfrm>
          <a:off x="537633" y="2570480"/>
          <a:ext cx="11049000" cy="429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986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61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10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zh-CN" altLang="en-US" sz="13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发行对象 </a:t>
                      </a:r>
                    </a:p>
                  </a:txBody>
                  <a:tcPr marL="121920" marR="121920" marT="81280" marB="8128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主板中小板：不超过</a:t>
                      </a:r>
                      <a:r>
                        <a:rPr lang="en-US" altLang="zh-CN" sz="13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名；</a:t>
                      </a:r>
                      <a:endParaRPr lang="en-US" altLang="zh-CN" sz="13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l"/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创业板：不超过</a:t>
                      </a:r>
                      <a:r>
                        <a:rPr lang="en-US" altLang="zh-CN" sz="13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名 </a:t>
                      </a:r>
                      <a:r>
                        <a:rPr lang="zh-CN" altLang="en-US" sz="13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	</a:t>
                      </a:r>
                    </a:p>
                  </a:txBody>
                  <a:tcPr marL="121920" marR="121920" marT="81280" marB="8128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20" marR="121920" marT="81280" marB="812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主板、中小板、创业板均不超过</a:t>
                      </a:r>
                      <a:r>
                        <a:rPr lang="en-US" altLang="zh-CN" sz="13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35</a:t>
                      </a:r>
                      <a:r>
                        <a:rPr lang="zh-CN" alt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名 	</a:t>
                      </a:r>
                    </a:p>
                  </a:txBody>
                  <a:tcPr marL="121920" marR="121920" marT="81280" marB="8128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zh-CN" altLang="en-US" sz="13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发行折扣 </a:t>
                      </a:r>
                    </a:p>
                  </a:txBody>
                  <a:tcPr marL="121920" marR="121920" marT="81280" marB="8128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zh-CN" altLang="en-US" sz="13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发行价格不低于定价基准日前二十个</a:t>
                      </a:r>
                      <a:endParaRPr lang="en-US" altLang="zh-CN" sz="13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zh-CN" altLang="en-US" sz="13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交易日公司股票均价的</a:t>
                      </a:r>
                      <a:r>
                        <a:rPr lang="en-US" altLang="zh-CN" sz="13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r>
                        <a:rPr lang="zh-CN" altLang="en-US" sz="13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折 	</a:t>
                      </a:r>
                    </a:p>
                  </a:txBody>
                  <a:tcPr marL="121920" marR="121920" marT="81280" marB="8128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20" marR="121920" marT="81280" marB="812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zh-CN" alt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发行价格不低于定价基准日前二十个交易日公司股票均价的</a:t>
                      </a:r>
                      <a:r>
                        <a:rPr lang="en-US" altLang="zh-CN" sz="13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r>
                        <a:rPr lang="zh-CN" alt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折</a:t>
                      </a:r>
                    </a:p>
                  </a:txBody>
                  <a:tcPr marL="121920" marR="121920" marT="81280" marB="8128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zh-CN" altLang="en-US" sz="13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锁定期 </a:t>
                      </a:r>
                    </a:p>
                  </a:txBody>
                  <a:tcPr marL="121920" marR="121920" marT="81280" marB="8128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大股东、关联方、战略投资者：锁定</a:t>
                      </a:r>
                      <a:r>
                        <a:rPr lang="en-US" altLang="zh-CN" sz="13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36</a:t>
                      </a:r>
                      <a:r>
                        <a:rPr lang="zh-CN" altLang="en-US" sz="13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个月；</a:t>
                      </a:r>
                      <a:endParaRPr lang="en-US" altLang="zh-CN" sz="13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l"/>
                      <a:r>
                        <a:rPr lang="zh-CN" altLang="en-US" sz="13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其他投资者：锁定</a:t>
                      </a:r>
                      <a:r>
                        <a:rPr lang="en-US" altLang="zh-CN" sz="13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r>
                        <a:rPr lang="zh-CN" altLang="en-US" sz="13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个月 	</a:t>
                      </a:r>
                    </a:p>
                  </a:txBody>
                  <a:tcPr marL="121920" marR="121920" marT="81280" marB="8128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20" marR="121920" marT="81280" marB="812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大股东、关联方、战略投资者：锁定</a:t>
                      </a:r>
                      <a:r>
                        <a:rPr lang="en-US" altLang="zh-CN" sz="13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18</a:t>
                      </a:r>
                      <a:r>
                        <a:rPr lang="zh-CN" alt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个月；</a:t>
                      </a:r>
                      <a:endParaRPr lang="en-US" altLang="zh-CN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l"/>
                      <a:r>
                        <a:rPr lang="zh-CN" alt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其他投资者：锁定</a:t>
                      </a:r>
                      <a:r>
                        <a:rPr lang="en-US" altLang="zh-CN" sz="13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r>
                        <a:rPr lang="zh-CN" alt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个月 	</a:t>
                      </a:r>
                    </a:p>
                  </a:txBody>
                  <a:tcPr marL="121920" marR="121920" marT="81280" marB="8128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19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3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减持规则 </a:t>
                      </a:r>
                    </a:p>
                  </a:txBody>
                  <a:tcPr marL="121920" marR="121920" marT="81280" marB="8128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解禁后</a:t>
                      </a:r>
                      <a:r>
                        <a:rPr lang="en-US" altLang="zh-CN" sz="13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r>
                        <a:rPr lang="zh-CN" altLang="en-US" sz="13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年内通过竞价交易减持不超过持有非</a:t>
                      </a:r>
                      <a:endParaRPr lang="en-US" altLang="zh-CN" sz="13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l"/>
                      <a:r>
                        <a:rPr lang="zh-CN" altLang="en-US" sz="13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公开发行股份的</a:t>
                      </a:r>
                      <a:r>
                        <a:rPr lang="en-US" altLang="zh-CN" sz="13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50% 	</a:t>
                      </a:r>
                    </a:p>
                  </a:txBody>
                  <a:tcPr marL="121920" marR="121920" marT="81280" marB="8128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3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20" marR="121920" marT="81280" marB="812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对定增股份的减持不再做任何限制 </a:t>
                      </a:r>
                      <a:r>
                        <a:rPr lang="en-US" altLang="zh-CN" sz="13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	</a:t>
                      </a:r>
                    </a:p>
                  </a:txBody>
                  <a:tcPr marL="121920" marR="121920" marT="81280" marB="8128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zh-CN" altLang="en-US" sz="13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定价基准日 </a:t>
                      </a:r>
                    </a:p>
                  </a:txBody>
                  <a:tcPr marL="121920" marR="121920" marT="81280" marB="8128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发行期首日 	</a:t>
                      </a:r>
                    </a:p>
                  </a:txBody>
                  <a:tcPr marL="121920" marR="121920" marT="81280" marB="8128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20" marR="121920" marT="81280" marB="812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r>
                        <a:rPr lang="zh-CN" alt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个月期：发行日首日 </a:t>
                      </a:r>
                      <a:endParaRPr lang="en-US" altLang="zh-CN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just"/>
                      <a:r>
                        <a:rPr lang="en-US" altLang="zh-CN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18</a:t>
                      </a:r>
                      <a:r>
                        <a:rPr lang="zh-CN" alt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个月期：上市公司董事会决议提前确定发行对象的，定价基准日可设定为非公开发行股票的董事会决议公告日、股东大会决议公告日或发行期首日</a:t>
                      </a:r>
                    </a:p>
                  </a:txBody>
                  <a:tcPr marL="121920" marR="121920" marT="81280" marB="8128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zh-CN" altLang="en-US" sz="13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批文有效期 </a:t>
                      </a:r>
                    </a:p>
                  </a:txBody>
                  <a:tcPr marL="121920" marR="121920" marT="81280" marB="8128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r>
                        <a:rPr lang="zh-CN" altLang="en-US" sz="13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个月</a:t>
                      </a:r>
                      <a:r>
                        <a:rPr lang="zh-CN" altLang="en-US" sz="13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3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	</a:t>
                      </a:r>
                    </a:p>
                  </a:txBody>
                  <a:tcPr marL="121920" marR="121920" marT="81280" marB="8128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20" marR="121920" marT="81280" marB="812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r>
                        <a:rPr lang="zh-CN" alt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个月</a:t>
                      </a:r>
                      <a:r>
                        <a:rPr lang="zh-CN" altLang="en-US" sz="13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		</a:t>
                      </a:r>
                    </a:p>
                  </a:txBody>
                  <a:tcPr marL="121920" marR="121920" marT="81280" marB="8128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zh-CN" altLang="en-US" sz="13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融资规模</a:t>
                      </a:r>
                    </a:p>
                  </a:txBody>
                  <a:tcPr marL="121920" marR="121920" marT="81280" marB="8128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发行股份数量不得超过总股本的</a:t>
                      </a:r>
                      <a:r>
                        <a:rPr lang="en-US" altLang="zh-CN" sz="13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20%</a:t>
                      </a:r>
                      <a:endParaRPr lang="zh-CN" altLang="en-US" sz="13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20" marR="121920" marT="81280" marB="8128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20" marR="121920" marT="81280" marB="812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发行股份数量不得超过总股本的</a:t>
                      </a:r>
                      <a:r>
                        <a:rPr lang="en-US" altLang="zh-CN" sz="13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30%</a:t>
                      </a:r>
                      <a:endParaRPr lang="zh-CN" altLang="en-US" sz="13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21920" marR="121920" marT="81280" marB="8128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8552-AD36-419C-960F-774E8F9B9C6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8975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770" name="文本框 2"/>
          <p:cNvSpPr txBox="1">
            <a:spLocks noChangeArrowheads="1"/>
          </p:cNvSpPr>
          <p:nvPr/>
        </p:nvSpPr>
        <p:spPr bwMode="auto">
          <a:xfrm>
            <a:off x="929663" y="0"/>
            <a:ext cx="1140054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cs typeface="+mn-ea"/>
                <a:sym typeface="+mn-lt"/>
              </a:rPr>
              <a:t>走进定增</a:t>
            </a: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912285" y="424093"/>
            <a:ext cx="6672017" cy="50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增发预案：新政大大激活了市场的项目供给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36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24" y="1054321"/>
            <a:ext cx="12191777" cy="1302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400041" algn="just" defTabSz="121917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121010"/>
                </a:solidFill>
                <a:latin typeface="+mn-ea"/>
                <a:cs typeface="Times New Roman" pitchFamily="18" charset="0"/>
              </a:rPr>
              <a:t>截至</a:t>
            </a:r>
            <a:r>
              <a:rPr lang="en-US" altLang="zh-CN" sz="1600" dirty="0">
                <a:solidFill>
                  <a:srgbClr val="121010"/>
                </a:solidFill>
                <a:latin typeface="+mn-ea"/>
                <a:cs typeface="Times New Roman" pitchFamily="18" charset="0"/>
              </a:rPr>
              <a:t>2022</a:t>
            </a:r>
            <a:r>
              <a:rPr lang="zh-CN" altLang="en-US" sz="16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年</a:t>
            </a:r>
            <a:r>
              <a:rPr lang="en-US" altLang="zh-CN" sz="16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6</a:t>
            </a:r>
            <a:r>
              <a:rPr lang="zh-CN" altLang="en-US" sz="16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月末</a:t>
            </a:r>
            <a:r>
              <a:rPr lang="zh-CN" altLang="en-US" sz="1600" dirty="0">
                <a:solidFill>
                  <a:srgbClr val="121010"/>
                </a:solidFill>
                <a:latin typeface="+mn-ea"/>
                <a:cs typeface="Times New Roman" pitchFamily="18" charset="0"/>
              </a:rPr>
              <a:t>，根据</a:t>
            </a:r>
            <a:r>
              <a:rPr lang="en-US" altLang="zh-CN" sz="1600" dirty="0">
                <a:solidFill>
                  <a:srgbClr val="121010"/>
                </a:solidFill>
                <a:latin typeface="+mn-ea"/>
                <a:cs typeface="Times New Roman" pitchFamily="18" charset="0"/>
              </a:rPr>
              <a:t>Wind</a:t>
            </a:r>
            <a:r>
              <a:rPr lang="zh-CN" altLang="en-US" sz="1600" dirty="0">
                <a:solidFill>
                  <a:srgbClr val="121010"/>
                </a:solidFill>
                <a:latin typeface="+mn-ea"/>
                <a:cs typeface="Times New Roman" pitchFamily="18" charset="0"/>
              </a:rPr>
              <a:t>信息显示，</a:t>
            </a:r>
            <a:r>
              <a:rPr lang="zh-CN" altLang="en-US" sz="1707" u="sng" dirty="0">
                <a:solidFill>
                  <a:srgbClr val="C00000"/>
                </a:solidFill>
                <a:cs typeface="+mn-ea"/>
              </a:rPr>
              <a:t>新政落地以来合计新增定增项目</a:t>
            </a:r>
            <a:r>
              <a:rPr lang="zh-CN" altLang="en-US" sz="1707" u="sng" dirty="0" smtClean="0">
                <a:solidFill>
                  <a:srgbClr val="C00000"/>
                </a:solidFill>
                <a:cs typeface="+mn-ea"/>
              </a:rPr>
              <a:t>预案</a:t>
            </a:r>
            <a:r>
              <a:rPr lang="en-US" altLang="zh-CN" sz="1707" u="sng" dirty="0" smtClean="0">
                <a:solidFill>
                  <a:srgbClr val="C00000"/>
                </a:solidFill>
                <a:cs typeface="+mn-ea"/>
              </a:rPr>
              <a:t>1357</a:t>
            </a:r>
            <a:r>
              <a:rPr lang="zh-CN" altLang="en-US" sz="1707" u="sng" dirty="0" smtClean="0">
                <a:solidFill>
                  <a:srgbClr val="C00000"/>
                </a:solidFill>
                <a:cs typeface="+mn-ea"/>
              </a:rPr>
              <a:t>例</a:t>
            </a:r>
            <a:r>
              <a:rPr lang="zh-CN" altLang="en-US" sz="1100" dirty="0">
                <a:solidFill>
                  <a:srgbClr val="121010"/>
                </a:solidFill>
                <a:latin typeface="+mn-ea"/>
                <a:cs typeface="Times New Roman" pitchFamily="18" charset="0"/>
              </a:rPr>
              <a:t>（其中定价定</a:t>
            </a:r>
            <a:r>
              <a:rPr lang="zh-CN" altLang="en-US" sz="11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增</a:t>
            </a:r>
            <a:r>
              <a:rPr lang="en-US" altLang="zh-CN" sz="1100" dirty="0">
                <a:solidFill>
                  <a:srgbClr val="121010"/>
                </a:solidFill>
                <a:latin typeface="+mn-ea"/>
                <a:cs typeface="Times New Roman" pitchFamily="18" charset="0"/>
              </a:rPr>
              <a:t>469</a:t>
            </a:r>
            <a:r>
              <a:rPr lang="zh-CN" altLang="en-US" sz="11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例</a:t>
            </a:r>
            <a:r>
              <a:rPr lang="zh-CN" altLang="en-US" sz="1100" dirty="0">
                <a:solidFill>
                  <a:srgbClr val="121010"/>
                </a:solidFill>
                <a:latin typeface="+mn-ea"/>
                <a:cs typeface="Times New Roman" pitchFamily="18" charset="0"/>
              </a:rPr>
              <a:t>，竞价定</a:t>
            </a:r>
            <a:r>
              <a:rPr lang="zh-CN" altLang="en-US" sz="11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增</a:t>
            </a:r>
            <a:r>
              <a:rPr lang="en-US" altLang="zh-CN" sz="1100" dirty="0">
                <a:solidFill>
                  <a:srgbClr val="121010"/>
                </a:solidFill>
                <a:latin typeface="+mn-ea"/>
                <a:cs typeface="Times New Roman" pitchFamily="18" charset="0"/>
              </a:rPr>
              <a:t>888</a:t>
            </a:r>
            <a:r>
              <a:rPr lang="zh-CN" altLang="en-US" sz="11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例</a:t>
            </a:r>
            <a:r>
              <a:rPr lang="zh-CN" altLang="en-US" sz="1050" dirty="0">
                <a:solidFill>
                  <a:srgbClr val="121010"/>
                </a:solidFill>
                <a:latin typeface="+mn-ea"/>
                <a:cs typeface="Times New Roman" pitchFamily="18" charset="0"/>
              </a:rPr>
              <a:t>）</a:t>
            </a:r>
            <a:r>
              <a:rPr lang="zh-CN" altLang="en-US" sz="1600" dirty="0">
                <a:solidFill>
                  <a:srgbClr val="121010"/>
                </a:solidFill>
                <a:latin typeface="+mn-ea"/>
                <a:cs typeface="Times New Roman" pitchFamily="18" charset="0"/>
              </a:rPr>
              <a:t>，新增</a:t>
            </a:r>
            <a:r>
              <a:rPr lang="zh-CN" altLang="en-US" sz="16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的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1357</a:t>
            </a:r>
            <a:r>
              <a:rPr lang="zh-CN" altLang="en-US" sz="16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例</a:t>
            </a:r>
            <a:r>
              <a:rPr lang="zh-CN" altLang="en-US" sz="1600" dirty="0">
                <a:solidFill>
                  <a:srgbClr val="121010"/>
                </a:solidFill>
                <a:latin typeface="+mn-ea"/>
                <a:cs typeface="Times New Roman" pitchFamily="18" charset="0"/>
              </a:rPr>
              <a:t>融资预案中共</a:t>
            </a:r>
            <a:r>
              <a:rPr lang="zh-CN" altLang="en-US" sz="16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有</a:t>
            </a:r>
            <a:r>
              <a:rPr lang="en-US" altLang="zh-CN" sz="16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1288</a:t>
            </a:r>
            <a:r>
              <a:rPr lang="zh-CN" altLang="en-US" sz="16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例</a:t>
            </a:r>
            <a:r>
              <a:rPr lang="zh-CN" altLang="en-US" sz="1600" dirty="0">
                <a:solidFill>
                  <a:srgbClr val="121010"/>
                </a:solidFill>
                <a:latin typeface="+mn-ea"/>
                <a:cs typeface="Times New Roman" pitchFamily="18" charset="0"/>
              </a:rPr>
              <a:t>明确了预计募集金额，总额</a:t>
            </a:r>
            <a:r>
              <a:rPr lang="zh-CN" altLang="en-US" sz="16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达到</a:t>
            </a:r>
            <a:r>
              <a:rPr lang="en-US" altLang="zh-CN" sz="16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23794.25</a:t>
            </a:r>
            <a:r>
              <a:rPr lang="zh-CN" altLang="en-US" sz="16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亿</a:t>
            </a:r>
            <a:r>
              <a:rPr lang="zh-CN" altLang="en-US" sz="1600" dirty="0">
                <a:solidFill>
                  <a:srgbClr val="121010"/>
                </a:solidFill>
                <a:latin typeface="+mn-ea"/>
                <a:cs typeface="Times New Roman" pitchFamily="18" charset="0"/>
              </a:rPr>
              <a:t>元</a:t>
            </a:r>
            <a:r>
              <a:rPr lang="zh-CN" altLang="en-US" sz="1200" dirty="0">
                <a:solidFill>
                  <a:srgbClr val="121010"/>
                </a:solidFill>
                <a:latin typeface="+mn-ea"/>
                <a:cs typeface="Times New Roman" pitchFamily="18" charset="0"/>
              </a:rPr>
              <a:t>（</a:t>
            </a:r>
            <a:r>
              <a:rPr lang="zh-CN" altLang="en-US" sz="12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其中</a:t>
            </a:r>
            <a:r>
              <a:rPr lang="zh-CN" altLang="en-US" sz="1200" dirty="0">
                <a:solidFill>
                  <a:srgbClr val="121010"/>
                </a:solidFill>
                <a:latin typeface="+mn-ea"/>
                <a:cs typeface="Times New Roman" pitchFamily="18" charset="0"/>
              </a:rPr>
              <a:t>定</a:t>
            </a:r>
            <a:r>
              <a:rPr lang="zh-CN" altLang="en-US" sz="12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价</a:t>
            </a:r>
            <a:r>
              <a:rPr lang="zh-CN" altLang="en-US" sz="1200" dirty="0">
                <a:solidFill>
                  <a:srgbClr val="121010"/>
                </a:solidFill>
                <a:latin typeface="+mn-ea"/>
                <a:cs typeface="Times New Roman" pitchFamily="18" charset="0"/>
              </a:rPr>
              <a:t>定增</a:t>
            </a:r>
            <a:r>
              <a:rPr lang="zh-CN" altLang="en-US" sz="12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约</a:t>
            </a:r>
            <a:r>
              <a:rPr lang="en-US" altLang="zh-CN" sz="12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7947.66</a:t>
            </a:r>
            <a:r>
              <a:rPr lang="zh-CN" altLang="en-US" sz="12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亿</a:t>
            </a:r>
            <a:r>
              <a:rPr lang="zh-CN" altLang="en-US" sz="1200" dirty="0">
                <a:solidFill>
                  <a:srgbClr val="121010"/>
                </a:solidFill>
                <a:latin typeface="+mn-ea"/>
                <a:cs typeface="Times New Roman" pitchFamily="18" charset="0"/>
              </a:rPr>
              <a:t>元</a:t>
            </a:r>
            <a:r>
              <a:rPr lang="zh-CN" altLang="en-US" sz="12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，竞价</a:t>
            </a:r>
            <a:r>
              <a:rPr lang="zh-CN" altLang="en-US" sz="1200" dirty="0">
                <a:solidFill>
                  <a:srgbClr val="121010"/>
                </a:solidFill>
                <a:latin typeface="+mn-ea"/>
                <a:cs typeface="Times New Roman" pitchFamily="18" charset="0"/>
              </a:rPr>
              <a:t>定</a:t>
            </a:r>
            <a:r>
              <a:rPr lang="zh-CN" altLang="en-US" sz="12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增</a:t>
            </a:r>
            <a:r>
              <a:rPr lang="en-US" altLang="zh-CN" sz="12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15846.59</a:t>
            </a:r>
            <a:r>
              <a:rPr lang="zh-CN" altLang="en-US" sz="1200" dirty="0" smtClean="0">
                <a:solidFill>
                  <a:srgbClr val="121010"/>
                </a:solidFill>
                <a:latin typeface="+mn-ea"/>
                <a:cs typeface="Times New Roman" pitchFamily="18" charset="0"/>
              </a:rPr>
              <a:t>亿</a:t>
            </a:r>
            <a:r>
              <a:rPr lang="zh-CN" altLang="en-US" sz="1200" dirty="0">
                <a:solidFill>
                  <a:srgbClr val="121010"/>
                </a:solidFill>
                <a:latin typeface="+mn-ea"/>
                <a:cs typeface="Times New Roman" pitchFamily="18" charset="0"/>
              </a:rPr>
              <a:t>元），</a:t>
            </a:r>
            <a:r>
              <a:rPr lang="zh-CN" altLang="en-US" sz="1707" u="sng" dirty="0">
                <a:solidFill>
                  <a:srgbClr val="C00000"/>
                </a:solidFill>
                <a:cs typeface="+mn-ea"/>
                <a:sym typeface="+mn-lt"/>
              </a:rPr>
              <a:t>新政大大激活了市场的项目供给</a:t>
            </a:r>
            <a:r>
              <a:rPr lang="zh-CN" altLang="en-US" sz="1707" dirty="0">
                <a:cs typeface="+mn-ea"/>
                <a:sym typeface="+mn-lt"/>
              </a:rPr>
              <a:t>。</a:t>
            </a:r>
          </a:p>
        </p:txBody>
      </p:sp>
      <p:sp>
        <p:nvSpPr>
          <p:cNvPr id="16" name="TextBox 13"/>
          <p:cNvSpPr txBox="1"/>
          <p:nvPr/>
        </p:nvSpPr>
        <p:spPr>
          <a:xfrm>
            <a:off x="1910405" y="6512747"/>
            <a:ext cx="840758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数据来源：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Wind</a:t>
            </a: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2013/01/01-2021/12/31</a:t>
            </a: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，定增项目预案按照预案公告日统计，为市场全量数据。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6D2F608-C210-4385-B626-610DF44910F8}"/>
              </a:ext>
            </a:extLst>
          </p:cNvPr>
          <p:cNvSpPr/>
          <p:nvPr/>
        </p:nvSpPr>
        <p:spPr bwMode="auto">
          <a:xfrm>
            <a:off x="7584302" y="575860"/>
            <a:ext cx="4607699" cy="22655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8552-AD36-419C-960F-774E8F9B9C65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234776"/>
              </p:ext>
            </p:extLst>
          </p:nvPr>
        </p:nvGraphicFramePr>
        <p:xfrm>
          <a:off x="817945" y="2356344"/>
          <a:ext cx="10675199" cy="4000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8951237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874343" y="402220"/>
            <a:ext cx="8412878" cy="50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增发实施：改革重燃市场，定增募资总额攀至</a:t>
            </a:r>
            <a:r>
              <a:rPr lang="en-US" altLang="zh-CN" sz="2667" b="1" dirty="0">
                <a:solidFill>
                  <a:srgbClr val="084078"/>
                </a:solidFill>
                <a:cs typeface="+mn-ea"/>
                <a:sym typeface="+mn-lt"/>
              </a:rPr>
              <a:t>10000</a:t>
            </a: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亿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36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" y="48351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" y="43511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" y="9380379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1" y="397018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58580"/>
            <a:ext cx="6072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indent="357708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cs typeface="+mn-ea"/>
              <a:sym typeface="+mn-lt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1" y="657952"/>
            <a:ext cx="246286" cy="51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533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9192491" y="561248"/>
            <a:ext cx="2999508" cy="241167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5586" y="6449520"/>
            <a:ext cx="4129889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数据来源：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Wind</a:t>
            </a: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，截至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2021.12.31,</a:t>
            </a: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cs typeface="+mn-ea"/>
                <a:sym typeface="+mn-lt"/>
              </a:rPr>
              <a:t>为市场全量数据</a:t>
            </a: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0" y="889409"/>
            <a:ext cx="12192000" cy="136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cs typeface="+mn-ea"/>
                <a:sym typeface="+mn-lt"/>
              </a:rPr>
              <a:t>随着</a:t>
            </a:r>
            <a:r>
              <a:rPr lang="en-US" altLang="zh-CN" sz="1800" dirty="0">
                <a:cs typeface="+mn-ea"/>
                <a:sym typeface="+mn-lt"/>
              </a:rPr>
              <a:t>2020 </a:t>
            </a:r>
            <a:r>
              <a:rPr lang="zh-CN" altLang="en-US" sz="1800" dirty="0">
                <a:cs typeface="+mn-ea"/>
                <a:sym typeface="+mn-lt"/>
              </a:rPr>
              <a:t>年</a:t>
            </a:r>
            <a:r>
              <a:rPr lang="en-US" altLang="zh-CN" sz="1800" dirty="0">
                <a:cs typeface="+mn-ea"/>
                <a:sym typeface="+mn-lt"/>
              </a:rPr>
              <a:t>2 </a:t>
            </a:r>
            <a:r>
              <a:rPr lang="zh-CN" altLang="en-US" sz="1800" dirty="0">
                <a:cs typeface="+mn-ea"/>
                <a:sym typeface="+mn-lt"/>
              </a:rPr>
              <a:t>月再融资新政落地，定增发行条件精简、融资限制放宽、投资约束减少、折扣空间扩大，</a:t>
            </a:r>
            <a:r>
              <a:rPr lang="en-US" altLang="zh-CN" sz="1800" dirty="0">
                <a:cs typeface="+mn-ea"/>
                <a:sym typeface="+mn-lt"/>
              </a:rPr>
              <a:t>2020 </a:t>
            </a:r>
            <a:r>
              <a:rPr lang="zh-CN" altLang="en-US" sz="1800" dirty="0">
                <a:cs typeface="+mn-ea"/>
                <a:sym typeface="+mn-lt"/>
              </a:rPr>
              <a:t>年定增市场发行</a:t>
            </a:r>
            <a:r>
              <a:rPr lang="zh-CN" altLang="en-US" sz="1800" u="sng" dirty="0">
                <a:solidFill>
                  <a:srgbClr val="C00000"/>
                </a:solidFill>
                <a:cs typeface="+mn-ea"/>
                <a:sym typeface="+mn-lt"/>
              </a:rPr>
              <a:t>募资规模攀至近三年来新高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1800" dirty="0">
                <a:cs typeface="+mn-ea"/>
                <a:sym typeface="+mn-lt"/>
              </a:rPr>
              <a:t>且为</a:t>
            </a:r>
            <a:r>
              <a:rPr lang="en-US" altLang="zh-CN" sz="1800" dirty="0">
                <a:cs typeface="+mn-ea"/>
                <a:sym typeface="+mn-lt"/>
              </a:rPr>
              <a:t>2016</a:t>
            </a:r>
            <a:r>
              <a:rPr lang="zh-CN" altLang="en-US" sz="1800" dirty="0">
                <a:cs typeface="+mn-ea"/>
                <a:sym typeface="+mn-lt"/>
              </a:rPr>
              <a:t>年来发行项目数和募资额的首次同比回升。新规后，截至</a:t>
            </a:r>
            <a:r>
              <a:rPr lang="en-US" altLang="zh-CN" sz="1800" dirty="0">
                <a:cs typeface="+mn-ea"/>
                <a:sym typeface="+mn-lt"/>
              </a:rPr>
              <a:t>2022</a:t>
            </a:r>
            <a:r>
              <a:rPr lang="zh-CN" altLang="en-US" sz="1800" dirty="0" smtClean="0">
                <a:cs typeface="+mn-ea"/>
                <a:sym typeface="+mn-lt"/>
              </a:rPr>
              <a:t>年</a:t>
            </a:r>
            <a:r>
              <a:rPr lang="en-US" altLang="zh-CN" sz="1800" dirty="0">
                <a:cs typeface="+mn-ea"/>
                <a:sym typeface="+mn-lt"/>
              </a:rPr>
              <a:t>4</a:t>
            </a:r>
            <a:r>
              <a:rPr lang="zh-CN" altLang="en-US" sz="1800" dirty="0" smtClean="0">
                <a:cs typeface="+mn-ea"/>
                <a:sym typeface="+mn-lt"/>
              </a:rPr>
              <a:t>月末</a:t>
            </a:r>
            <a:r>
              <a:rPr lang="zh-CN" altLang="en-US" sz="1800" dirty="0">
                <a:cs typeface="+mn-ea"/>
                <a:sym typeface="+mn-lt"/>
              </a:rPr>
              <a:t>，定增市场共计发行定增项目</a:t>
            </a:r>
            <a:r>
              <a:rPr lang="zh-CN" altLang="en-US" sz="1800" dirty="0" smtClean="0">
                <a:cs typeface="+mn-ea"/>
                <a:sym typeface="+mn-lt"/>
              </a:rPr>
              <a:t>数量</a:t>
            </a:r>
            <a:r>
              <a:rPr lang="en-US" altLang="zh-CN" sz="1800" dirty="0" smtClean="0">
                <a:cs typeface="+mn-ea"/>
                <a:sym typeface="+mn-lt"/>
              </a:rPr>
              <a:t>687</a:t>
            </a:r>
            <a:r>
              <a:rPr lang="zh-CN" altLang="en-US" sz="1800" dirty="0" smtClean="0">
                <a:cs typeface="+mn-ea"/>
                <a:sym typeface="+mn-lt"/>
              </a:rPr>
              <a:t>个</a:t>
            </a:r>
            <a:r>
              <a:rPr lang="zh-CN" altLang="en-US" sz="1800" dirty="0">
                <a:cs typeface="+mn-ea"/>
                <a:sym typeface="+mn-lt"/>
              </a:rPr>
              <a:t>，实际募资金额</a:t>
            </a:r>
            <a:r>
              <a:rPr lang="zh-CN" altLang="en-US" sz="1800" dirty="0" smtClean="0">
                <a:cs typeface="+mn-ea"/>
                <a:sym typeface="+mn-lt"/>
              </a:rPr>
              <a:t>合计</a:t>
            </a:r>
            <a:r>
              <a:rPr lang="en-US" altLang="zh-CN" sz="1800" dirty="0" smtClean="0">
                <a:cs typeface="+mn-ea"/>
                <a:sym typeface="+mn-lt"/>
              </a:rPr>
              <a:t>12295.13</a:t>
            </a:r>
            <a:r>
              <a:rPr lang="zh-CN" altLang="en-US" sz="1800" dirty="0" smtClean="0">
                <a:cs typeface="+mn-ea"/>
                <a:sym typeface="+mn-lt"/>
              </a:rPr>
              <a:t>亿</a:t>
            </a:r>
            <a:r>
              <a:rPr lang="zh-CN" altLang="en-US" sz="1800" dirty="0">
                <a:cs typeface="+mn-ea"/>
                <a:sym typeface="+mn-lt"/>
              </a:rPr>
              <a:t>元。</a:t>
            </a:r>
          </a:p>
        </p:txBody>
      </p:sp>
      <p:sp>
        <p:nvSpPr>
          <p:cNvPr id="2" name="文本框 2">
            <a:extLst>
              <a:ext uri="{FF2B5EF4-FFF2-40B4-BE49-F238E27FC236}">
                <a16:creationId xmlns:a16="http://schemas.microsoft.com/office/drawing/2014/main" xmlns="" id="{5096E0F4-8383-4B07-B353-034BDDD6C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63" y="0"/>
            <a:ext cx="1140054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cs typeface="+mn-ea"/>
                <a:sym typeface="+mn-lt"/>
              </a:rPr>
              <a:t>走进定增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8552-AD36-419C-960F-774E8F9B9C65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24" name="图表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1144503"/>
              </p:ext>
            </p:extLst>
          </p:nvPr>
        </p:nvGraphicFramePr>
        <p:xfrm>
          <a:off x="607218" y="2259015"/>
          <a:ext cx="10945131" cy="4097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704509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" y="1"/>
            <a:ext cx="663615" cy="906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929663" y="404167"/>
            <a:ext cx="7020539" cy="50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折价率：</a:t>
            </a:r>
            <a:r>
              <a:rPr lang="en-US" altLang="zh-CN" sz="2667" b="1" dirty="0">
                <a:solidFill>
                  <a:srgbClr val="084078"/>
                </a:solidFill>
                <a:cs typeface="+mn-ea"/>
                <a:sym typeface="+mn-lt"/>
              </a:rPr>
              <a:t>83</a:t>
            </a:r>
            <a:r>
              <a:rPr lang="zh-CN" altLang="en-US" sz="2667" b="1" dirty="0">
                <a:solidFill>
                  <a:srgbClr val="084078"/>
                </a:solidFill>
                <a:cs typeface="+mn-ea"/>
                <a:sym typeface="+mn-lt"/>
              </a:rPr>
              <a:t>折上下，折价率较为稳定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663616" y="1"/>
            <a:ext cx="154329" cy="906865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748531" y="575859"/>
            <a:ext cx="5443468" cy="209533"/>
          </a:xfrm>
          <a:prstGeom prst="rect">
            <a:avLst/>
          </a:prstGeom>
          <a:solidFill>
            <a:srgbClr val="0049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36" name="Picture 7" descr="D:\财通基金logo图形（白边）透明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23463"/>
            <a:ext cx="663615" cy="678952"/>
          </a:xfrm>
          <a:prstGeom prst="rect">
            <a:avLst/>
          </a:prstGeom>
          <a:noFill/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401" y="1202106"/>
            <a:ext cx="121920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月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14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日定增新政以来截至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2022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年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月末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，全市场共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发行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682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宗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竞价定增标的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（具体需以发行公告为准），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平均折扣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83.47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折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67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从折扣结构来看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117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只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个股发行日折扣高于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90%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（含）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349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只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个股发行日折扣在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80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（含）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-90%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216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只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个股发行日折扣低于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80%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zh-CN" sz="1400" dirty="0">
                <a:cs typeface="+mn-ea"/>
                <a:sym typeface="+mn-lt"/>
              </a:rPr>
              <a:t>（折扣为相关标的中标价与报价当天市价之比）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" name="文本框 2">
            <a:extLst>
              <a:ext uri="{FF2B5EF4-FFF2-40B4-BE49-F238E27FC236}">
                <a16:creationId xmlns:a16="http://schemas.microsoft.com/office/drawing/2014/main" xmlns="" id="{80D6D384-A42D-4856-A752-8D69A2ADA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63" y="0"/>
            <a:ext cx="1140054" cy="3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084078"/>
                </a:solidFill>
                <a:cs typeface="+mn-ea"/>
                <a:sym typeface="+mn-lt"/>
              </a:rPr>
              <a:t>走进定增</a:t>
            </a:r>
          </a:p>
        </p:txBody>
      </p:sp>
      <p:sp>
        <p:nvSpPr>
          <p:cNvPr id="6" name="矩形 5"/>
          <p:cNvSpPr/>
          <p:nvPr/>
        </p:nvSpPr>
        <p:spPr>
          <a:xfrm>
            <a:off x="137672" y="6415525"/>
            <a:ext cx="11924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（注：数据来自：</a:t>
            </a:r>
            <a:r>
              <a:rPr lang="en-US" altLang="zh-CN" sz="1200" dirty="0">
                <a:cs typeface="+mn-ea"/>
                <a:sym typeface="+mn-lt"/>
              </a:rPr>
              <a:t>Wind</a:t>
            </a:r>
            <a:r>
              <a:rPr lang="zh-CN" altLang="en-US" sz="1200" dirty="0">
                <a:cs typeface="+mn-ea"/>
                <a:sym typeface="+mn-lt"/>
              </a:rPr>
              <a:t>，</a:t>
            </a:r>
            <a:r>
              <a:rPr lang="en-US" altLang="zh-CN" sz="1200" dirty="0">
                <a:cs typeface="+mn-ea"/>
                <a:sym typeface="+mn-lt"/>
              </a:rPr>
              <a:t>2</a:t>
            </a:r>
            <a:r>
              <a:rPr lang="zh-CN" altLang="en-US" sz="1200" dirty="0">
                <a:cs typeface="+mn-ea"/>
                <a:sym typeface="+mn-lt"/>
              </a:rPr>
              <a:t>月</a:t>
            </a:r>
            <a:r>
              <a:rPr lang="en-US" altLang="zh-CN" sz="1200" dirty="0">
                <a:cs typeface="+mn-ea"/>
                <a:sym typeface="+mn-lt"/>
              </a:rPr>
              <a:t>14</a:t>
            </a:r>
            <a:r>
              <a:rPr lang="zh-CN" altLang="en-US" sz="1200" dirty="0">
                <a:cs typeface="+mn-ea"/>
                <a:sym typeface="+mn-lt"/>
              </a:rPr>
              <a:t>日按新规定增发行的竞价类定增全量数据，发行折扣情况截至</a:t>
            </a:r>
            <a:r>
              <a:rPr lang="en-US" altLang="zh-CN" sz="1200" dirty="0" smtClean="0">
                <a:cs typeface="+mn-ea"/>
                <a:sym typeface="+mn-lt"/>
              </a:rPr>
              <a:t>2022.6.30</a:t>
            </a:r>
            <a:r>
              <a:rPr lang="zh-CN" altLang="en-US" sz="1200" dirty="0" smtClean="0">
                <a:cs typeface="+mn-ea"/>
                <a:sym typeface="+mn-lt"/>
              </a:rPr>
              <a:t>，</a:t>
            </a:r>
            <a:r>
              <a:rPr lang="zh-CN" altLang="en-US" sz="1200" dirty="0">
                <a:cs typeface="+mn-ea"/>
                <a:sym typeface="+mn-lt"/>
              </a:rPr>
              <a:t>平均折价率即相关标的中标价与报价当天市价之比的平均值。历史平均折扣不对个股情况、最终收益及未来情况构成任何保证）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8552-AD36-419C-960F-774E8F9B9C65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560" y="5913120"/>
            <a:ext cx="640103" cy="287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600070"/>
              </p:ext>
            </p:extLst>
          </p:nvPr>
        </p:nvGraphicFramePr>
        <p:xfrm>
          <a:off x="137671" y="2648099"/>
          <a:ext cx="10975805" cy="3429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2899114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3811;#92956;#402439;#370370;#399085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75483;#184477;#184207;#185003;#341394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936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2fc22ba-20cc-403f-abb0-9ff19d5e2094}"/>
  <p:tag name="TABLE_ENDDRAG_ORIGIN_RECT" val="714*425"/>
  <p:tag name="TABLE_ENDDRAG_RECT" val="123*82*714*4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d0e4010-7b1c-46d1-81a0-54c7c5a9f5c7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32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9569;#379506;#373847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np3tqImif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3bb76ac-a548-4d4f-9f95-8db7d328ca7f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s2pvpx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s2pvpx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ys2pvpx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4.xml><?xml version="1.0" encoding="utf-8"?>
<a:theme xmlns:a="http://schemas.openxmlformats.org/drawingml/2006/main" name="6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ys2pvpx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默认设计模板">
  <a:themeElements>
    <a:clrScheme name="自定义 42">
      <a:dk1>
        <a:srgbClr val="54A0D8"/>
      </a:dk1>
      <a:lt1>
        <a:srgbClr val="4D4D4D"/>
      </a:lt1>
      <a:dk2>
        <a:srgbClr val="F4F4F4"/>
      </a:dk2>
      <a:lt2>
        <a:srgbClr val="FFFFFF"/>
      </a:lt2>
      <a:accent1>
        <a:srgbClr val="E96969"/>
      </a:accent1>
      <a:accent2>
        <a:srgbClr val="706460"/>
      </a:accent2>
      <a:accent3>
        <a:srgbClr val="4D4D4D"/>
      </a:accent3>
      <a:accent4>
        <a:srgbClr val="C2C1C1"/>
      </a:accent4>
      <a:accent5>
        <a:srgbClr val="54A0D8"/>
      </a:accent5>
      <a:accent6>
        <a:srgbClr val="333333"/>
      </a:accent6>
      <a:hlink>
        <a:srgbClr val="C00000"/>
      </a:hlink>
      <a:folHlink>
        <a:srgbClr val="DEDEDD"/>
      </a:folHlink>
    </a:clrScheme>
    <a:fontScheme name="ys2pvpx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FD5901"/>
    </a:accent1>
    <a:accent2>
      <a:srgbClr val="F78104"/>
    </a:accent2>
    <a:accent3>
      <a:srgbClr val="FAAB36"/>
    </a:accent3>
    <a:accent4>
      <a:srgbClr val="249EA0"/>
    </a:accent4>
    <a:accent5>
      <a:srgbClr val="008083"/>
    </a:accent5>
    <a:accent6>
      <a:srgbClr val="005F60"/>
    </a:accent6>
    <a:hlink>
      <a:srgbClr val="39393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19464</TotalTime>
  <Words>4771</Words>
  <Application>Microsoft Office PowerPoint</Application>
  <PresentationFormat>宽屏</PresentationFormat>
  <Paragraphs>461</Paragraphs>
  <Slides>31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 Unicode MS</vt:lpstr>
      <vt:lpstr>仿宋_GB2312</vt:lpstr>
      <vt:lpstr>思源黑体 CN Regular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1_Office 主题</vt:lpstr>
      <vt:lpstr>主题5</vt:lpstr>
      <vt:lpstr>6_Office 主题</vt:lpstr>
      <vt:lpstr>2_默认设计模板</vt:lpstr>
      <vt:lpstr>PowerPoint 演示文稿</vt:lpstr>
      <vt:lpstr>PowerPoint 演示文稿</vt:lpstr>
      <vt:lpstr>走进定增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策略介绍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布局或当时</vt:lpstr>
      <vt:lpstr>PowerPoint 演示文稿</vt:lpstr>
      <vt:lpstr>PowerPoint 演示文稿</vt:lpstr>
      <vt:lpstr>PowerPoint 演示文稿</vt:lpstr>
      <vt:lpstr>财通优势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lyq_jhsy@hotmail.com</dc:creator>
  <cp:lastModifiedBy>陈昊</cp:lastModifiedBy>
  <cp:revision>1648</cp:revision>
  <cp:lastPrinted>2018-03-13T01:56:17Z</cp:lastPrinted>
  <dcterms:created xsi:type="dcterms:W3CDTF">2017-08-20T07:58:09Z</dcterms:created>
  <dcterms:modified xsi:type="dcterms:W3CDTF">2022-08-30T02:13:40Z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IPGFID">
    <vt:lpwstr>[DocID]=C071ADC8-7E31-44A3-8388-18B09693DD2B</vt:lpwstr>
  </property>
  <property fmtid="{D5CDD505-2E9C-101B-9397-08002B2CF9AE}" pid="3" name="_IPGFLOW_P-C97D_E-1_FP-1_SP-1_CV-A3060A57_CN-54EA27BF">
    <vt:lpwstr>DAaTAfszF11UyqTHc9614jpXEGbl7AHVq9wUTXDKqeMvDWew020Vg/QbSgXPDsM6yqSBQyFIPfvvOks2KY2ob25KRn1orni8HgLIMcN/yRb+JfmHu/CmtZYOUglr8CDQ8Oh1x3l4Fwa6MMX6lzvm2gy7ULPoIbjXCQE/87tHlCFaIfoGJqmffvKQufECs5oczneQGdwdTmTF+ENQLuCx5JocFtTaYgNKFMn/tG+ZI7DQbgbpBPuDcoxPLGAPdkW</vt:lpwstr>
  </property>
  <property fmtid="{D5CDD505-2E9C-101B-9397-08002B2CF9AE}" pid="4" name="_IPGFLOW_P-C97D_E-1_FP-1_SP-2_CV-3A872615_CN-DC44A535">
    <vt:lpwstr>7ymtRXPcR32uF4JV5BWSKpsAzYVWBIC9xSiRidRv6GyS5sUES0NJouXXGmFKJgvea3xfl2+t7H7ztLEIbgtEFgpFVi4XZ3FILmNIlFk6Fw+pfGhb1WfA2W5DC4CcpOfJo</vt:lpwstr>
  </property>
  <property fmtid="{D5CDD505-2E9C-101B-9397-08002B2CF9AE}" pid="5" name="_IPGFLOW_P-C97D_E-0_FP-1_CV-1748F583_CN-DC5494F0">
    <vt:lpwstr>DPSPMK|3|384|2|0</vt:lpwstr>
  </property>
  <property fmtid="{D5CDD505-2E9C-101B-9397-08002B2CF9AE}" pid="6" name="DOCPROPERTY_INTERNAL_DELFLAGS1">
    <vt:lpwstr>1</vt:lpwstr>
  </property>
  <property fmtid="{D5CDD505-2E9C-101B-9397-08002B2CF9AE}" pid="7" name="_IPGFLOW_P-C97D_E-1_FP-2_SP-1_CV-C2D038EC_CN-740F7C81">
    <vt:lpwstr>DAaTAfszF11UyqTHc9614rUOoVJfa02k8WMecdG4/h+YmcE+nOmefEjCZDDb6gucXJz5voncXzz8627U3jQKtKH4ZTeum/ZM//7e/DgOotdow8jjBRcUhTNWMAFKVyeF62TzJ2eY6U3zA9+dZPMASGIaCFcqLgXFvStqZJi78RU42BkZKJIxWpJ9NrKknRmy0+KoURMHxHxtior36mpYTASpvtNCq4tE7DjqzFTVsW/jhb6ECUNIXuPWF+Oc4Zc</vt:lpwstr>
  </property>
  <property fmtid="{D5CDD505-2E9C-101B-9397-08002B2CF9AE}" pid="8" name="_IPGFLOW_P-C97D_E-1_FP-2_SP-2_CV-3C339B5B_CN-10EE596B">
    <vt:lpwstr>T9LrKTVMsMDLQ5+zj4zDPmnwYEe44KmqJKLARYhQoH2hI5p9ySJNmA2hsFJ7R7GidEzx/rKKsSDfv//waKRTUU09nmt8OPvPlhyQAb5bVanD50NFn+bpXG7Q8ZEimVgIw</vt:lpwstr>
  </property>
  <property fmtid="{D5CDD505-2E9C-101B-9397-08002B2CF9AE}" pid="9" name="_IPGFLOW_P-C97D_E-0_FP-2_CV-1748F583_CN-619EF83E">
    <vt:lpwstr>DPSPMK|3|384|2|0</vt:lpwstr>
  </property>
  <property fmtid="{D5CDD505-2E9C-101B-9397-08002B2CF9AE}" pid="10" name="_IPGFLOW_P-C97D_E-1_FP-3_SP-1_CV-F9012C6E_CN-7100994D">
    <vt:lpwstr>+jSp7DUn7gJBdMsWOKNJ1U3YoeB93rp6txmilJw0UbCgyCdQznIhhLcYaXTUhj1XYeXqzSNYH3mAD1itfPz8C8jJrzUHs/mv/PNH9kDprH9r/8Ms9do57oTaKGCbo50RTi4h3MgdmKZEImouab0EtaT1TkrrKJSkNQqYBJhMNvqJbDIc1CrN1opPcWHxKkZ+XwHJ9R7+/VuWW2DgoWiIzax6Ts87CUgzXJ/o2tt2cVNcWEbipkVgUIZYA7sGirX</vt:lpwstr>
  </property>
  <property fmtid="{D5CDD505-2E9C-101B-9397-08002B2CF9AE}" pid="11" name="_IPGFLOW_P-C97D_E-1_FP-3_SP-2_CV-4A4F0BE5_CN-D2877A5E">
    <vt:lpwstr>RBXjR4PEtDzVSRoWOhB4APVvBvGLZgSjS+WYpBCtXPbyxa2o2E4N0XpGD8/RcYF6+FGstO7R37sRMhPFczVYi7yIZNXWX158xhxpLMgjuYs2F+usAVP3T4wLb39vSYI+s</vt:lpwstr>
  </property>
  <property fmtid="{D5CDD505-2E9C-101B-9397-08002B2CF9AE}" pid="12" name="_IPGFLOW_P-C97D_E-0_FP-3_CV-1748F583_CN-BC0821BB">
    <vt:lpwstr>DPSPMK|3|384|2|0</vt:lpwstr>
  </property>
  <property fmtid="{D5CDD505-2E9C-101B-9397-08002B2CF9AE}" pid="13" name="_IPGFLOW_P-C97D_E-0_CV-8E99CE07_CN-76BFA1AB">
    <vt:lpwstr>DPFPMK|3|50|4|0</vt:lpwstr>
  </property>
  <property fmtid="{D5CDD505-2E9C-101B-9397-08002B2CF9AE}" pid="14" name="_IPGFLOW_P-C97D_E-1_FP-4_SP-1_CV-483EF525_CN-D2A2ADC0">
    <vt:lpwstr>+jSp7DUn7gJBdMsWOKNJ1eafVbYB0yhcHbbfB7YoUIOltPwUeZskv7s/XilFsMaN6IUcNEix2w3xeo3y+lQYETbuyHwyHcfPZvul6aGnp+aRGwIC99oRGt9ZdvJADc4FnA7KJ8gfqmeoNgZEvufP/8Z2IQSDe/pZaL9dwuOb5wpA2ZMydpesqnJF+EX4Px6TjKeZFLNrK16i3/8d/HdSsdUywl6Qa3EBTIw9GpfKa8nYCvbvpitj8nSWamqWhZa</vt:lpwstr>
  </property>
  <property fmtid="{D5CDD505-2E9C-101B-9397-08002B2CF9AE}" pid="15" name="_IPGFLOW_P-C97D_E-1_FP-4_SP-2_CV-857B2D0B_CN-3D989836">
    <vt:lpwstr>rmYpNbvnDhW1CEbV6/btX4bVE2QtrG2HyaI6dNEbl11YdCHnjhquUUWtXeZI5pVJNu7PAfwqVUT1sVluebLgWAgdntffytu0elPUtZg2VnEqWnSEFnEu46wHvL54LdE92h2p9yimLJBy7Jc7kF8BJ92kCp0Au3MVXw38TcHiXa/JgH6y+mqY4vLvQwCp6U3MxWH+up8GuO5Lx+o575uDehR5G8u3KwuVEttPOp9JlmStiZ5E0LXytTiAg6aJXsp</vt:lpwstr>
  </property>
  <property fmtid="{D5CDD505-2E9C-101B-9397-08002B2CF9AE}" pid="16" name="_IPGFLOW_P-C97D_E-1_FP-4_SP-3_CV-5D0B788D_CN-679EF17E">
    <vt:lpwstr>rA</vt:lpwstr>
  </property>
  <property fmtid="{D5CDD505-2E9C-101B-9397-08002B2CF9AE}" pid="17" name="_IPGFLOW_P-C97D_E-0_FP-4_CV-DD150EE6_CN-A0484387">
    <vt:lpwstr>DPSPMK|3|512|3|0</vt:lpwstr>
  </property>
</Properties>
</file>