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8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A7D6D635-0F07-4AD7-B376-EC0826F4E2DA}" type="datetimeFigureOut">
              <a:rPr lang="uk-UA" smtClean="0"/>
              <a:t>13.01.2023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EC8A978-F47E-4C69-8DB3-67AC340ABC6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98603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D635-0F07-4AD7-B376-EC0826F4E2DA}" type="datetimeFigureOut">
              <a:rPr lang="uk-UA" smtClean="0"/>
              <a:t>13.01.2023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8A978-F47E-4C69-8DB3-67AC340ABC6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37304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7D6D635-0F07-4AD7-B376-EC0826F4E2DA}" type="datetimeFigureOut">
              <a:rPr lang="uk-UA" smtClean="0"/>
              <a:t>13.01.2023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EC8A978-F47E-4C69-8DB3-67AC340ABC6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1086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D635-0F07-4AD7-B376-EC0826F4E2DA}" type="datetimeFigureOut">
              <a:rPr lang="uk-UA" smtClean="0"/>
              <a:t>13.01.2023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8A978-F47E-4C69-8DB3-67AC340ABC6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06395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7D6D635-0F07-4AD7-B376-EC0826F4E2DA}" type="datetimeFigureOut">
              <a:rPr lang="uk-UA" smtClean="0"/>
              <a:t>13.01.2023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EC8A978-F47E-4C69-8DB3-67AC340ABC6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29429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7D6D635-0F07-4AD7-B376-EC0826F4E2DA}" type="datetimeFigureOut">
              <a:rPr lang="uk-UA" smtClean="0"/>
              <a:t>13.01.2023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EC8A978-F47E-4C69-8DB3-67AC340ABC6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75915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7D6D635-0F07-4AD7-B376-EC0826F4E2DA}" type="datetimeFigureOut">
              <a:rPr lang="uk-UA" smtClean="0"/>
              <a:t>13.01.2023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EC8A978-F47E-4C69-8DB3-67AC340ABC6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78961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D635-0F07-4AD7-B376-EC0826F4E2DA}" type="datetimeFigureOut">
              <a:rPr lang="uk-UA" smtClean="0"/>
              <a:t>13.01.2023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8A978-F47E-4C69-8DB3-67AC340ABC6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86273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7D6D635-0F07-4AD7-B376-EC0826F4E2DA}" type="datetimeFigureOut">
              <a:rPr lang="uk-UA" smtClean="0"/>
              <a:t>13.01.2023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EC8A978-F47E-4C69-8DB3-67AC340ABC6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57736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6D635-0F07-4AD7-B376-EC0826F4E2DA}" type="datetimeFigureOut">
              <a:rPr lang="uk-UA" smtClean="0"/>
              <a:t>13.01.2023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8A978-F47E-4C69-8DB3-67AC340ABC6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29980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7D6D635-0F07-4AD7-B376-EC0826F4E2DA}" type="datetimeFigureOut">
              <a:rPr lang="uk-UA" smtClean="0"/>
              <a:t>13.01.2023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9EC8A978-F47E-4C69-8DB3-67AC340ABC6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57214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6D635-0F07-4AD7-B376-EC0826F4E2DA}" type="datetimeFigureOut">
              <a:rPr lang="uk-UA" smtClean="0"/>
              <a:t>13.01.2023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8A978-F47E-4C69-8DB3-67AC340ABC6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1564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uk.wikipedia.org/wiki/%D0%9A%D1%80%D0%B8%D0%BF%D1%82%D0%BE%D0%B3%D1%80%D0%B0%D1%84%D1%96%D1%8F" TargetMode="External"/><Relationship Id="rId13" Type="http://schemas.openxmlformats.org/officeDocument/2006/relationships/image" Target="../media/image2.png"/><Relationship Id="rId3" Type="http://schemas.openxmlformats.org/officeDocument/2006/relationships/hyperlink" Target="https://uk.wikipedia.org/w/index.php?title=%D0%A0%D0%BE%D0%B7%D0%BF%D0%BE%D0%B4%D1%96%D0%BB_%D1%80%D0%B5%D1%81%D1%83%D1%80%D1%81%D1%96%D0%B2&amp;action=edit&amp;redlink=1" TargetMode="External"/><Relationship Id="rId7" Type="http://schemas.openxmlformats.org/officeDocument/2006/relationships/hyperlink" Target="https://uk.wikipedia.org/wiki/%D0%A2%D0%B5%D0%BE%D1%80%D1%96%D1%8F_%D1%81%D0%BA%D0%BB%D0%B0%D0%B4%D0%BD%D0%BE%D1%81%D1%82%D1%96_%D0%BE%D0%B1%D1%87%D0%B8%D1%81%D0%BB%D0%B5%D0%BD%D1%8C" TargetMode="External"/><Relationship Id="rId12" Type="http://schemas.openxmlformats.org/officeDocument/2006/relationships/image" Target="../media/image1.jpeg"/><Relationship Id="rId2" Type="http://schemas.openxmlformats.org/officeDocument/2006/relationships/hyperlink" Target="https://uk.wikipedia.org/wiki/%D0%9A%D0%BE%D0%BC%D0%B1%D1%96%D0%BD%D0%B0%D1%82%D0%BE%D1%80%D0%BD%D0%B0_%D0%BE%D0%BF%D1%82%D0%B8%D0%BC%D1%96%D0%B7%D0%B0%D1%86%D1%96%D1%8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k.wikipedia.org/wiki/%D0%86%D0%BD%D1%84%D0%BE%D1%80%D0%BC%D0%B0%D1%82%D0%B8%D0%BA%D0%B0" TargetMode="External"/><Relationship Id="rId11" Type="http://schemas.openxmlformats.org/officeDocument/2006/relationships/hyperlink" Target="https://uk.wikipedia.org/wiki/%D0%9D%D0%B0%D1%83%D0%BA%D0%BE%D0%B2%D1%96_%D0%B4%D0%BE%D1%81%D0%BB%D1%96%D0%B4%D0%B6%D0%B5%D0%BD%D0%BD%D1%8F" TargetMode="External"/><Relationship Id="rId5" Type="http://schemas.openxmlformats.org/officeDocument/2006/relationships/hyperlink" Target="https://uk.wikipedia.org/wiki/%D0%9A%D0%BE%D0%BC%D0%B1%D1%96%D0%BD%D0%B0%D1%82%D0%BE%D1%80%D0%B8%D0%BA%D0%B0" TargetMode="External"/><Relationship Id="rId10" Type="http://schemas.openxmlformats.org/officeDocument/2006/relationships/hyperlink" Target="https://uk.wikipedia.org/wiki/%D0%90%D0%BB%D0%B3%D0%BE%D1%80%D0%B8%D1%82%D0%BC" TargetMode="External"/><Relationship Id="rId4" Type="http://schemas.openxmlformats.org/officeDocument/2006/relationships/hyperlink" Target="https://en.wikipedia.org/wiki/Resource_allocation" TargetMode="External"/><Relationship Id="rId9" Type="http://schemas.openxmlformats.org/officeDocument/2006/relationships/hyperlink" Target="https://uk.wikipedia.org/wiki/%D0%9F%D1%80%D0%B8%D0%BA%D0%BB%D0%B0%D0%B4%D0%BD%D0%B0_%D0%BC%D0%B0%D1%82%D0%B5%D0%BC%D0%B0%D1%82%D0%B8%D0%BA%D0%B0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AAB624-304F-4C07-92F2-966DA08E5F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>
                <a:solidFill>
                  <a:schemeClr val="bg1">
                    <a:lumMod val="95000"/>
                  </a:schemeClr>
                </a:solidFill>
                <a:latin typeface="Roboto"/>
              </a:rPr>
              <a:t>М</a:t>
            </a:r>
            <a:r>
              <a:rPr lang="uk-UA" b="0" i="0" dirty="0">
                <a:solidFill>
                  <a:schemeClr val="bg1">
                    <a:lumMod val="95000"/>
                  </a:schemeClr>
                </a:solidFill>
                <a:effectLst/>
                <a:latin typeface="Roboto"/>
              </a:rPr>
              <a:t>аксимізація прибутку </a:t>
            </a:r>
            <a:r>
              <a:rPr lang="uk-UA" b="0" i="0" dirty="0" err="1">
                <a:solidFill>
                  <a:schemeClr val="bg1">
                    <a:lumMod val="95000"/>
                  </a:schemeClr>
                </a:solidFill>
                <a:effectLst/>
                <a:latin typeface="Roboto"/>
              </a:rPr>
              <a:t>дропшипінгу</a:t>
            </a:r>
            <a:endParaRPr lang="uk-UA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1F70C2F1-ED07-4444-B9D7-9E9BFB8BE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8506" y="5019449"/>
            <a:ext cx="8673427" cy="1322587"/>
          </a:xfrm>
        </p:spPr>
        <p:txBody>
          <a:bodyPr/>
          <a:lstStyle/>
          <a:p>
            <a:r>
              <a:rPr lang="uk-UA" dirty="0" err="1"/>
              <a:t>Кльоц</a:t>
            </a:r>
            <a:r>
              <a:rPr lang="uk-UA" dirty="0"/>
              <a:t> Богдан, КМ-01</a:t>
            </a:r>
          </a:p>
        </p:txBody>
      </p:sp>
    </p:spTree>
    <p:extLst>
      <p:ext uri="{BB962C8B-B14F-4D97-AF65-F5344CB8AC3E}">
        <p14:creationId xmlns:p14="http://schemas.microsoft.com/office/powerpoint/2010/main" val="1403404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0C543E-9E3C-430B-AB4B-FB8E5CDE1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FC860D06-5691-4945-A7E7-B3BD18C7E3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Picture 2" descr="Meme: &quot;Дякую за увагу!!!&quot; - All Templates - Meme-arsenal.com">
            <a:extLst>
              <a:ext uri="{FF2B5EF4-FFF2-40B4-BE49-F238E27FC236}">
                <a16:creationId xmlns:a16="http://schemas.microsoft.com/office/drawing/2014/main" id="{0D94380C-D4C1-40A1-99BE-2EE66874A1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56" b="3087"/>
          <a:stretch/>
        </p:blipFill>
        <p:spPr bwMode="auto">
          <a:xfrm>
            <a:off x="2670293" y="976315"/>
            <a:ext cx="6851413" cy="490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470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E715DF-A0F5-4A63-A7E1-B195E22F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35" y="2349924"/>
            <a:ext cx="3498979" cy="2456442"/>
          </a:xfrm>
        </p:spPr>
        <p:txBody>
          <a:bodyPr>
            <a:normAutofit fontScale="90000"/>
          </a:bodyPr>
          <a:lstStyle/>
          <a:p>
            <a:r>
              <a:rPr lang="uk-UA" dirty="0"/>
              <a:t>Задача про рюкзак – найпростіший приклад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DB76899-F12E-49ED-A36E-600C810CE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9237" y="714733"/>
            <a:ext cx="6281873" cy="6541833"/>
          </a:xfrm>
        </p:spPr>
        <p:txBody>
          <a:bodyPr>
            <a:normAutofit/>
          </a:bodyPr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задача </a:t>
            </a:r>
            <a:r>
              <a:rPr lang="ru-RU" b="0" i="0" u="none" strike="noStrike" dirty="0" err="1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Комбінаторна оптимізація"/>
              </a:rPr>
              <a:t>комбінаторної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Комбінаторна оптимізація"/>
              </a:rPr>
              <a:t> </a:t>
            </a:r>
            <a:r>
              <a:rPr lang="ru-RU" b="0" i="0" u="none" strike="noStrike" dirty="0" err="1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Комбінаторна оптимізація"/>
              </a:rPr>
              <a:t>оптимізації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 для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заданої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множини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предметів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кожен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з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яких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має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вагу і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цінність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визначити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яку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кількість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кожного з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предметів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слід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взяти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так,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щоб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сумарна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вага не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перевищувала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задану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а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сумарна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цінність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була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максимальною. </a:t>
            </a:r>
          </a:p>
          <a:p>
            <a:r>
              <a:rPr lang="uk-UA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Задача часто виникає при </a:t>
            </a:r>
            <a:r>
              <a:rPr lang="uk-UA" b="0" i="0" u="none" strike="noStrike" dirty="0">
                <a:solidFill>
                  <a:srgbClr val="BA0000"/>
                </a:solidFill>
                <a:effectLst/>
                <a:latin typeface="Arial" panose="020B0604020202020204" pitchFamily="34" charset="0"/>
                <a:hlinkClick r:id="rId3" tooltip="Розподіл ресурсів (ще не написана)"/>
              </a:rPr>
              <a:t>розподілі ресурсів</a:t>
            </a:r>
            <a:r>
              <a:rPr lang="uk-UA" b="0" i="0" u="none" strike="noStrike" baseline="30000" dirty="0">
                <a:solidFill>
                  <a:srgbClr val="3366BB"/>
                </a:solidFill>
                <a:effectLst/>
                <a:latin typeface="Arial" panose="020B0604020202020204" pitchFamily="34" charset="0"/>
                <a:hlinkClick r:id="rId4" tooltip="en:Resource allocation"/>
              </a:rPr>
              <a:t>[</a:t>
            </a:r>
            <a:r>
              <a:rPr lang="en-US" b="0" i="0" u="none" strike="noStrike" baseline="30000" dirty="0" err="1">
                <a:solidFill>
                  <a:srgbClr val="3366BB"/>
                </a:solidFill>
                <a:effectLst/>
                <a:latin typeface="Arial" panose="020B0604020202020204" pitchFamily="34" charset="0"/>
                <a:hlinkClick r:id="rId4" tooltip="en:Resource allocation"/>
              </a:rPr>
              <a:t>en</a:t>
            </a:r>
            <a:r>
              <a:rPr lang="en-US" b="0" i="0" u="none" strike="noStrike" baseline="30000" dirty="0">
                <a:solidFill>
                  <a:srgbClr val="3366BB"/>
                </a:solidFill>
                <a:effectLst/>
                <a:latin typeface="Arial" panose="020B0604020202020204" pitchFamily="34" charset="0"/>
                <a:hlinkClick r:id="rId4" tooltip="en:Resource allocation"/>
              </a:rPr>
              <a:t>]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uk-UA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коли наявні фінансові обмеження, і вивчається в таких областях, як </a:t>
            </a:r>
            <a:r>
              <a:rPr lang="uk-UA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Комбінаторика"/>
              </a:rPr>
              <a:t>комбінаторика</a:t>
            </a:r>
            <a:r>
              <a:rPr lang="uk-UA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uk-UA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Інформатика"/>
              </a:rPr>
              <a:t>інформатика</a:t>
            </a:r>
            <a:r>
              <a:rPr lang="uk-UA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uk-UA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7" tooltip="Теорія складності обчислень"/>
              </a:rPr>
              <a:t>теорія складності</a:t>
            </a:r>
            <a:r>
              <a:rPr lang="uk-UA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uk-UA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8" tooltip="Криптографія"/>
              </a:rPr>
              <a:t>криптографія</a:t>
            </a:r>
            <a:r>
              <a:rPr lang="uk-UA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uk-UA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9" tooltip="Прикладна математика"/>
              </a:rPr>
              <a:t>прикладна математика</a:t>
            </a:r>
            <a:r>
              <a:rPr lang="uk-UA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uk-UA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Описання задачі досить просте, але розв'язання — складне. Відомі </a:t>
            </a:r>
            <a:r>
              <a:rPr lang="uk-UA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0" tooltip="Алгоритм"/>
              </a:rPr>
              <a:t>алгоритми</a:t>
            </a:r>
            <a:r>
              <a:rPr lang="uk-UA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на практиці, здатні розв'язати задачі досить великих розмірів. Однак, унікальне формулювання задачі, а також той факт, що вона присутня як </a:t>
            </a:r>
            <a:r>
              <a:rPr lang="uk-UA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підзадача</a:t>
            </a:r>
            <a:r>
              <a:rPr lang="uk-UA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у більших, загальніших проблемах, робить її важливою для </a:t>
            </a:r>
            <a:r>
              <a:rPr lang="uk-UA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1" tooltip="Наукові дослідження"/>
              </a:rPr>
              <a:t>наукових досліджень</a:t>
            </a:r>
            <a:r>
              <a:rPr lang="uk-UA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uk-UA" dirty="0"/>
          </a:p>
        </p:txBody>
      </p:sp>
      <p:pic>
        <p:nvPicPr>
          <p:cNvPr id="1026" name="Picture 2" descr="І знову про “тривожний рюкзак”: що в нього покласти">
            <a:extLst>
              <a:ext uri="{FF2B5EF4-FFF2-40B4-BE49-F238E27FC236}">
                <a16:creationId xmlns:a16="http://schemas.microsoft.com/office/drawing/2014/main" id="{9E21EAF6-E64C-4BBB-8136-1B38070D0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575" y="5215524"/>
            <a:ext cx="2208599" cy="1477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Задача о рюкзаке — Википедия">
            <a:extLst>
              <a:ext uri="{FF2B5EF4-FFF2-40B4-BE49-F238E27FC236}">
                <a16:creationId xmlns:a16="http://schemas.microsoft.com/office/drawing/2014/main" id="{7EAD3761-A8EA-41DE-9212-57DD2EAE6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485" y="0"/>
            <a:ext cx="1819689" cy="1579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49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C2494C2-18B3-4E2A-8D69-35C684551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480626"/>
          </a:xfrm>
        </p:spPr>
        <p:txBody>
          <a:bodyPr>
            <a:noAutofit/>
          </a:bodyPr>
          <a:lstStyle/>
          <a:p>
            <a:r>
              <a:rPr lang="uk-UA" sz="3600" dirty="0"/>
              <a:t>Задача</a:t>
            </a:r>
            <a:r>
              <a:rPr lang="uk-UA" sz="4800" dirty="0"/>
              <a:t> </a:t>
            </a:r>
            <a:r>
              <a:rPr lang="uk-UA" sz="3600" dirty="0"/>
              <a:t>проекту</a:t>
            </a:r>
            <a:endParaRPr lang="uk-UA" sz="4800" dirty="0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3ABC423D-7F64-4FF8-883D-F50FF33BF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8631" y="2832652"/>
            <a:ext cx="3501197" cy="1968698"/>
          </a:xfrm>
        </p:spPr>
        <p:txBody>
          <a:bodyPr>
            <a:noAutofit/>
          </a:bodyPr>
          <a:lstStyle/>
          <a:p>
            <a:r>
              <a:rPr lang="uk-UA" sz="1400" dirty="0"/>
              <a:t>Є певна кількість замовлень з наступними характеристиками: вартість замовлення, прибутковість, час необхідний на виконання. Необхідно отримати максимальний прибуток за наявного капіталу і часу. Наприклад, 30 замовлень, 30 днів, 3000</a:t>
            </a:r>
            <a:r>
              <a:rPr lang="en-US" sz="1400" dirty="0"/>
              <a:t>$.</a:t>
            </a:r>
            <a:endParaRPr lang="uk-UA" sz="1400" dirty="0"/>
          </a:p>
        </p:txBody>
      </p:sp>
      <p:sp>
        <p:nvSpPr>
          <p:cNvPr id="6" name="Прямокутник: округлені кути 5">
            <a:extLst>
              <a:ext uri="{FF2B5EF4-FFF2-40B4-BE49-F238E27FC236}">
                <a16:creationId xmlns:a16="http://schemas.microsoft.com/office/drawing/2014/main" id="{F84186CB-2C55-4742-90A3-C45E000172FA}"/>
              </a:ext>
            </a:extLst>
          </p:cNvPr>
          <p:cNvSpPr/>
          <p:nvPr/>
        </p:nvSpPr>
        <p:spPr>
          <a:xfrm>
            <a:off x="6313757" y="646044"/>
            <a:ext cx="4045226" cy="9342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Методи розв’язання</a:t>
            </a:r>
          </a:p>
        </p:txBody>
      </p:sp>
      <p:sp>
        <p:nvSpPr>
          <p:cNvPr id="7" name="Місце для вмісту 2">
            <a:extLst>
              <a:ext uri="{FF2B5EF4-FFF2-40B4-BE49-F238E27FC236}">
                <a16:creationId xmlns:a16="http://schemas.microsoft.com/office/drawing/2014/main" id="{D2298C96-5864-4456-86B0-40F5C903B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353" y="2176672"/>
            <a:ext cx="5481578" cy="1550504"/>
          </a:xfrm>
        </p:spPr>
        <p:txBody>
          <a:bodyPr>
            <a:normAutofit/>
          </a:bodyPr>
          <a:lstStyle/>
          <a:p>
            <a:r>
              <a:rPr lang="uk-UA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Жадібний алгоритм</a:t>
            </a:r>
          </a:p>
          <a:p>
            <a:endParaRPr lang="uk-UA" dirty="0"/>
          </a:p>
        </p:txBody>
      </p:sp>
      <p:sp>
        <p:nvSpPr>
          <p:cNvPr id="8" name="Місце для вмісту 2">
            <a:extLst>
              <a:ext uri="{FF2B5EF4-FFF2-40B4-BE49-F238E27FC236}">
                <a16:creationId xmlns:a16="http://schemas.microsoft.com/office/drawing/2014/main" id="{3FA3D819-4405-45D6-9C45-2025D289F511}"/>
              </a:ext>
            </a:extLst>
          </p:cNvPr>
          <p:cNvSpPr txBox="1">
            <a:spLocks/>
          </p:cNvSpPr>
          <p:nvPr/>
        </p:nvSpPr>
        <p:spPr>
          <a:xfrm>
            <a:off x="8184800" y="2176672"/>
            <a:ext cx="5481578" cy="1550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>
                <a:solidFill>
                  <a:srgbClr val="202122"/>
                </a:solidFill>
                <a:latin typeface="Arial" panose="020B0604020202020204" pitchFamily="34" charset="0"/>
              </a:rPr>
              <a:t>Динамічне програмування</a:t>
            </a:r>
          </a:p>
          <a:p>
            <a:endParaRPr lang="uk-UA" dirty="0"/>
          </a:p>
        </p:txBody>
      </p:sp>
      <p:cxnSp>
        <p:nvCxnSpPr>
          <p:cNvPr id="10" name="Пряма зі стрілкою 9">
            <a:extLst>
              <a:ext uri="{FF2B5EF4-FFF2-40B4-BE49-F238E27FC236}">
                <a16:creationId xmlns:a16="http://schemas.microsoft.com/office/drawing/2014/main" id="{29331728-9634-456B-8C06-F2AAA68EDBB7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559825" y="1580322"/>
            <a:ext cx="1776545" cy="9740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 зі стрілкою 11">
            <a:extLst>
              <a:ext uri="{FF2B5EF4-FFF2-40B4-BE49-F238E27FC236}">
                <a16:creationId xmlns:a16="http://schemas.microsoft.com/office/drawing/2014/main" id="{E1FB2E12-A0E8-444F-B694-2F0FEA03CBC1}"/>
              </a:ext>
            </a:extLst>
          </p:cNvPr>
          <p:cNvCxnSpPr>
            <a:cxnSpLocks/>
          </p:cNvCxnSpPr>
          <p:nvPr/>
        </p:nvCxnSpPr>
        <p:spPr>
          <a:xfrm>
            <a:off x="8336370" y="1580322"/>
            <a:ext cx="1652454" cy="9740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>
            <a:extLst>
              <a:ext uri="{FF2B5EF4-FFF2-40B4-BE49-F238E27FC236}">
                <a16:creationId xmlns:a16="http://schemas.microsoft.com/office/drawing/2014/main" id="{A1B4DCBD-3A8D-4C05-B898-91FC6DE7FD8B}"/>
              </a:ext>
            </a:extLst>
          </p:cNvPr>
          <p:cNvSpPr/>
          <p:nvPr/>
        </p:nvSpPr>
        <p:spPr>
          <a:xfrm>
            <a:off x="4994478" y="3041377"/>
            <a:ext cx="2737455" cy="3260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Один з найпростіших алгоритмів пошуку приблизного розв'язку. Ідея алгоритму полягає в тому, щоб брати найприбутковіші замовлення для яких потрібен мінімум часу.</a:t>
            </a:r>
            <a:endParaRPr lang="uk-UA" sz="1400" dirty="0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D2D47B0C-63ED-4D27-BCBE-BE4D67206EC5}"/>
              </a:ext>
            </a:extLst>
          </p:cNvPr>
          <p:cNvSpPr/>
          <p:nvPr/>
        </p:nvSpPr>
        <p:spPr>
          <a:xfrm>
            <a:off x="8488792" y="3041376"/>
            <a:ext cx="2737455" cy="3260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400" dirty="0">
                <a:solidFill>
                  <a:srgbClr val="202122"/>
                </a:solidFill>
                <a:latin typeface="Arial" panose="020B0604020202020204" pitchFamily="34" charset="0"/>
              </a:rPr>
              <a:t>А</a:t>
            </a:r>
            <a:r>
              <a:rPr lang="uk-UA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лгоритм пошуку точного розв'язку. Ідея алгоритму полягає в тому, щоб розбивати задачу на </a:t>
            </a:r>
            <a:r>
              <a:rPr lang="uk-UA" sz="1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підзадачі</a:t>
            </a:r>
            <a:r>
              <a:rPr lang="uk-UA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й вирішувати кожну крок за кроком.</a:t>
            </a:r>
            <a:endParaRPr lang="uk-UA" sz="1400" dirty="0"/>
          </a:p>
        </p:txBody>
      </p:sp>
      <p:pic>
        <p:nvPicPr>
          <p:cNvPr id="2050" name="Picture 2" descr="Чим жадібна людина відрізняється від економної?">
            <a:extLst>
              <a:ext uri="{FF2B5EF4-FFF2-40B4-BE49-F238E27FC236}">
                <a16:creationId xmlns:a16="http://schemas.microsoft.com/office/drawing/2014/main" id="{7C5F7042-8EB7-4349-BF0B-5AF7D7764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217" y="64026"/>
            <a:ext cx="2320861" cy="1516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Электронная тетрадь Потаповой Ирины : Лидеры и элиты в политической жизни">
            <a:extLst>
              <a:ext uri="{FF2B5EF4-FFF2-40B4-BE49-F238E27FC236}">
                <a16:creationId xmlns:a16="http://schemas.microsoft.com/office/drawing/2014/main" id="{252693B4-60EA-4FB5-B422-3C1EF72A7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136" y="5028628"/>
            <a:ext cx="1765346" cy="1765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381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AF1E05-B23B-431E-91AE-39979064D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Особливість застосування динамічного програмування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4444CF9-22E4-4448-9FB2-823BAD18C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/>
              <a:t>Нехай </a:t>
            </a:r>
            <a:r>
              <a:rPr lang="en-US" dirty="0"/>
              <a:t>n – </a:t>
            </a:r>
            <a:r>
              <a:rPr lang="uk-UA" dirty="0"/>
              <a:t>увесь доступний час, а </a:t>
            </a:r>
            <a:r>
              <a:rPr lang="en-US" dirty="0"/>
              <a:t>s – </a:t>
            </a:r>
            <a:r>
              <a:rPr lang="uk-UA" dirty="0"/>
              <a:t>усі доступні замовлення. Тоді навіть якщо ми розіб’ємо загальну задачу на </a:t>
            </a:r>
            <a:r>
              <a:rPr lang="en-US" dirty="0"/>
              <a:t>n </a:t>
            </a:r>
            <a:r>
              <a:rPr lang="uk-UA" dirty="0"/>
              <a:t>задач, кожна з яких містить </a:t>
            </a:r>
            <a:r>
              <a:rPr lang="en-US" dirty="0"/>
              <a:t>s </a:t>
            </a:r>
            <a:r>
              <a:rPr lang="uk-UA" dirty="0"/>
              <a:t>змінних. Навіть за умови, що ми маємо 30 днів і 30 змінних, задача досі буде складною через </a:t>
            </a:r>
            <a:r>
              <a:rPr lang="uk-UA" dirty="0" err="1"/>
              <a:t>багатовимірність</a:t>
            </a:r>
            <a:r>
              <a:rPr lang="uk-UA" dirty="0"/>
              <a:t>.</a:t>
            </a:r>
          </a:p>
          <a:p>
            <a:r>
              <a:rPr lang="uk-UA" dirty="0"/>
              <a:t>Також ми стикаємося з проблемою наслідків, оскільки кожний крок має вплив на наступні і пов’язаний з усіма попередніми кроками. Тобто, після виконання кожного замовлення капітал змінюється і прибуток має вплив на наступні замовлення. Водночас, капітал пов’язується з минулими замовленнями. Через це кількість необхідних обчислень сильно збільшується.</a:t>
            </a:r>
          </a:p>
          <a:p>
            <a:r>
              <a:rPr lang="uk-UA" dirty="0"/>
              <a:t>Отже, точне рішення знайти не вийде через складність обчислення. Тому, будемо розділяти загальну задачу на такі окремі </a:t>
            </a:r>
            <a:r>
              <a:rPr lang="uk-UA" dirty="0" err="1"/>
              <a:t>підзадачі</a:t>
            </a:r>
            <a:r>
              <a:rPr lang="uk-UA" dirty="0"/>
              <a:t>, які буде можливо обчислити, й сумуватимемо їхні результати.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4869A69-5088-4EB8-8CF4-282A045EF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435" y="4568663"/>
            <a:ext cx="1727044" cy="2155654"/>
          </a:xfrm>
          <a:prstGeom prst="rect">
            <a:avLst/>
          </a:prstGeom>
        </p:spPr>
      </p:pic>
      <p:grpSp>
        <p:nvGrpSpPr>
          <p:cNvPr id="9" name="Групувати 8">
            <a:extLst>
              <a:ext uri="{FF2B5EF4-FFF2-40B4-BE49-F238E27FC236}">
                <a16:creationId xmlns:a16="http://schemas.microsoft.com/office/drawing/2014/main" id="{5F3179C9-B06F-4BF8-8DA5-2F914E368182}"/>
              </a:ext>
            </a:extLst>
          </p:cNvPr>
          <p:cNvGrpSpPr/>
          <p:nvPr/>
        </p:nvGrpSpPr>
        <p:grpSpPr>
          <a:xfrm>
            <a:off x="1957049" y="325707"/>
            <a:ext cx="2936582" cy="1638823"/>
            <a:chOff x="4058211" y="2764746"/>
            <a:chExt cx="4800601" cy="2733261"/>
          </a:xfrm>
        </p:grpSpPr>
        <p:grpSp>
          <p:nvGrpSpPr>
            <p:cNvPr id="7" name="Групувати 6">
              <a:extLst>
                <a:ext uri="{FF2B5EF4-FFF2-40B4-BE49-F238E27FC236}">
                  <a16:creationId xmlns:a16="http://schemas.microsoft.com/office/drawing/2014/main" id="{D889DC53-8C2F-4F0E-B0CE-1EE4A917472D}"/>
                </a:ext>
              </a:extLst>
            </p:cNvPr>
            <p:cNvGrpSpPr/>
            <p:nvPr/>
          </p:nvGrpSpPr>
          <p:grpSpPr>
            <a:xfrm>
              <a:off x="4058211" y="2764746"/>
              <a:ext cx="4800601" cy="2733261"/>
              <a:chOff x="4045511" y="2584172"/>
              <a:chExt cx="4800601" cy="2733261"/>
            </a:xfrm>
          </p:grpSpPr>
          <p:pic>
            <p:nvPicPr>
              <p:cNvPr id="3074" name="Picture 2" descr="Разбираемся в алгоритмах и структурах данных. Доступно и понятно | DOU">
                <a:extLst>
                  <a:ext uri="{FF2B5EF4-FFF2-40B4-BE49-F238E27FC236}">
                    <a16:creationId xmlns:a16="http://schemas.microsoft.com/office/drawing/2014/main" id="{5047602B-C072-4367-B981-2E799FEDA6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741" t="30719" r="15259" b="6899"/>
              <a:stretch/>
            </p:blipFill>
            <p:spPr bwMode="auto">
              <a:xfrm>
                <a:off x="4045511" y="2584172"/>
                <a:ext cx="4800601" cy="27332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Прямокутник 5">
                <a:extLst>
                  <a:ext uri="{FF2B5EF4-FFF2-40B4-BE49-F238E27FC236}">
                    <a16:creationId xmlns:a16="http://schemas.microsoft.com/office/drawing/2014/main" id="{DCC91C49-9DC0-43FA-8DCB-60EE2EF41AE7}"/>
                  </a:ext>
                </a:extLst>
              </p:cNvPr>
              <p:cNvSpPr/>
              <p:nvPr/>
            </p:nvSpPr>
            <p:spPr>
              <a:xfrm>
                <a:off x="5970509" y="3368197"/>
                <a:ext cx="1668540" cy="1786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uk-UA" sz="1000" dirty="0"/>
                  <a:t>квадратична</a:t>
                </a:r>
              </a:p>
            </p:txBody>
          </p:sp>
        </p:grpSp>
        <p:sp>
          <p:nvSpPr>
            <p:cNvPr id="8" name="Прямокутник 7">
              <a:extLst>
                <a:ext uri="{FF2B5EF4-FFF2-40B4-BE49-F238E27FC236}">
                  <a16:creationId xmlns:a16="http://schemas.microsoft.com/office/drawing/2014/main" id="{3468B882-0B03-4171-B1D0-62031527A2C3}"/>
                </a:ext>
              </a:extLst>
            </p:cNvPr>
            <p:cNvSpPr/>
            <p:nvPr/>
          </p:nvSpPr>
          <p:spPr>
            <a:xfrm rot="16200000">
              <a:off x="3307276" y="4052531"/>
              <a:ext cx="2164314" cy="1682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sz="1000" dirty="0"/>
                <a:t>кількість операцій</a:t>
              </a:r>
            </a:p>
          </p:txBody>
        </p:sp>
        <p:sp>
          <p:nvSpPr>
            <p:cNvPr id="10" name="Прямокутник 9">
              <a:extLst>
                <a:ext uri="{FF2B5EF4-FFF2-40B4-BE49-F238E27FC236}">
                  <a16:creationId xmlns:a16="http://schemas.microsoft.com/office/drawing/2014/main" id="{562FC088-9A67-49CF-A7F1-705F36152C0A}"/>
                </a:ext>
              </a:extLst>
            </p:cNvPr>
            <p:cNvSpPr/>
            <p:nvPr/>
          </p:nvSpPr>
          <p:spPr>
            <a:xfrm>
              <a:off x="4779560" y="5218821"/>
              <a:ext cx="2872191" cy="1786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uk-UA" sz="1000" dirty="0"/>
                <a:t>кількість вихідних даних</a:t>
              </a:r>
              <a:endParaRPr lang="uk-UA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50600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AC0A67-9BA0-4843-83DF-8DF219613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Алгоритм розв’язання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4FB302F-C6A1-45E1-92FF-DC41A1E08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2366" y="328050"/>
            <a:ext cx="7553739" cy="6957392"/>
          </a:xfrm>
        </p:spPr>
        <p:txBody>
          <a:bodyPr>
            <a:normAutofit/>
          </a:bodyPr>
          <a:lstStyle/>
          <a:p>
            <a:r>
              <a:rPr lang="uk-UA" sz="1500" dirty="0"/>
              <a:t>1. Визначаємо оптимальне розбиття задачі по часу з урахуванням розподілу часу виконання замовлень і складності обчислень.</a:t>
            </a:r>
          </a:p>
          <a:p>
            <a:r>
              <a:rPr lang="uk-UA" sz="1500" dirty="0"/>
              <a:t>2. Розбиваємо замовлення на категорії по часу.</a:t>
            </a:r>
          </a:p>
          <a:p>
            <a:r>
              <a:rPr lang="uk-UA" sz="1500" dirty="0"/>
              <a:t>3. Для кожної категорії застосовуємо розв’язок задачі про рюкзак методом динамічного програмування.</a:t>
            </a:r>
          </a:p>
          <a:p>
            <a:r>
              <a:rPr lang="uk-UA" sz="1500" dirty="0"/>
              <a:t>4. Створюємо список, який містить список оптимальних замовлень і список з прибутком, витратою по часу.</a:t>
            </a:r>
          </a:p>
          <a:p>
            <a:r>
              <a:rPr lang="uk-UA" sz="1500" dirty="0"/>
              <a:t>5. Додаємо утворений список в словник. Ключем якого є </a:t>
            </a:r>
            <a:r>
              <a:rPr lang="uk-UA" sz="1500" dirty="0" err="1"/>
              <a:t>чило</a:t>
            </a:r>
            <a:r>
              <a:rPr lang="uk-UA" sz="1500" dirty="0"/>
              <a:t>, що відображає скільки замовлень і які були до того, як ми додаємо поточний. </a:t>
            </a:r>
          </a:p>
          <a:p>
            <a:r>
              <a:rPr lang="uk-UA" sz="1500" dirty="0"/>
              <a:t>6. Видаляємо замовлення із загального списку замовлень.</a:t>
            </a:r>
          </a:p>
          <a:p>
            <a:r>
              <a:rPr lang="uk-UA" sz="1500" dirty="0"/>
              <a:t>7. Повторюємо пункт 3 до тих пір, поки в нас не залишиться замовлень, або час виконання чергової партії замовлень буде менше встановленого.</a:t>
            </a:r>
          </a:p>
          <a:p>
            <a:r>
              <a:rPr lang="uk-UA" sz="1500" dirty="0"/>
              <a:t>8. В результаті у словнику в нас будується дерево, яке складається з усіх можливих способів закупки товару партіями.</a:t>
            </a:r>
          </a:p>
          <a:p>
            <a:r>
              <a:rPr lang="uk-UA" sz="1500" dirty="0"/>
              <a:t>9. Ми проходимо всі кінцеві вершини і знаходимо за якого набору партій буде максимальний прибуток.</a:t>
            </a:r>
          </a:p>
          <a:p>
            <a:r>
              <a:rPr lang="uk-UA" sz="1500" dirty="0"/>
              <a:t>10. Виводимо результати, в якому порядку виконувати замовлення, які витрати капіталу</a:t>
            </a:r>
            <a:r>
              <a:rPr lang="en-US" sz="1500" dirty="0"/>
              <a:t>/</a:t>
            </a:r>
            <a:r>
              <a:rPr lang="uk-UA" sz="1500" dirty="0"/>
              <a:t>часу, прибуток будуть після кожної партії замовлень.  </a:t>
            </a:r>
          </a:p>
          <a:p>
            <a:endParaRPr lang="uk-UA" sz="1500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23835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B28197-4CF8-44AF-B8B1-58C5DCE85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</a:t>
            </a:r>
            <a:br>
              <a:rPr lang="uk-UA" dirty="0"/>
            </a:br>
            <a:r>
              <a:rPr lang="uk-UA" dirty="0"/>
              <a:t>Кроки 1-2</a:t>
            </a:r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4580B651-E015-4E67-AD3A-E3F7A8F812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6106" y="44796"/>
            <a:ext cx="2125353" cy="4225024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60376D8-38BA-48B1-A668-F0C67DFD4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106" y="4225024"/>
            <a:ext cx="2125353" cy="25881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693AFD-8717-4E82-B080-388D4171E827}"/>
              </a:ext>
            </a:extLst>
          </p:cNvPr>
          <p:cNvSpPr txBox="1"/>
          <p:nvPr/>
        </p:nvSpPr>
        <p:spPr>
          <a:xfrm>
            <a:off x="7169785" y="2503803"/>
            <a:ext cx="331798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800" dirty="0"/>
              <a:t>1-2. Визначаємо оптимальне розбиття задачі по часу з урахуванням розподілу часу виконання замовлень і складності обчислень.</a:t>
            </a:r>
          </a:p>
          <a:p>
            <a:r>
              <a:rPr lang="uk-UA" sz="1800" dirty="0"/>
              <a:t>Розбиваємо замовлення на категорії по часу.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052C438-1705-4AF0-B535-F7F2EEFF79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22076" r="49190"/>
          <a:stretch/>
        </p:blipFill>
        <p:spPr>
          <a:xfrm>
            <a:off x="6986905" y="695083"/>
            <a:ext cx="5195156" cy="28611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64702AA-144C-4142-ABF5-C29A6B96CE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706" t="-2378" b="-1"/>
          <a:stretch/>
        </p:blipFill>
        <p:spPr>
          <a:xfrm>
            <a:off x="7004602" y="1099753"/>
            <a:ext cx="5177459" cy="246489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F2DE9983-AD75-4AF1-8BB7-6B2942772E3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9212" b="15238"/>
          <a:stretch/>
        </p:blipFill>
        <p:spPr>
          <a:xfrm>
            <a:off x="7004602" y="1500533"/>
            <a:ext cx="5177459" cy="182376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72804DF0-4B4A-480D-9947-E29E328C612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0788" t="4211"/>
          <a:stretch/>
        </p:blipFill>
        <p:spPr>
          <a:xfrm>
            <a:off x="7004602" y="1802096"/>
            <a:ext cx="5195156" cy="21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3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315831-B1A2-4F35-8646-3EEF9228C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Кроки 3-7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AF7CF5-ADB4-4220-BF09-F559A53E6D1A}"/>
              </a:ext>
            </a:extLst>
          </p:cNvPr>
          <p:cNvSpPr txBox="1"/>
          <p:nvPr/>
        </p:nvSpPr>
        <p:spPr>
          <a:xfrm>
            <a:off x="4588394" y="319803"/>
            <a:ext cx="609765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800" dirty="0"/>
              <a:t>3-7. Для кожної категорії застосовуємо розв’язок задачі про рюкзак методом динамічного програмування(робимо таблицю, крок за кроком заповнюємо, отримуємо кінцеві значення, йдемо назад щоб отримати шлях(список оптимальних замовлень)).</a:t>
            </a:r>
          </a:p>
          <a:p>
            <a:r>
              <a:rPr lang="uk-UA" sz="1800" dirty="0"/>
              <a:t>Створюємо список, який містить список оптимальних замовлень і список з прибутком, витратою по часу.</a:t>
            </a:r>
          </a:p>
          <a:p>
            <a:r>
              <a:rPr lang="uk-UA" sz="1800" dirty="0"/>
              <a:t>Додаємо утворений список в словник. Ключем якого є </a:t>
            </a:r>
            <a:r>
              <a:rPr lang="uk-UA" sz="1800" dirty="0" err="1"/>
              <a:t>чило</a:t>
            </a:r>
            <a:r>
              <a:rPr lang="uk-UA" sz="1800" dirty="0"/>
              <a:t>, що відображає скільки замовлень і які були до того, як ми додаємо поточний. </a:t>
            </a:r>
          </a:p>
          <a:p>
            <a:r>
              <a:rPr lang="uk-UA" sz="1800" dirty="0"/>
              <a:t>Видаляємо замовлення із загального списку замовлень.</a:t>
            </a:r>
          </a:p>
          <a:p>
            <a:r>
              <a:rPr lang="uk-UA" sz="1800" dirty="0"/>
              <a:t>Повторюємо пункт 3 до тих пір, поки в нас не залишиться замовлень, або час виконання чергової партії замовлень буде менше встановленого.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C3D944F-F8EE-4B48-83C6-50BE33AC1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95" y="5138678"/>
            <a:ext cx="11332266" cy="222201"/>
          </a:xfrm>
          <a:prstGeom prst="rect">
            <a:avLst/>
          </a:prstGeom>
        </p:spPr>
      </p:pic>
      <p:grpSp>
        <p:nvGrpSpPr>
          <p:cNvPr id="12" name="Групувати 11">
            <a:extLst>
              <a:ext uri="{FF2B5EF4-FFF2-40B4-BE49-F238E27FC236}">
                <a16:creationId xmlns:a16="http://schemas.microsoft.com/office/drawing/2014/main" id="{79E29CFB-86D1-4B8C-B87B-51CC00303AC5}"/>
              </a:ext>
            </a:extLst>
          </p:cNvPr>
          <p:cNvGrpSpPr/>
          <p:nvPr/>
        </p:nvGrpSpPr>
        <p:grpSpPr>
          <a:xfrm>
            <a:off x="316395" y="5466538"/>
            <a:ext cx="11443584" cy="226652"/>
            <a:chOff x="316395" y="5793163"/>
            <a:chExt cx="11264537" cy="226651"/>
          </a:xfrm>
        </p:grpSpPr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D655B9CB-9014-43D7-820C-D4722A83D6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395" y="5793163"/>
              <a:ext cx="11264537" cy="226651"/>
            </a:xfrm>
            <a:prstGeom prst="rect">
              <a:avLst/>
            </a:prstGeom>
          </p:spPr>
        </p:pic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58572005-581E-4ACC-B0EA-A04D64E0C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244018" y="5793163"/>
              <a:ext cx="312560" cy="210268"/>
            </a:xfrm>
            <a:prstGeom prst="rect">
              <a:avLst/>
            </a:prstGeom>
          </p:spPr>
        </p:pic>
      </p:grpSp>
      <p:grpSp>
        <p:nvGrpSpPr>
          <p:cNvPr id="17" name="Групувати 16">
            <a:extLst>
              <a:ext uri="{FF2B5EF4-FFF2-40B4-BE49-F238E27FC236}">
                <a16:creationId xmlns:a16="http://schemas.microsoft.com/office/drawing/2014/main" id="{8730EB32-FE6C-4C9D-A68A-CA4AD717CFD1}"/>
              </a:ext>
            </a:extLst>
          </p:cNvPr>
          <p:cNvGrpSpPr/>
          <p:nvPr/>
        </p:nvGrpSpPr>
        <p:grpSpPr>
          <a:xfrm>
            <a:off x="316395" y="5808788"/>
            <a:ext cx="8620871" cy="227293"/>
            <a:chOff x="316395" y="5808788"/>
            <a:chExt cx="8620871" cy="227293"/>
          </a:xfrm>
        </p:grpSpPr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56157266-6491-403C-B930-2F271E2B4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6395" y="5808789"/>
              <a:ext cx="8620871" cy="227292"/>
            </a:xfrm>
            <a:prstGeom prst="rect">
              <a:avLst/>
            </a:prstGeom>
          </p:spPr>
        </p:pic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1989A5BC-6FBB-47C4-806A-EDF5EA091C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50026" y="5808788"/>
              <a:ext cx="387240" cy="227293"/>
            </a:xfrm>
            <a:prstGeom prst="rect">
              <a:avLst/>
            </a:prstGeom>
          </p:spPr>
        </p:pic>
      </p:grpSp>
      <p:grpSp>
        <p:nvGrpSpPr>
          <p:cNvPr id="22" name="Групувати 21">
            <a:extLst>
              <a:ext uri="{FF2B5EF4-FFF2-40B4-BE49-F238E27FC236}">
                <a16:creationId xmlns:a16="http://schemas.microsoft.com/office/drawing/2014/main" id="{3C0243BB-347F-43B9-BFFB-FDD00EA72FEB}"/>
              </a:ext>
            </a:extLst>
          </p:cNvPr>
          <p:cNvGrpSpPr/>
          <p:nvPr/>
        </p:nvGrpSpPr>
        <p:grpSpPr>
          <a:xfrm>
            <a:off x="316395" y="6190926"/>
            <a:ext cx="10479819" cy="239582"/>
            <a:chOff x="316395" y="6190926"/>
            <a:chExt cx="10479819" cy="239582"/>
          </a:xfrm>
        </p:grpSpPr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583561E3-A24F-4E5E-9E6B-C1E84287B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16395" y="6190926"/>
              <a:ext cx="10479819" cy="239582"/>
            </a:xfrm>
            <a:prstGeom prst="rect">
              <a:avLst/>
            </a:prstGeom>
          </p:spPr>
        </p:pic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id="{A57C7810-9B09-49A7-A286-CEB3D1DAF7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7205"/>
            <a:stretch/>
          </p:blipFill>
          <p:spPr>
            <a:xfrm>
              <a:off x="10408975" y="6208437"/>
              <a:ext cx="387239" cy="204559"/>
            </a:xfrm>
            <a:prstGeom prst="rect">
              <a:avLst/>
            </a:prstGeom>
          </p:spPr>
        </p:pic>
      </p:grpSp>
      <p:cxnSp>
        <p:nvCxnSpPr>
          <p:cNvPr id="24" name="Пряма зі стрілкою 23">
            <a:extLst>
              <a:ext uri="{FF2B5EF4-FFF2-40B4-BE49-F238E27FC236}">
                <a16:creationId xmlns:a16="http://schemas.microsoft.com/office/drawing/2014/main" id="{A19ACFB5-4FE0-41B0-8D84-66359EAF3B06}"/>
              </a:ext>
            </a:extLst>
          </p:cNvPr>
          <p:cNvCxnSpPr/>
          <p:nvPr/>
        </p:nvCxnSpPr>
        <p:spPr>
          <a:xfrm>
            <a:off x="10602594" y="4806367"/>
            <a:ext cx="386109" cy="3323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 зі стрілкою 25">
            <a:extLst>
              <a:ext uri="{FF2B5EF4-FFF2-40B4-BE49-F238E27FC236}">
                <a16:creationId xmlns:a16="http://schemas.microsoft.com/office/drawing/2014/main" id="{BE8F84E3-EFBF-464A-96AA-C9EBBD0957BF}"/>
              </a:ext>
            </a:extLst>
          </p:cNvPr>
          <p:cNvCxnSpPr/>
          <p:nvPr/>
        </p:nvCxnSpPr>
        <p:spPr>
          <a:xfrm>
            <a:off x="11417710" y="4683318"/>
            <a:ext cx="0" cy="38166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38296CF-1417-4F6B-B6B5-780AF138DBCF}"/>
              </a:ext>
            </a:extLst>
          </p:cNvPr>
          <p:cNvSpPr txBox="1"/>
          <p:nvPr/>
        </p:nvSpPr>
        <p:spPr>
          <a:xfrm>
            <a:off x="9611627" y="445627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прибуток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0F3657-365B-423B-99C4-438937AE324A}"/>
              </a:ext>
            </a:extLst>
          </p:cNvPr>
          <p:cNvSpPr txBox="1"/>
          <p:nvPr/>
        </p:nvSpPr>
        <p:spPr>
          <a:xfrm>
            <a:off x="10841133" y="4044437"/>
            <a:ext cx="1288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часу</a:t>
            </a:r>
            <a:br>
              <a:rPr lang="uk-UA" dirty="0"/>
            </a:br>
            <a:r>
              <a:rPr lang="uk-UA" dirty="0"/>
              <a:t>витрачено</a:t>
            </a:r>
          </a:p>
        </p:txBody>
      </p:sp>
      <p:cxnSp>
        <p:nvCxnSpPr>
          <p:cNvPr id="32" name="Сполучна лінія: уступом 31">
            <a:extLst>
              <a:ext uri="{FF2B5EF4-FFF2-40B4-BE49-F238E27FC236}">
                <a16:creationId xmlns:a16="http://schemas.microsoft.com/office/drawing/2014/main" id="{ABF8449F-8E26-485F-B203-5E46B233922D}"/>
              </a:ext>
            </a:extLst>
          </p:cNvPr>
          <p:cNvCxnSpPr>
            <a:cxnSpLocks/>
          </p:cNvCxnSpPr>
          <p:nvPr/>
        </p:nvCxnSpPr>
        <p:spPr>
          <a:xfrm rot="10800000">
            <a:off x="162636" y="4683318"/>
            <a:ext cx="109661" cy="161994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B172CD7-9BC4-4C2F-B010-0475B89BDC48}"/>
              </a:ext>
            </a:extLst>
          </p:cNvPr>
          <p:cNvSpPr txBox="1"/>
          <p:nvPr/>
        </p:nvSpPr>
        <p:spPr>
          <a:xfrm>
            <a:off x="-39938" y="3444272"/>
            <a:ext cx="9285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/>
              <a:t>Індекс -</a:t>
            </a:r>
            <a:br>
              <a:rPr lang="uk-UA" sz="1200" dirty="0"/>
            </a:br>
            <a:r>
              <a:rPr lang="uk-UA" sz="1200" dirty="0"/>
              <a:t>черговість</a:t>
            </a:r>
            <a:br>
              <a:rPr lang="uk-UA" sz="1200" dirty="0"/>
            </a:br>
            <a:r>
              <a:rPr lang="uk-UA" sz="1200" dirty="0"/>
              <a:t>категорій</a:t>
            </a:r>
            <a:br>
              <a:rPr lang="uk-UA" sz="1200" dirty="0"/>
            </a:br>
            <a:r>
              <a:rPr lang="uk-UA" sz="1200" dirty="0"/>
              <a:t>часу (номер</a:t>
            </a:r>
            <a:br>
              <a:rPr lang="uk-UA" sz="1200" dirty="0"/>
            </a:br>
            <a:r>
              <a:rPr lang="uk-UA" sz="1200" dirty="0"/>
              <a:t>складу)</a:t>
            </a:r>
          </a:p>
        </p:txBody>
      </p:sp>
    </p:spTree>
    <p:extLst>
      <p:ext uri="{BB962C8B-B14F-4D97-AF65-F5344CB8AC3E}">
        <p14:creationId xmlns:p14="http://schemas.microsoft.com/office/powerpoint/2010/main" val="2126076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4DCEA9-B841-490B-9421-E9BE72AA4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Кроки 8-</a:t>
            </a:r>
            <a:r>
              <a:rPr lang="en-US" dirty="0"/>
              <a:t>10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B7FE0D0-C1C5-4F2E-9FB3-5E60B4256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540" y="4210170"/>
            <a:ext cx="6281873" cy="2139155"/>
          </a:xfrm>
        </p:spPr>
        <p:txBody>
          <a:bodyPr>
            <a:normAutofit fontScale="85000" lnSpcReduction="10000"/>
          </a:bodyPr>
          <a:lstStyle/>
          <a:p>
            <a:r>
              <a:rPr lang="uk-UA" sz="1800" dirty="0"/>
              <a:t>8. В результаті у словнику в нас будується дерево, яке складається з усіх можливих способів закупки товару партіями.</a:t>
            </a:r>
          </a:p>
          <a:p>
            <a:r>
              <a:rPr lang="uk-UA" sz="1800" dirty="0"/>
              <a:t>9. Ми проходимо всі кінцеві вершини і знаходимо за якого набору партій буде максимальний прибуток.</a:t>
            </a:r>
          </a:p>
          <a:p>
            <a:r>
              <a:rPr lang="uk-UA" sz="1800" dirty="0"/>
              <a:t>10. Виводимо результати, в якому порядку виконувати замовлення, які витрати капіталу</a:t>
            </a:r>
            <a:r>
              <a:rPr lang="en-US" sz="1800" dirty="0"/>
              <a:t>/</a:t>
            </a:r>
            <a:r>
              <a:rPr lang="uk-UA" sz="1800" dirty="0"/>
              <a:t>часу, прибуток будуть після кожної партії замовлень. 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1D666B6-F8C9-49B3-96AA-F09CD53EC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917" y="372410"/>
            <a:ext cx="6857669" cy="371609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7038C62-8B1F-4800-9419-6287476A2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9941" y="6406690"/>
            <a:ext cx="5420481" cy="27626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4FB9C44-A66D-4C26-8D5B-366AE13E2B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0915" y="5279747"/>
            <a:ext cx="1505160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76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5B11E9-93FB-44A7-835A-52A0F1AAE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Використані функції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11086CF-E4C4-492F-A6C1-D42887252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5054" y="967314"/>
            <a:ext cx="1814920" cy="30777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group_data_by_time</a:t>
            </a:r>
            <a:endParaRPr kumimoji="0" lang="uk-UA" altLang="uk-UA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A1F1DF9-3309-47B8-9314-1529EAAFE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5054" y="2325434"/>
            <a:ext cx="1779104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get_memtable</a:t>
            </a:r>
            <a:endParaRPr kumimoji="0" lang="uk-UA" altLang="uk-UA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C5AF94A-BD8A-4210-9019-0748267F5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5054" y="3834336"/>
            <a:ext cx="2045753" cy="30777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get_selected_items_list</a:t>
            </a:r>
            <a:endParaRPr kumimoji="0" lang="uk-UA" altLang="uk-UA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F184688-FB33-49FC-AA83-A35269FDF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5054" y="5176302"/>
            <a:ext cx="1303683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make_tree</a:t>
            </a:r>
            <a:endParaRPr kumimoji="0" lang="uk-UA" altLang="uk-UA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Прямокутник: округлені кути 8">
            <a:extLst>
              <a:ext uri="{FF2B5EF4-FFF2-40B4-BE49-F238E27FC236}">
                <a16:creationId xmlns:a16="http://schemas.microsoft.com/office/drawing/2014/main" id="{45793D02-5FB3-495C-8990-1B9BFE2976CF}"/>
              </a:ext>
            </a:extLst>
          </p:cNvPr>
          <p:cNvSpPr/>
          <p:nvPr/>
        </p:nvSpPr>
        <p:spPr>
          <a:xfrm>
            <a:off x="7592871" y="4883410"/>
            <a:ext cx="2664314" cy="9243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Будує дерево</a:t>
            </a:r>
          </a:p>
        </p:txBody>
      </p:sp>
      <p:sp>
        <p:nvSpPr>
          <p:cNvPr id="10" name="Прямокутник: округлені кути 9">
            <a:extLst>
              <a:ext uri="{FF2B5EF4-FFF2-40B4-BE49-F238E27FC236}">
                <a16:creationId xmlns:a16="http://schemas.microsoft.com/office/drawing/2014/main" id="{337B0F3F-835B-4237-878A-66758DB86D1D}"/>
              </a:ext>
            </a:extLst>
          </p:cNvPr>
          <p:cNvSpPr/>
          <p:nvPr/>
        </p:nvSpPr>
        <p:spPr>
          <a:xfrm>
            <a:off x="7592871" y="659034"/>
            <a:ext cx="2664314" cy="9243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err="1"/>
              <a:t>Разбиває</a:t>
            </a:r>
            <a:r>
              <a:rPr lang="uk-UA" dirty="0"/>
              <a:t> дані на категорії з однаковим часом</a:t>
            </a:r>
          </a:p>
        </p:txBody>
      </p:sp>
      <p:sp>
        <p:nvSpPr>
          <p:cNvPr id="11" name="Прямокутник: округлені кути 10">
            <a:extLst>
              <a:ext uri="{FF2B5EF4-FFF2-40B4-BE49-F238E27FC236}">
                <a16:creationId xmlns:a16="http://schemas.microsoft.com/office/drawing/2014/main" id="{D005057C-CFCB-4443-97BE-106ADB9B5C58}"/>
              </a:ext>
            </a:extLst>
          </p:cNvPr>
          <p:cNvSpPr/>
          <p:nvPr/>
        </p:nvSpPr>
        <p:spPr>
          <a:xfrm>
            <a:off x="7592871" y="1896383"/>
            <a:ext cx="3181147" cy="11966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Створює таблицю </a:t>
            </a:r>
            <a:r>
              <a:rPr lang="uk-UA" dirty="0" err="1"/>
              <a:t>розв’язків</a:t>
            </a:r>
            <a:r>
              <a:rPr lang="uk-UA" dirty="0"/>
              <a:t> задачі про рюкзак(знаходить оптимальний розв’язок)</a:t>
            </a:r>
          </a:p>
        </p:txBody>
      </p:sp>
      <p:sp>
        <p:nvSpPr>
          <p:cNvPr id="12" name="Прямокутник: округлені кути 11">
            <a:extLst>
              <a:ext uri="{FF2B5EF4-FFF2-40B4-BE49-F238E27FC236}">
                <a16:creationId xmlns:a16="http://schemas.microsoft.com/office/drawing/2014/main" id="{A9B12994-F56B-47B3-ACD0-D6CA20F0A850}"/>
              </a:ext>
            </a:extLst>
          </p:cNvPr>
          <p:cNvSpPr/>
          <p:nvPr/>
        </p:nvSpPr>
        <p:spPr>
          <a:xfrm>
            <a:off x="7592871" y="3429000"/>
            <a:ext cx="3181146" cy="1118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Йде назад по таблиці рішень і знаходить замовлення що входять до оптимального рішення</a:t>
            </a:r>
          </a:p>
        </p:txBody>
      </p:sp>
    </p:spTree>
    <p:extLst>
      <p:ext uri="{BB962C8B-B14F-4D97-AF65-F5344CB8AC3E}">
        <p14:creationId xmlns:p14="http://schemas.microsoft.com/office/powerpoint/2010/main" val="3068295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Атлас">
  <a:themeElements>
    <a:clrScheme name="Оранжева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Атлас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тлас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Атлас</Template>
  <TotalTime>615</TotalTime>
  <Words>844</Words>
  <Application>Microsoft Office PowerPoint</Application>
  <PresentationFormat>Широкий екран</PresentationFormat>
  <Paragraphs>56</Paragraphs>
  <Slides>10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10</vt:i4>
      </vt:variant>
    </vt:vector>
  </HeadingPairs>
  <TitlesOfParts>
    <vt:vector size="17" baseType="lpstr">
      <vt:lpstr>Arial</vt:lpstr>
      <vt:lpstr>Arial Unicode MS</vt:lpstr>
      <vt:lpstr>Calibri Light</vt:lpstr>
      <vt:lpstr>Roboto</vt:lpstr>
      <vt:lpstr>Rockwell</vt:lpstr>
      <vt:lpstr>Wingdings</vt:lpstr>
      <vt:lpstr>Атлас</vt:lpstr>
      <vt:lpstr>Максимізація прибутку дропшипінгу</vt:lpstr>
      <vt:lpstr>Задача про рюкзак – найпростіший приклад</vt:lpstr>
      <vt:lpstr>Задача проекту</vt:lpstr>
      <vt:lpstr>Особливість застосування динамічного програмування</vt:lpstr>
      <vt:lpstr>Алгоритм розв’язання</vt:lpstr>
      <vt:lpstr>Приклад Кроки 1-2</vt:lpstr>
      <vt:lpstr>Кроки 3-7</vt:lpstr>
      <vt:lpstr>Кроки 8-10</vt:lpstr>
      <vt:lpstr>Використані функції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Оптимальний розподіл ресурсів</dc:title>
  <dc:creator>User</dc:creator>
  <cp:lastModifiedBy>User</cp:lastModifiedBy>
  <cp:revision>40</cp:revision>
  <dcterms:created xsi:type="dcterms:W3CDTF">2022-12-18T23:29:05Z</dcterms:created>
  <dcterms:modified xsi:type="dcterms:W3CDTF">2023-01-13T16:55:19Z</dcterms:modified>
</cp:coreProperties>
</file>