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FD1FFAF-4041-496E-9114-5F90FA43177A}">
  <a:tblStyle styleId="{BFD1FFAF-4041-496E-9114-5F90FA43177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sz="100">
                <a:solidFill>
                  <a:schemeClr val="dk1"/>
                </a:solidFill>
              </a:rPr>
              <a:t>Добрий день сьогодні хочемо презентувати проєкт </a:t>
            </a:r>
            <a:r>
              <a:rPr b="1" lang="uk" sz="1800">
                <a:solidFill>
                  <a:schemeClr val="dk1"/>
                </a:solidFill>
              </a:rPr>
              <a:t>Оцінка артеріального тиску за допомогою нечіткого виводу</a:t>
            </a:r>
            <a:endParaRPr sz="22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0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e13a6ce818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e13a6ce818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e13a6ce818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e13a6ce818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e13a6ce818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e13a6ce818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e13a6ce81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e13a6ce81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e13a6ce81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e13a6ce81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e13a6ce818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e13a6ce818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uk" sz="1200">
                <a:solidFill>
                  <a:srgbClr val="ECECEC"/>
                </a:solidFill>
                <a:highlight>
                  <a:srgbClr val="212121"/>
                </a:highlight>
                <a:latin typeface="Roboto"/>
                <a:ea typeface="Roboto"/>
                <a:cs typeface="Roboto"/>
                <a:sym typeface="Roboto"/>
              </a:rPr>
              <a:t>"Одного разу, молодий чоловік, який завжди вважав себе абсолютно здоровим, вирішив перевірити свій тиск за допомогою нашого нового додатку. На подив, алгоритм визначив, що його артеріальний тиск був високим. Він одразу ж звернувся до лікаря, де йому підтвердили початкову стадію гіпертонії. Завдяки вчасно наданій допомозі, він зміг змінити свій спосіб життя та уникнути серйозних ускладнень.</a:t>
            </a:r>
            <a:endParaRPr sz="1200">
              <a:solidFill>
                <a:srgbClr val="ECECEC"/>
              </a:solidFill>
              <a:highlight>
                <a:srgbClr val="212121"/>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uk" sz="1200">
                <a:solidFill>
                  <a:srgbClr val="ECECEC"/>
                </a:solidFill>
                <a:highlight>
                  <a:srgbClr val="212121"/>
                </a:highlight>
                <a:latin typeface="Roboto"/>
                <a:ea typeface="Roboto"/>
                <a:cs typeface="Roboto"/>
                <a:sym typeface="Roboto"/>
              </a:rPr>
              <a:t>Наш додаток дозволяє не просто контролювати свій стан, але й попереджати потенційні загрози. Він настільки простий у використанні, що навіть літні люди можуть легко виміряти свій тиск і отримати миттєву оцінку. Уявіть, як зміниться життя мільйонів людей, якщо у них буде доступ до такої технології! Завдяки нашому алгоритму, медичні заклади зможуть ефективніше діагностувати та лікувати пацієнтів, страхові компанії зможуть точніше оцінювати ризики, а фітнес-центри - надавати ще кращі послуги своїм клієнтам.</a:t>
            </a:r>
            <a:endParaRPr sz="1200">
              <a:solidFill>
                <a:srgbClr val="ECECEC"/>
              </a:solidFill>
              <a:highlight>
                <a:srgbClr val="212121"/>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e13a6ce81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e13a6ce81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uk" sz="1800">
                <a:solidFill>
                  <a:schemeClr val="dk1"/>
                </a:solidFill>
              </a:rPr>
              <a:t>Для фазифікації лінгвистичних зміних було використано трапецієвидні</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uk" sz="1800">
                <a:solidFill>
                  <a:schemeClr val="dk1"/>
                </a:solidFill>
              </a:rPr>
              <a:t>функції належності які задають ступінь належності кожного значення до</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uk" sz="1800">
                <a:solidFill>
                  <a:schemeClr val="dk1"/>
                </a:solidFill>
              </a:rPr>
              <a:t>певної категорії.</a:t>
            </a:r>
            <a:endParaRPr sz="1800">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e13a6ce818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e13a6ce818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e152c58fca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e152c58fca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e152c58fc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e152c58fc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e13a6ce818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e13a6ce818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13.jpg"/><Relationship Id="rId5" Type="http://schemas.openxmlformats.org/officeDocument/2006/relationships/image" Target="../media/image3.png"/><Relationship Id="rId6"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jp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381100" y="1560300"/>
            <a:ext cx="5391000" cy="1697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uk" sz="3600">
                <a:latin typeface="Arial"/>
                <a:ea typeface="Arial"/>
                <a:cs typeface="Arial"/>
                <a:sym typeface="Arial"/>
              </a:rPr>
              <a:t>Оцінка артеріального тиску за допомогою нечіткого виводу</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uk"/>
              <a:t>Інтерфейс користувача</a:t>
            </a:r>
            <a:endParaRPr b="1"/>
          </a:p>
        </p:txBody>
      </p:sp>
      <p:sp>
        <p:nvSpPr>
          <p:cNvPr id="202" name="Google Shape;202;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lnSpc>
                <a:spcPct val="110000"/>
              </a:lnSpc>
              <a:spcBef>
                <a:spcPts val="400"/>
              </a:spcBef>
              <a:spcAft>
                <a:spcPts val="0"/>
              </a:spcAft>
              <a:buSzPts val="1700"/>
              <a:buFont typeface="Arial"/>
              <a:buAutoNum type="arabicPeriod"/>
            </a:pPr>
            <a:r>
              <a:rPr lang="uk" sz="1700">
                <a:latin typeface="Arial"/>
                <a:ea typeface="Arial"/>
                <a:cs typeface="Arial"/>
                <a:sym typeface="Arial"/>
              </a:rPr>
              <a:t>Використовується tkinter для створення простого інтерфейсу.</a:t>
            </a:r>
            <a:endParaRPr sz="1700">
              <a:latin typeface="Arial"/>
              <a:ea typeface="Arial"/>
              <a:cs typeface="Arial"/>
              <a:sym typeface="Arial"/>
            </a:endParaRPr>
          </a:p>
          <a:p>
            <a:pPr indent="-336550" lvl="0" marL="457200" rtl="0" algn="l">
              <a:lnSpc>
                <a:spcPct val="110000"/>
              </a:lnSpc>
              <a:spcBef>
                <a:spcPts val="0"/>
              </a:spcBef>
              <a:spcAft>
                <a:spcPts val="0"/>
              </a:spcAft>
              <a:buSzPts val="1700"/>
              <a:buFont typeface="Arial"/>
              <a:buAutoNum type="arabicPeriod"/>
            </a:pPr>
            <a:r>
              <a:rPr lang="uk" sz="1700">
                <a:latin typeface="Arial"/>
                <a:ea typeface="Arial"/>
                <a:cs typeface="Arial"/>
                <a:sym typeface="Arial"/>
              </a:rPr>
              <a:t>Поля для введення: систолічний тиск, діастолічний тиск, пульс.</a:t>
            </a:r>
            <a:endParaRPr sz="1700">
              <a:latin typeface="Arial"/>
              <a:ea typeface="Arial"/>
              <a:cs typeface="Arial"/>
              <a:sym typeface="Arial"/>
            </a:endParaRPr>
          </a:p>
          <a:p>
            <a:pPr indent="-336550" lvl="0" marL="457200" rtl="0" algn="l">
              <a:spcBef>
                <a:spcPts val="0"/>
              </a:spcBef>
              <a:spcAft>
                <a:spcPts val="0"/>
              </a:spcAft>
              <a:buSzPts val="1700"/>
              <a:buFont typeface="Arial"/>
              <a:buAutoNum type="arabicPeriod"/>
            </a:pPr>
            <a:r>
              <a:rPr lang="uk" sz="1700">
                <a:latin typeface="Arial"/>
                <a:ea typeface="Arial"/>
                <a:cs typeface="Arial"/>
                <a:sym typeface="Arial"/>
              </a:rPr>
              <a:t>Кнопка "Обчислити" для розрахунку оцінки артеріального тиску</a:t>
            </a:r>
            <a:endParaRPr/>
          </a:p>
        </p:txBody>
      </p:sp>
      <p:pic>
        <p:nvPicPr>
          <p:cNvPr id="203" name="Google Shape;203;p22"/>
          <p:cNvPicPr preferRelativeResize="0"/>
          <p:nvPr/>
        </p:nvPicPr>
        <p:blipFill>
          <a:blip r:embed="rId3">
            <a:alphaModFix/>
          </a:blip>
          <a:stretch>
            <a:fillRect/>
          </a:stretch>
        </p:blipFill>
        <p:spPr>
          <a:xfrm>
            <a:off x="3157075" y="2657225"/>
            <a:ext cx="3043699" cy="1821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uk"/>
              <a:t>Результати тестування</a:t>
            </a:r>
            <a:endParaRPr b="1"/>
          </a:p>
        </p:txBody>
      </p:sp>
      <p:pic>
        <p:nvPicPr>
          <p:cNvPr id="209" name="Google Shape;209;p23"/>
          <p:cNvPicPr preferRelativeResize="0"/>
          <p:nvPr/>
        </p:nvPicPr>
        <p:blipFill>
          <a:blip r:embed="rId3">
            <a:alphaModFix/>
          </a:blip>
          <a:stretch>
            <a:fillRect/>
          </a:stretch>
        </p:blipFill>
        <p:spPr>
          <a:xfrm>
            <a:off x="1724025" y="1432388"/>
            <a:ext cx="3837075" cy="2278725"/>
          </a:xfrm>
          <a:prstGeom prst="rect">
            <a:avLst/>
          </a:prstGeom>
          <a:noFill/>
          <a:ln>
            <a:noFill/>
          </a:ln>
        </p:spPr>
      </p:pic>
      <p:pic>
        <p:nvPicPr>
          <p:cNvPr id="210" name="Google Shape;210;p23"/>
          <p:cNvPicPr preferRelativeResize="0"/>
          <p:nvPr/>
        </p:nvPicPr>
        <p:blipFill>
          <a:blip r:embed="rId4">
            <a:alphaModFix/>
          </a:blip>
          <a:stretch>
            <a:fillRect/>
          </a:stretch>
        </p:blipFill>
        <p:spPr>
          <a:xfrm>
            <a:off x="5753100" y="1684300"/>
            <a:ext cx="2762250" cy="1774893"/>
          </a:xfrm>
          <a:prstGeom prst="rect">
            <a:avLst/>
          </a:prstGeom>
          <a:noFill/>
          <a:ln>
            <a:noFill/>
          </a:ln>
        </p:spPr>
      </p:pic>
      <p:pic>
        <p:nvPicPr>
          <p:cNvPr id="211" name="Google Shape;211;p23"/>
          <p:cNvPicPr preferRelativeResize="0"/>
          <p:nvPr/>
        </p:nvPicPr>
        <p:blipFill>
          <a:blip r:embed="rId5">
            <a:alphaModFix/>
          </a:blip>
          <a:stretch>
            <a:fillRect/>
          </a:stretch>
        </p:blipFill>
        <p:spPr>
          <a:xfrm>
            <a:off x="7038975" y="4007775"/>
            <a:ext cx="1718250" cy="1030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uk"/>
              <a:t>Висновки</a:t>
            </a:r>
            <a:endParaRPr b="1"/>
          </a:p>
        </p:txBody>
      </p:sp>
      <p:sp>
        <p:nvSpPr>
          <p:cNvPr id="217" name="Google Shape;217;p24"/>
          <p:cNvSpPr txBox="1"/>
          <p:nvPr>
            <p:ph idx="1" type="body"/>
          </p:nvPr>
        </p:nvSpPr>
        <p:spPr>
          <a:xfrm>
            <a:off x="1297500" y="1186550"/>
            <a:ext cx="7038900" cy="2911200"/>
          </a:xfrm>
          <a:prstGeom prst="rect">
            <a:avLst/>
          </a:prstGeom>
        </p:spPr>
        <p:txBody>
          <a:bodyPr anchorCtr="0" anchor="t" bIns="91425" lIns="91425" spcFirstLastPara="1" rIns="91425" wrap="square" tIns="91425">
            <a:normAutofit/>
          </a:bodyPr>
          <a:lstStyle/>
          <a:p>
            <a:pPr indent="-304800" lvl="0" marL="457200" rtl="0" algn="l">
              <a:spcBef>
                <a:spcPts val="1500"/>
              </a:spcBef>
              <a:spcAft>
                <a:spcPts val="0"/>
              </a:spcAft>
              <a:buClr>
                <a:schemeClr val="lt1"/>
              </a:buClr>
              <a:buSzPts val="1200"/>
              <a:buFont typeface="Roboto"/>
              <a:buChar char="●"/>
            </a:pPr>
            <a:r>
              <a:rPr lang="uk" sz="1200">
                <a:latin typeface="Roboto"/>
                <a:ea typeface="Roboto"/>
                <a:cs typeface="Roboto"/>
                <a:sym typeface="Roboto"/>
              </a:rPr>
              <a:t>Створення такого алгоритму дозволить суттєво підвищити ефективність моніторингу та діагностики артеріального тиску як у медичних закладах, так і в домашніх умовах.</a:t>
            </a:r>
            <a:endParaRPr sz="1200">
              <a:latin typeface="Roboto"/>
              <a:ea typeface="Roboto"/>
              <a:cs typeface="Roboto"/>
              <a:sym typeface="Roboto"/>
            </a:endParaRPr>
          </a:p>
          <a:p>
            <a:pPr indent="-304800" lvl="0" marL="457200" rtl="0" algn="l">
              <a:spcBef>
                <a:spcPts val="0"/>
              </a:spcBef>
              <a:spcAft>
                <a:spcPts val="0"/>
              </a:spcAft>
              <a:buClr>
                <a:schemeClr val="lt1"/>
              </a:buClr>
              <a:buSzPts val="1200"/>
              <a:buFont typeface="Roboto"/>
              <a:buChar char="●"/>
            </a:pPr>
            <a:r>
              <a:rPr lang="uk" sz="1200">
                <a:latin typeface="Roboto"/>
                <a:ea typeface="Roboto"/>
                <a:cs typeface="Roboto"/>
                <a:sym typeface="Roboto"/>
              </a:rPr>
              <a:t>Завдяки можливості автоматичного аналізу даних, користувачі зможуть отримувати миттєві рекомендації щодо свого стану здоров’я, що сприятиме своєчасному виявленню відхилень і профілактиці захворювань.</a:t>
            </a:r>
            <a:endParaRPr sz="1200">
              <a:latin typeface="Roboto"/>
              <a:ea typeface="Roboto"/>
              <a:cs typeface="Roboto"/>
              <a:sym typeface="Roboto"/>
            </a:endParaRPr>
          </a:p>
          <a:p>
            <a:pPr indent="-304800" lvl="0" marL="457200" rtl="0" algn="l">
              <a:spcBef>
                <a:spcPts val="0"/>
              </a:spcBef>
              <a:spcAft>
                <a:spcPts val="0"/>
              </a:spcAft>
              <a:buClr>
                <a:schemeClr val="lt1"/>
              </a:buClr>
              <a:buSzPts val="1200"/>
              <a:buFont typeface="Roboto"/>
              <a:buChar char="●"/>
            </a:pPr>
            <a:r>
              <a:rPr lang="uk" sz="1200">
                <a:latin typeface="Roboto"/>
                <a:ea typeface="Roboto"/>
                <a:cs typeface="Roboto"/>
                <a:sym typeface="Roboto"/>
              </a:rPr>
              <a:t>Використання нечіткої логіки для аналізу артеріального тиску є новим підходом, що враховує неточність і варіативність біологічних показників, дозволяючи більш гнучко та точно визначати стан здоров’я.</a:t>
            </a:r>
            <a:endParaRPr sz="1200">
              <a:latin typeface="Roboto"/>
              <a:ea typeface="Roboto"/>
              <a:cs typeface="Roboto"/>
              <a:sym typeface="Roboto"/>
            </a:endParaRPr>
          </a:p>
          <a:p>
            <a:pPr indent="-304800" lvl="0" marL="457200" rtl="0" algn="l">
              <a:spcBef>
                <a:spcPts val="0"/>
              </a:spcBef>
              <a:spcAft>
                <a:spcPts val="0"/>
              </a:spcAft>
              <a:buClr>
                <a:schemeClr val="lt1"/>
              </a:buClr>
              <a:buSzPts val="1200"/>
              <a:buFont typeface="Roboto"/>
              <a:buChar char="●"/>
            </a:pPr>
            <a:r>
              <a:rPr lang="uk" sz="1200">
                <a:latin typeface="Roboto"/>
                <a:ea typeface="Roboto"/>
                <a:cs typeface="Roboto"/>
                <a:sym typeface="Roboto"/>
              </a:rPr>
              <a:t>Алгоритм може бути інтегрований у мобільні додатки та медичні пристрої, що забезпечить легкий доступ до нього для широкого кола користувачів.</a:t>
            </a:r>
            <a:endParaRPr sz="1200">
              <a:latin typeface="Roboto"/>
              <a:ea typeface="Roboto"/>
              <a:cs typeface="Roboto"/>
              <a:sym typeface="Roboto"/>
            </a:endParaRPr>
          </a:p>
          <a:p>
            <a:pPr indent="0" lvl="0" marL="0" rtl="0" algn="l">
              <a:spcBef>
                <a:spcPts val="1500"/>
              </a:spcBef>
              <a:spcAft>
                <a:spcPts val="1200"/>
              </a:spcAft>
              <a:buNone/>
            </a:pPr>
            <a:r>
              <a:t/>
            </a:r>
            <a:endParaRPr/>
          </a:p>
        </p:txBody>
      </p:sp>
      <p:pic>
        <p:nvPicPr>
          <p:cNvPr id="218" name="Google Shape;218;p24"/>
          <p:cNvPicPr preferRelativeResize="0"/>
          <p:nvPr/>
        </p:nvPicPr>
        <p:blipFill>
          <a:blip r:embed="rId3">
            <a:alphaModFix/>
          </a:blip>
          <a:stretch>
            <a:fillRect/>
          </a:stretch>
        </p:blipFill>
        <p:spPr>
          <a:xfrm>
            <a:off x="6257925" y="3493525"/>
            <a:ext cx="2480100" cy="14880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uk"/>
              <a:t>Команда &amp; Ролі</a:t>
            </a:r>
            <a:endParaRPr b="1"/>
          </a:p>
        </p:txBody>
      </p:sp>
      <p:pic>
        <p:nvPicPr>
          <p:cNvPr id="140" name="Google Shape;140;p14"/>
          <p:cNvPicPr preferRelativeResize="0"/>
          <p:nvPr/>
        </p:nvPicPr>
        <p:blipFill>
          <a:blip r:embed="rId3">
            <a:alphaModFix/>
          </a:blip>
          <a:stretch>
            <a:fillRect/>
          </a:stretch>
        </p:blipFill>
        <p:spPr>
          <a:xfrm>
            <a:off x="7064050" y="1421663"/>
            <a:ext cx="1820701" cy="1820701"/>
          </a:xfrm>
          <a:prstGeom prst="rect">
            <a:avLst/>
          </a:prstGeom>
          <a:noFill/>
          <a:ln>
            <a:noFill/>
          </a:ln>
        </p:spPr>
      </p:pic>
      <p:pic>
        <p:nvPicPr>
          <p:cNvPr id="141" name="Google Shape;141;p14"/>
          <p:cNvPicPr preferRelativeResize="0"/>
          <p:nvPr/>
        </p:nvPicPr>
        <p:blipFill>
          <a:blip r:embed="rId4">
            <a:alphaModFix/>
          </a:blip>
          <a:stretch>
            <a:fillRect/>
          </a:stretch>
        </p:blipFill>
        <p:spPr>
          <a:xfrm>
            <a:off x="4915575" y="1421700"/>
            <a:ext cx="1820626" cy="1820626"/>
          </a:xfrm>
          <a:prstGeom prst="rect">
            <a:avLst/>
          </a:prstGeom>
          <a:noFill/>
          <a:ln>
            <a:noFill/>
          </a:ln>
        </p:spPr>
      </p:pic>
      <p:pic>
        <p:nvPicPr>
          <p:cNvPr id="142" name="Google Shape;142;p14"/>
          <p:cNvPicPr preferRelativeResize="0"/>
          <p:nvPr/>
        </p:nvPicPr>
        <p:blipFill>
          <a:blip r:embed="rId5">
            <a:alphaModFix/>
          </a:blip>
          <a:stretch>
            <a:fillRect/>
          </a:stretch>
        </p:blipFill>
        <p:spPr>
          <a:xfrm>
            <a:off x="632325" y="1421700"/>
            <a:ext cx="1820625" cy="1820625"/>
          </a:xfrm>
          <a:prstGeom prst="rect">
            <a:avLst/>
          </a:prstGeom>
          <a:noFill/>
          <a:ln>
            <a:noFill/>
          </a:ln>
        </p:spPr>
      </p:pic>
      <p:sp>
        <p:nvSpPr>
          <p:cNvPr id="143" name="Google Shape;143;p14"/>
          <p:cNvSpPr txBox="1"/>
          <p:nvPr/>
        </p:nvSpPr>
        <p:spPr>
          <a:xfrm>
            <a:off x="655400" y="3564225"/>
            <a:ext cx="1820700" cy="6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1300">
                <a:solidFill>
                  <a:schemeClr val="lt1"/>
                </a:solidFill>
                <a:latin typeface="Lato"/>
                <a:ea typeface="Lato"/>
                <a:cs typeface="Lato"/>
                <a:sym typeface="Lato"/>
              </a:rPr>
              <a:t>Павловська Катерина</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uk" sz="1300">
                <a:solidFill>
                  <a:schemeClr val="lt1"/>
                </a:solidFill>
                <a:latin typeface="Lato"/>
                <a:ea typeface="Lato"/>
                <a:cs typeface="Lato"/>
                <a:sym typeface="Lato"/>
              </a:rPr>
              <a:t>Розробка функцій належності</a:t>
            </a:r>
            <a:endParaRPr sz="1300">
              <a:solidFill>
                <a:schemeClr val="lt1"/>
              </a:solidFill>
              <a:latin typeface="Lato"/>
              <a:ea typeface="Lato"/>
              <a:cs typeface="Lato"/>
              <a:sym typeface="Lato"/>
            </a:endParaRPr>
          </a:p>
        </p:txBody>
      </p:sp>
      <p:sp>
        <p:nvSpPr>
          <p:cNvPr id="144" name="Google Shape;144;p14"/>
          <p:cNvSpPr txBox="1"/>
          <p:nvPr/>
        </p:nvSpPr>
        <p:spPr>
          <a:xfrm>
            <a:off x="2715088" y="3564225"/>
            <a:ext cx="1820700" cy="6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1300">
                <a:solidFill>
                  <a:schemeClr val="lt1"/>
                </a:solidFill>
                <a:latin typeface="Lato"/>
                <a:ea typeface="Lato"/>
                <a:cs typeface="Lato"/>
                <a:sym typeface="Lato"/>
              </a:rPr>
              <a:t>Щегельський Глєб</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uk" sz="1300">
                <a:solidFill>
                  <a:schemeClr val="lt1"/>
                </a:solidFill>
                <a:latin typeface="Lato"/>
                <a:ea typeface="Lato"/>
                <a:cs typeface="Lato"/>
                <a:sym typeface="Lato"/>
              </a:rPr>
              <a:t>Розробка правил, імплікації</a:t>
            </a:r>
            <a:endParaRPr sz="1300">
              <a:solidFill>
                <a:schemeClr val="lt1"/>
              </a:solidFill>
              <a:latin typeface="Lato"/>
              <a:ea typeface="Lato"/>
              <a:cs typeface="Lato"/>
              <a:sym typeface="Lato"/>
            </a:endParaRPr>
          </a:p>
        </p:txBody>
      </p:sp>
      <p:sp>
        <p:nvSpPr>
          <p:cNvPr id="145" name="Google Shape;145;p14"/>
          <p:cNvSpPr txBox="1"/>
          <p:nvPr/>
        </p:nvSpPr>
        <p:spPr>
          <a:xfrm>
            <a:off x="4774788" y="3564225"/>
            <a:ext cx="1820700" cy="6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1300">
                <a:solidFill>
                  <a:schemeClr val="lt1"/>
                </a:solidFill>
                <a:latin typeface="Lato"/>
                <a:ea typeface="Lato"/>
                <a:cs typeface="Lato"/>
                <a:sym typeface="Lato"/>
              </a:rPr>
              <a:t>Данілов Іван</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uk" sz="1300">
                <a:solidFill>
                  <a:schemeClr val="lt1"/>
                </a:solidFill>
                <a:latin typeface="Lato"/>
                <a:ea typeface="Lato"/>
                <a:cs typeface="Lato"/>
                <a:sym typeface="Lato"/>
              </a:rPr>
              <a:t>Розробка алгоритму нечіткого виводу</a:t>
            </a:r>
            <a:endParaRPr sz="1300">
              <a:solidFill>
                <a:schemeClr val="lt1"/>
              </a:solidFill>
              <a:latin typeface="Lato"/>
              <a:ea typeface="Lato"/>
              <a:cs typeface="Lato"/>
              <a:sym typeface="Lato"/>
            </a:endParaRPr>
          </a:p>
        </p:txBody>
      </p:sp>
      <p:sp>
        <p:nvSpPr>
          <p:cNvPr id="146" name="Google Shape;146;p14"/>
          <p:cNvSpPr txBox="1"/>
          <p:nvPr/>
        </p:nvSpPr>
        <p:spPr>
          <a:xfrm>
            <a:off x="6972663" y="3564225"/>
            <a:ext cx="1820700" cy="6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1300">
                <a:solidFill>
                  <a:schemeClr val="lt1"/>
                </a:solidFill>
                <a:latin typeface="Lato"/>
                <a:ea typeface="Lato"/>
                <a:cs typeface="Lato"/>
                <a:sym typeface="Lato"/>
              </a:rPr>
              <a:t>Чух Богдан</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uk" sz="1300">
                <a:solidFill>
                  <a:schemeClr val="lt1"/>
                </a:solidFill>
                <a:latin typeface="Lato"/>
                <a:ea typeface="Lato"/>
                <a:cs typeface="Lato"/>
                <a:sym typeface="Lato"/>
              </a:rPr>
              <a:t>Розробка та імплементація GUI</a:t>
            </a:r>
            <a:endParaRPr sz="1300">
              <a:solidFill>
                <a:schemeClr val="lt1"/>
              </a:solidFill>
              <a:latin typeface="Lato"/>
              <a:ea typeface="Lato"/>
              <a:cs typeface="Lato"/>
              <a:sym typeface="Lato"/>
            </a:endParaRPr>
          </a:p>
        </p:txBody>
      </p:sp>
      <p:pic>
        <p:nvPicPr>
          <p:cNvPr id="147" name="Google Shape;147;p14"/>
          <p:cNvPicPr preferRelativeResize="0"/>
          <p:nvPr/>
        </p:nvPicPr>
        <p:blipFill>
          <a:blip r:embed="rId6">
            <a:alphaModFix/>
          </a:blip>
          <a:stretch>
            <a:fillRect/>
          </a:stretch>
        </p:blipFill>
        <p:spPr>
          <a:xfrm>
            <a:off x="2752500" y="1421700"/>
            <a:ext cx="1863526" cy="18635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uk"/>
              <a:t>Постановка задачі</a:t>
            </a:r>
            <a:endParaRPr b="1"/>
          </a:p>
        </p:txBody>
      </p:sp>
      <p:sp>
        <p:nvSpPr>
          <p:cNvPr id="153" name="Google Shape;153;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10000"/>
              </a:lnSpc>
              <a:spcBef>
                <a:spcPts val="600"/>
              </a:spcBef>
              <a:spcAft>
                <a:spcPts val="0"/>
              </a:spcAft>
              <a:buNone/>
            </a:pPr>
            <a:r>
              <a:rPr lang="uk" sz="2400">
                <a:latin typeface="Arial"/>
                <a:ea typeface="Arial"/>
                <a:cs typeface="Arial"/>
                <a:sym typeface="Arial"/>
              </a:rPr>
              <a:t>Розробити алгоритм нечіткого виводу для оцінки артеріального тиску людини, що дозволить визначати рівень тиску (низький, нормальний, високий) на основі введених даних (систолічний тиск, діастолічний тиск, пульс).</a:t>
            </a:r>
            <a:endParaRPr sz="2400">
              <a:latin typeface="Arial"/>
              <a:ea typeface="Arial"/>
              <a:cs typeface="Arial"/>
              <a:sym typeface="Arial"/>
            </a:endParaRPr>
          </a:p>
          <a:p>
            <a:pPr indent="0" lvl="0" marL="0" rtl="0" algn="l">
              <a:spcBef>
                <a:spcPts val="600"/>
              </a:spcBef>
              <a:spcAft>
                <a:spcPts val="1200"/>
              </a:spcAft>
              <a:buNone/>
            </a:pPr>
            <a:r>
              <a:t/>
            </a:r>
            <a:endParaRPr/>
          </a:p>
        </p:txBody>
      </p:sp>
      <p:pic>
        <p:nvPicPr>
          <p:cNvPr id="154" name="Google Shape;154;p15"/>
          <p:cNvPicPr preferRelativeResize="0"/>
          <p:nvPr/>
        </p:nvPicPr>
        <p:blipFill>
          <a:blip r:embed="rId3">
            <a:alphaModFix/>
          </a:blip>
          <a:stretch>
            <a:fillRect/>
          </a:stretch>
        </p:blipFill>
        <p:spPr>
          <a:xfrm>
            <a:off x="6686550" y="3693450"/>
            <a:ext cx="2289750" cy="1373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uk"/>
              <a:t>Застосування програми</a:t>
            </a:r>
            <a:endParaRPr b="1"/>
          </a:p>
        </p:txBody>
      </p:sp>
      <p:sp>
        <p:nvSpPr>
          <p:cNvPr id="160" name="Google Shape;160;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00355" lvl="0" marL="457200" rtl="0" algn="l">
              <a:lnSpc>
                <a:spcPct val="95000"/>
              </a:lnSpc>
              <a:spcBef>
                <a:spcPts val="600"/>
              </a:spcBef>
              <a:spcAft>
                <a:spcPts val="0"/>
              </a:spcAft>
              <a:buClr>
                <a:srgbClr val="ECECEC"/>
              </a:buClr>
              <a:buSzPts val="1130"/>
              <a:buFont typeface="Roboto"/>
              <a:buAutoNum type="arabicPeriod"/>
            </a:pPr>
            <a:r>
              <a:rPr lang="uk" sz="1130">
                <a:solidFill>
                  <a:srgbClr val="ECECEC"/>
                </a:solidFill>
                <a:latin typeface="Roboto"/>
                <a:ea typeface="Roboto"/>
                <a:cs typeface="Roboto"/>
                <a:sym typeface="Roboto"/>
              </a:rPr>
              <a:t>Медичні заклади та клініки:</a:t>
            </a:r>
            <a:endParaRPr sz="1130">
              <a:solidFill>
                <a:srgbClr val="ECECEC"/>
              </a:solidFill>
              <a:latin typeface="Roboto"/>
              <a:ea typeface="Roboto"/>
              <a:cs typeface="Roboto"/>
              <a:sym typeface="Roboto"/>
            </a:endParaRPr>
          </a:p>
          <a:p>
            <a:pPr indent="-300355" lvl="1" marL="914400" rtl="0" algn="l">
              <a:lnSpc>
                <a:spcPct val="95000"/>
              </a:lnSpc>
              <a:spcBef>
                <a:spcPts val="0"/>
              </a:spcBef>
              <a:spcAft>
                <a:spcPts val="0"/>
              </a:spcAft>
              <a:buClr>
                <a:srgbClr val="ECECEC"/>
              </a:buClr>
              <a:buSzPts val="1130"/>
              <a:buFont typeface="Roboto"/>
              <a:buChar char="●"/>
            </a:pPr>
            <a:r>
              <a:rPr lang="uk" sz="1130">
                <a:solidFill>
                  <a:srgbClr val="ECECEC"/>
                </a:solidFill>
                <a:latin typeface="Roboto"/>
                <a:ea typeface="Roboto"/>
                <a:cs typeface="Roboto"/>
                <a:sym typeface="Roboto"/>
              </a:rPr>
              <a:t>Рання діагностика: Допомога лікарям у швидкому виявленні відхилень артеріального тиску, що може свідчити про наявність серцево-судинних захворювань.</a:t>
            </a:r>
            <a:endParaRPr sz="1130">
              <a:solidFill>
                <a:srgbClr val="ECECEC"/>
              </a:solidFill>
              <a:latin typeface="Roboto"/>
              <a:ea typeface="Roboto"/>
              <a:cs typeface="Roboto"/>
              <a:sym typeface="Roboto"/>
            </a:endParaRPr>
          </a:p>
          <a:p>
            <a:pPr indent="-300355" lvl="1" marL="914400" rtl="0" algn="l">
              <a:lnSpc>
                <a:spcPct val="95000"/>
              </a:lnSpc>
              <a:spcBef>
                <a:spcPts val="0"/>
              </a:spcBef>
              <a:spcAft>
                <a:spcPts val="0"/>
              </a:spcAft>
              <a:buClr>
                <a:srgbClr val="ECECEC"/>
              </a:buClr>
              <a:buSzPts val="1130"/>
              <a:buFont typeface="Roboto"/>
              <a:buChar char="●"/>
            </a:pPr>
            <a:r>
              <a:rPr lang="uk" sz="1130">
                <a:solidFill>
                  <a:srgbClr val="ECECEC"/>
                </a:solidFill>
                <a:latin typeface="Roboto"/>
                <a:ea typeface="Roboto"/>
                <a:cs typeface="Roboto"/>
                <a:sym typeface="Roboto"/>
              </a:rPr>
              <a:t>Моніторинг пацієнтів: Безперервний контроль за станом пацієнтів з гіпертонією чи гіпотонією.</a:t>
            </a:r>
            <a:endParaRPr sz="1130">
              <a:solidFill>
                <a:srgbClr val="ECECEC"/>
              </a:solidFill>
              <a:latin typeface="Roboto"/>
              <a:ea typeface="Roboto"/>
              <a:cs typeface="Roboto"/>
              <a:sym typeface="Roboto"/>
            </a:endParaRPr>
          </a:p>
          <a:p>
            <a:pPr indent="-300355" lvl="0" marL="457200" rtl="0" algn="l">
              <a:lnSpc>
                <a:spcPct val="95000"/>
              </a:lnSpc>
              <a:spcBef>
                <a:spcPts val="0"/>
              </a:spcBef>
              <a:spcAft>
                <a:spcPts val="0"/>
              </a:spcAft>
              <a:buClr>
                <a:srgbClr val="ECECEC"/>
              </a:buClr>
              <a:buSzPts val="1130"/>
              <a:buFont typeface="Roboto"/>
              <a:buAutoNum type="arabicPeriod"/>
            </a:pPr>
            <a:r>
              <a:rPr lang="uk" sz="1130">
                <a:solidFill>
                  <a:srgbClr val="ECECEC"/>
                </a:solidFill>
                <a:latin typeface="Roboto"/>
                <a:ea typeface="Roboto"/>
                <a:cs typeface="Roboto"/>
                <a:sym typeface="Roboto"/>
              </a:rPr>
              <a:t>Домашнє використання:</a:t>
            </a:r>
            <a:endParaRPr sz="1130">
              <a:solidFill>
                <a:srgbClr val="ECECEC"/>
              </a:solidFill>
              <a:latin typeface="Roboto"/>
              <a:ea typeface="Roboto"/>
              <a:cs typeface="Roboto"/>
              <a:sym typeface="Roboto"/>
            </a:endParaRPr>
          </a:p>
          <a:p>
            <a:pPr indent="-300355" lvl="1" marL="914400" rtl="0" algn="l">
              <a:lnSpc>
                <a:spcPct val="95000"/>
              </a:lnSpc>
              <a:spcBef>
                <a:spcPts val="0"/>
              </a:spcBef>
              <a:spcAft>
                <a:spcPts val="0"/>
              </a:spcAft>
              <a:buClr>
                <a:srgbClr val="ECECEC"/>
              </a:buClr>
              <a:buSzPts val="1130"/>
              <a:buFont typeface="Roboto"/>
              <a:buChar char="●"/>
            </a:pPr>
            <a:r>
              <a:rPr lang="uk" sz="1130">
                <a:solidFill>
                  <a:srgbClr val="ECECEC"/>
                </a:solidFill>
                <a:latin typeface="Roboto"/>
                <a:ea typeface="Roboto"/>
                <a:cs typeface="Roboto"/>
                <a:sym typeface="Roboto"/>
              </a:rPr>
              <a:t>Персональний моніторинг здоров'я: Забезпечення користувачів можливістю регулярно перевіряти свій тиск вдома, запобігаючи можливим загостренням.</a:t>
            </a:r>
            <a:endParaRPr sz="1130">
              <a:solidFill>
                <a:srgbClr val="ECECEC"/>
              </a:solidFill>
              <a:latin typeface="Roboto"/>
              <a:ea typeface="Roboto"/>
              <a:cs typeface="Roboto"/>
              <a:sym typeface="Roboto"/>
            </a:endParaRPr>
          </a:p>
          <a:p>
            <a:pPr indent="-300355" lvl="0" marL="457200" rtl="0" algn="l">
              <a:lnSpc>
                <a:spcPct val="95000"/>
              </a:lnSpc>
              <a:spcBef>
                <a:spcPts val="0"/>
              </a:spcBef>
              <a:spcAft>
                <a:spcPts val="0"/>
              </a:spcAft>
              <a:buClr>
                <a:srgbClr val="ECECEC"/>
              </a:buClr>
              <a:buSzPts val="1130"/>
              <a:buFont typeface="Roboto"/>
              <a:buAutoNum type="arabicPeriod"/>
            </a:pPr>
            <a:r>
              <a:rPr lang="uk" sz="1130">
                <a:solidFill>
                  <a:srgbClr val="ECECEC"/>
                </a:solidFill>
                <a:latin typeface="Roboto"/>
                <a:ea typeface="Roboto"/>
                <a:cs typeface="Roboto"/>
                <a:sym typeface="Roboto"/>
              </a:rPr>
              <a:t>Фітнес та спортивні центри:</a:t>
            </a:r>
            <a:endParaRPr sz="1130">
              <a:solidFill>
                <a:srgbClr val="ECECEC"/>
              </a:solidFill>
              <a:latin typeface="Roboto"/>
              <a:ea typeface="Roboto"/>
              <a:cs typeface="Roboto"/>
              <a:sym typeface="Roboto"/>
            </a:endParaRPr>
          </a:p>
          <a:p>
            <a:pPr indent="-300355" lvl="1" marL="914400" rtl="0" algn="l">
              <a:lnSpc>
                <a:spcPct val="95000"/>
              </a:lnSpc>
              <a:spcBef>
                <a:spcPts val="0"/>
              </a:spcBef>
              <a:spcAft>
                <a:spcPts val="0"/>
              </a:spcAft>
              <a:buClr>
                <a:srgbClr val="ECECEC"/>
              </a:buClr>
              <a:buSzPts val="1130"/>
              <a:buFont typeface="Roboto"/>
              <a:buChar char="●"/>
            </a:pPr>
            <a:r>
              <a:rPr lang="uk" sz="1130">
                <a:solidFill>
                  <a:srgbClr val="ECECEC"/>
                </a:solidFill>
                <a:latin typeface="Roboto"/>
                <a:ea typeface="Roboto"/>
                <a:cs typeface="Roboto"/>
                <a:sym typeface="Roboto"/>
              </a:rPr>
              <a:t>Моніторинг фізичної активності: Спортсмени та тренери можуть відстежувати вплив фізичних навантажень на артеріальний тиск і коригувати тренувальні плани.</a:t>
            </a:r>
            <a:endParaRPr sz="1130">
              <a:solidFill>
                <a:srgbClr val="ECECEC"/>
              </a:solidFill>
              <a:latin typeface="Roboto"/>
              <a:ea typeface="Roboto"/>
              <a:cs typeface="Roboto"/>
              <a:sym typeface="Roboto"/>
            </a:endParaRPr>
          </a:p>
          <a:p>
            <a:pPr indent="-300355" lvl="0" marL="457200" rtl="0" algn="l">
              <a:lnSpc>
                <a:spcPct val="95000"/>
              </a:lnSpc>
              <a:spcBef>
                <a:spcPts val="0"/>
              </a:spcBef>
              <a:spcAft>
                <a:spcPts val="0"/>
              </a:spcAft>
              <a:buClr>
                <a:srgbClr val="ECECEC"/>
              </a:buClr>
              <a:buSzPts val="1130"/>
              <a:buFont typeface="Roboto"/>
              <a:buAutoNum type="arabicPeriod"/>
            </a:pPr>
            <a:r>
              <a:rPr lang="uk" sz="1130">
                <a:solidFill>
                  <a:srgbClr val="ECECEC"/>
                </a:solidFill>
                <a:latin typeface="Roboto"/>
                <a:ea typeface="Roboto"/>
                <a:cs typeface="Roboto"/>
                <a:sym typeface="Roboto"/>
              </a:rPr>
              <a:t>Страхові компанії:</a:t>
            </a:r>
            <a:endParaRPr sz="1130">
              <a:solidFill>
                <a:srgbClr val="ECECEC"/>
              </a:solidFill>
              <a:latin typeface="Roboto"/>
              <a:ea typeface="Roboto"/>
              <a:cs typeface="Roboto"/>
              <a:sym typeface="Roboto"/>
            </a:endParaRPr>
          </a:p>
          <a:p>
            <a:pPr indent="-300355" lvl="1" marL="914400" rtl="0" algn="l">
              <a:lnSpc>
                <a:spcPct val="95000"/>
              </a:lnSpc>
              <a:spcBef>
                <a:spcPts val="0"/>
              </a:spcBef>
              <a:spcAft>
                <a:spcPts val="0"/>
              </a:spcAft>
              <a:buClr>
                <a:srgbClr val="ECECEC"/>
              </a:buClr>
              <a:buSzPts val="1130"/>
              <a:buFont typeface="Roboto"/>
              <a:buChar char="●"/>
            </a:pPr>
            <a:r>
              <a:rPr lang="uk" sz="1130">
                <a:solidFill>
                  <a:srgbClr val="ECECEC"/>
                </a:solidFill>
                <a:latin typeface="Roboto"/>
                <a:ea typeface="Roboto"/>
                <a:cs typeface="Roboto"/>
                <a:sym typeface="Roboto"/>
              </a:rPr>
              <a:t>Оцінка ризиків: Використання для визначення страхових премій на основі здоров'я клієнтів.</a:t>
            </a:r>
            <a:endParaRPr sz="1130">
              <a:solidFill>
                <a:srgbClr val="ECECEC"/>
              </a:solidFill>
              <a:latin typeface="Roboto"/>
              <a:ea typeface="Roboto"/>
              <a:cs typeface="Roboto"/>
              <a:sym typeface="Roboto"/>
            </a:endParaRPr>
          </a:p>
          <a:p>
            <a:pPr indent="-300355" lvl="0" marL="457200" rtl="0" algn="l">
              <a:lnSpc>
                <a:spcPct val="95000"/>
              </a:lnSpc>
              <a:spcBef>
                <a:spcPts val="0"/>
              </a:spcBef>
              <a:spcAft>
                <a:spcPts val="0"/>
              </a:spcAft>
              <a:buClr>
                <a:srgbClr val="ECECEC"/>
              </a:buClr>
              <a:buSzPts val="1130"/>
              <a:buFont typeface="Roboto"/>
              <a:buAutoNum type="arabicPeriod"/>
            </a:pPr>
            <a:r>
              <a:rPr lang="uk" sz="1130">
                <a:solidFill>
                  <a:srgbClr val="ECECEC"/>
                </a:solidFill>
                <a:latin typeface="Roboto"/>
                <a:ea typeface="Roboto"/>
                <a:cs typeface="Roboto"/>
                <a:sym typeface="Roboto"/>
              </a:rPr>
              <a:t>Наукові дослідження:</a:t>
            </a:r>
            <a:endParaRPr sz="1130">
              <a:solidFill>
                <a:srgbClr val="ECECEC"/>
              </a:solidFill>
              <a:latin typeface="Roboto"/>
              <a:ea typeface="Roboto"/>
              <a:cs typeface="Roboto"/>
              <a:sym typeface="Roboto"/>
            </a:endParaRPr>
          </a:p>
          <a:p>
            <a:pPr indent="-300355" lvl="1" marL="914400" rtl="0" algn="l">
              <a:lnSpc>
                <a:spcPct val="95000"/>
              </a:lnSpc>
              <a:spcBef>
                <a:spcPts val="0"/>
              </a:spcBef>
              <a:spcAft>
                <a:spcPts val="0"/>
              </a:spcAft>
              <a:buClr>
                <a:srgbClr val="ECECEC"/>
              </a:buClr>
              <a:buSzPts val="1130"/>
              <a:buFont typeface="Roboto"/>
              <a:buChar char="●"/>
            </a:pPr>
            <a:r>
              <a:rPr lang="uk" sz="1130">
                <a:solidFill>
                  <a:srgbClr val="ECECEC"/>
                </a:solidFill>
                <a:latin typeface="Roboto"/>
                <a:ea typeface="Roboto"/>
                <a:cs typeface="Roboto"/>
                <a:sym typeface="Roboto"/>
              </a:rPr>
              <a:t>Епідеміологічні дослідження: Аналіз великих обсягів даних для виявлення трендів та кореляцій у здоров'ї населення.</a:t>
            </a:r>
            <a:endParaRPr sz="1130">
              <a:solidFill>
                <a:srgbClr val="ECECEC"/>
              </a:solidFill>
              <a:latin typeface="Roboto"/>
              <a:ea typeface="Roboto"/>
              <a:cs typeface="Roboto"/>
              <a:sym typeface="Roboto"/>
            </a:endParaRPr>
          </a:p>
          <a:p>
            <a:pPr indent="0" lvl="0" marL="0" rtl="0" algn="l">
              <a:lnSpc>
                <a:spcPct val="95000"/>
              </a:lnSpc>
              <a:spcBef>
                <a:spcPts val="3600"/>
              </a:spcBef>
              <a:spcAft>
                <a:spcPts val="1200"/>
              </a:spcAft>
              <a:buSzPts val="852"/>
              <a:buNone/>
            </a:pPr>
            <a:r>
              <a:t/>
            </a:r>
            <a:endParaRPr sz="1207"/>
          </a:p>
        </p:txBody>
      </p:sp>
      <p:pic>
        <p:nvPicPr>
          <p:cNvPr id="161" name="Google Shape;161;p16"/>
          <p:cNvPicPr preferRelativeResize="0"/>
          <p:nvPr/>
        </p:nvPicPr>
        <p:blipFill>
          <a:blip r:embed="rId3">
            <a:alphaModFix/>
          </a:blip>
          <a:stretch>
            <a:fillRect/>
          </a:stretch>
        </p:blipFill>
        <p:spPr>
          <a:xfrm>
            <a:off x="8147476" y="4538750"/>
            <a:ext cx="849150" cy="509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Функції належності</a:t>
            </a:r>
            <a:endParaRPr/>
          </a:p>
        </p:txBody>
      </p:sp>
      <p:sp>
        <p:nvSpPr>
          <p:cNvPr id="167" name="Google Shape;167;p17"/>
          <p:cNvSpPr txBox="1"/>
          <p:nvPr>
            <p:ph idx="1" type="body"/>
          </p:nvPr>
        </p:nvSpPr>
        <p:spPr>
          <a:xfrm>
            <a:off x="1297500" y="1567550"/>
            <a:ext cx="2364300" cy="2911200"/>
          </a:xfrm>
          <a:prstGeom prst="rect">
            <a:avLst/>
          </a:prstGeom>
        </p:spPr>
        <p:txBody>
          <a:bodyPr anchorCtr="0" anchor="t" bIns="91425" lIns="91425" spcFirstLastPara="1" rIns="91425" wrap="square" tIns="91425">
            <a:noAutofit/>
          </a:bodyPr>
          <a:lstStyle/>
          <a:p>
            <a:pPr indent="0" lvl="0" marL="0" rtl="0" algn="l">
              <a:lnSpc>
                <a:spcPct val="90000"/>
              </a:lnSpc>
              <a:spcBef>
                <a:spcPts val="400"/>
              </a:spcBef>
              <a:spcAft>
                <a:spcPts val="0"/>
              </a:spcAft>
              <a:buSzPts val="358"/>
              <a:buNone/>
            </a:pPr>
            <a:r>
              <a:rPr b="1" lang="uk" sz="1400">
                <a:latin typeface="Arial"/>
                <a:ea typeface="Arial"/>
                <a:cs typeface="Arial"/>
                <a:sym typeface="Arial"/>
              </a:rPr>
              <a:t>Систолічний тиск:</a:t>
            </a:r>
            <a:endParaRPr b="1" sz="1400">
              <a:latin typeface="Arial"/>
              <a:ea typeface="Arial"/>
              <a:cs typeface="Arial"/>
              <a:sym typeface="Arial"/>
            </a:endParaRPr>
          </a:p>
          <a:p>
            <a:pPr indent="0" lvl="0" marL="0" rtl="0" algn="l">
              <a:lnSpc>
                <a:spcPct val="90000"/>
              </a:lnSpc>
              <a:spcBef>
                <a:spcPts val="600"/>
              </a:spcBef>
              <a:spcAft>
                <a:spcPts val="0"/>
              </a:spcAft>
              <a:buSzPts val="358"/>
              <a:buNone/>
            </a:pPr>
            <a:r>
              <a:rPr lang="uk" sz="1400">
                <a:latin typeface="Arial"/>
                <a:ea typeface="Arial"/>
                <a:cs typeface="Arial"/>
                <a:sym typeface="Arial"/>
              </a:rPr>
              <a:t>•Low: [80, 80, 90, 110]</a:t>
            </a:r>
            <a:endParaRPr sz="1400">
              <a:latin typeface="Arial"/>
              <a:ea typeface="Arial"/>
              <a:cs typeface="Arial"/>
              <a:sym typeface="Arial"/>
            </a:endParaRPr>
          </a:p>
          <a:p>
            <a:pPr indent="0" lvl="0" marL="0" rtl="0" algn="l">
              <a:lnSpc>
                <a:spcPct val="90000"/>
              </a:lnSpc>
              <a:spcBef>
                <a:spcPts val="600"/>
              </a:spcBef>
              <a:spcAft>
                <a:spcPts val="0"/>
              </a:spcAft>
              <a:buSzPts val="358"/>
              <a:buNone/>
            </a:pPr>
            <a:r>
              <a:rPr lang="uk" sz="1400">
                <a:latin typeface="Arial"/>
                <a:ea typeface="Arial"/>
                <a:cs typeface="Arial"/>
                <a:sym typeface="Arial"/>
              </a:rPr>
              <a:t>•Normal: [90, 120, 140]</a:t>
            </a:r>
            <a:endParaRPr sz="1400">
              <a:latin typeface="Arial"/>
              <a:ea typeface="Arial"/>
              <a:cs typeface="Arial"/>
              <a:sym typeface="Arial"/>
            </a:endParaRPr>
          </a:p>
          <a:p>
            <a:pPr indent="0" lvl="0" marL="0" rtl="0" algn="l">
              <a:lnSpc>
                <a:spcPct val="90000"/>
              </a:lnSpc>
              <a:spcBef>
                <a:spcPts val="600"/>
              </a:spcBef>
              <a:spcAft>
                <a:spcPts val="0"/>
              </a:spcAft>
              <a:buSzPts val="358"/>
              <a:buNone/>
            </a:pPr>
            <a:r>
              <a:rPr lang="uk" sz="1400">
                <a:latin typeface="Arial"/>
                <a:ea typeface="Arial"/>
                <a:cs typeface="Arial"/>
                <a:sym typeface="Arial"/>
              </a:rPr>
              <a:t>•High: [130, 160, 180, 180]</a:t>
            </a:r>
            <a:endParaRPr sz="1400">
              <a:latin typeface="Arial"/>
              <a:ea typeface="Arial"/>
              <a:cs typeface="Arial"/>
              <a:sym typeface="Arial"/>
            </a:endParaRPr>
          </a:p>
          <a:p>
            <a:pPr indent="0" lvl="0" marL="0" rtl="0" algn="l">
              <a:lnSpc>
                <a:spcPct val="90000"/>
              </a:lnSpc>
              <a:spcBef>
                <a:spcPts val="600"/>
              </a:spcBef>
              <a:spcAft>
                <a:spcPts val="0"/>
              </a:spcAft>
              <a:buSzPts val="358"/>
              <a:buNone/>
            </a:pPr>
            <a:r>
              <a:t/>
            </a:r>
            <a:endParaRPr sz="1400">
              <a:latin typeface="Arial"/>
              <a:ea typeface="Arial"/>
              <a:cs typeface="Arial"/>
              <a:sym typeface="Arial"/>
            </a:endParaRPr>
          </a:p>
          <a:p>
            <a:pPr indent="0" lvl="0" marL="0" rtl="0" algn="l">
              <a:lnSpc>
                <a:spcPct val="90000"/>
              </a:lnSpc>
              <a:spcBef>
                <a:spcPts val="600"/>
              </a:spcBef>
              <a:spcAft>
                <a:spcPts val="0"/>
              </a:spcAft>
              <a:buSzPts val="358"/>
              <a:buNone/>
            </a:pPr>
            <a:r>
              <a:t/>
            </a:r>
            <a:endParaRPr sz="1400">
              <a:latin typeface="Arial"/>
              <a:ea typeface="Arial"/>
              <a:cs typeface="Arial"/>
              <a:sym typeface="Arial"/>
            </a:endParaRPr>
          </a:p>
          <a:p>
            <a:pPr indent="0" lvl="0" marL="0" rtl="0" algn="l">
              <a:lnSpc>
                <a:spcPct val="90000"/>
              </a:lnSpc>
              <a:spcBef>
                <a:spcPts val="600"/>
              </a:spcBef>
              <a:spcAft>
                <a:spcPts val="0"/>
              </a:spcAft>
              <a:buSzPts val="358"/>
              <a:buNone/>
            </a:pPr>
            <a:r>
              <a:rPr b="1" lang="uk" sz="1400">
                <a:latin typeface="Arial"/>
                <a:ea typeface="Arial"/>
                <a:cs typeface="Arial"/>
                <a:sym typeface="Arial"/>
              </a:rPr>
              <a:t>Діастолічний тиск:</a:t>
            </a:r>
            <a:endParaRPr b="1" sz="1400">
              <a:latin typeface="Arial"/>
              <a:ea typeface="Arial"/>
              <a:cs typeface="Arial"/>
              <a:sym typeface="Arial"/>
            </a:endParaRPr>
          </a:p>
          <a:p>
            <a:pPr indent="0" lvl="0" marL="0" rtl="0" algn="l">
              <a:lnSpc>
                <a:spcPct val="90000"/>
              </a:lnSpc>
              <a:spcBef>
                <a:spcPts val="600"/>
              </a:spcBef>
              <a:spcAft>
                <a:spcPts val="0"/>
              </a:spcAft>
              <a:buSzPts val="358"/>
              <a:buNone/>
            </a:pPr>
            <a:r>
              <a:rPr lang="uk" sz="1400">
                <a:latin typeface="Arial"/>
                <a:ea typeface="Arial"/>
                <a:cs typeface="Arial"/>
                <a:sym typeface="Arial"/>
              </a:rPr>
              <a:t>•Low: [50, 50, 60, 80]</a:t>
            </a:r>
            <a:endParaRPr sz="1400">
              <a:latin typeface="Arial"/>
              <a:ea typeface="Arial"/>
              <a:cs typeface="Arial"/>
              <a:sym typeface="Arial"/>
            </a:endParaRPr>
          </a:p>
          <a:p>
            <a:pPr indent="0" lvl="0" marL="0" rtl="0" algn="l">
              <a:lnSpc>
                <a:spcPct val="90000"/>
              </a:lnSpc>
              <a:spcBef>
                <a:spcPts val="600"/>
              </a:spcBef>
              <a:spcAft>
                <a:spcPts val="0"/>
              </a:spcAft>
              <a:buSzPts val="358"/>
              <a:buNone/>
            </a:pPr>
            <a:r>
              <a:rPr lang="uk" sz="1400">
                <a:latin typeface="Arial"/>
                <a:ea typeface="Arial"/>
                <a:cs typeface="Arial"/>
                <a:sym typeface="Arial"/>
              </a:rPr>
              <a:t>•Normal: [60, 80, 90]</a:t>
            </a:r>
            <a:endParaRPr sz="1400">
              <a:latin typeface="Arial"/>
              <a:ea typeface="Arial"/>
              <a:cs typeface="Arial"/>
              <a:sym typeface="Arial"/>
            </a:endParaRPr>
          </a:p>
          <a:p>
            <a:pPr indent="0" lvl="0" marL="0" rtl="0" algn="l">
              <a:lnSpc>
                <a:spcPct val="90000"/>
              </a:lnSpc>
              <a:spcBef>
                <a:spcPts val="600"/>
              </a:spcBef>
              <a:spcAft>
                <a:spcPts val="0"/>
              </a:spcAft>
              <a:buSzPts val="358"/>
              <a:buNone/>
            </a:pPr>
            <a:r>
              <a:rPr lang="uk" sz="1400">
                <a:latin typeface="Arial"/>
                <a:ea typeface="Arial"/>
                <a:cs typeface="Arial"/>
                <a:sym typeface="Arial"/>
              </a:rPr>
              <a:t>•High: [80, 100, 120, 120]</a:t>
            </a:r>
            <a:endParaRPr sz="1400">
              <a:latin typeface="Arial"/>
              <a:ea typeface="Arial"/>
              <a:cs typeface="Arial"/>
              <a:sym typeface="Arial"/>
            </a:endParaRPr>
          </a:p>
          <a:p>
            <a:pPr indent="0" lvl="0" marL="0" rtl="0" algn="l">
              <a:lnSpc>
                <a:spcPct val="95000"/>
              </a:lnSpc>
              <a:spcBef>
                <a:spcPts val="600"/>
              </a:spcBef>
              <a:spcAft>
                <a:spcPts val="1200"/>
              </a:spcAft>
              <a:buSzPts val="358"/>
              <a:buNone/>
            </a:pPr>
            <a:r>
              <a:t/>
            </a:r>
            <a:endParaRPr sz="1400"/>
          </a:p>
        </p:txBody>
      </p:sp>
      <p:sp>
        <p:nvSpPr>
          <p:cNvPr id="168" name="Google Shape;168;p17"/>
          <p:cNvSpPr txBox="1"/>
          <p:nvPr>
            <p:ph idx="1" type="body"/>
          </p:nvPr>
        </p:nvSpPr>
        <p:spPr>
          <a:xfrm>
            <a:off x="5008675" y="1567550"/>
            <a:ext cx="2809500" cy="2911200"/>
          </a:xfrm>
          <a:prstGeom prst="rect">
            <a:avLst/>
          </a:prstGeom>
        </p:spPr>
        <p:txBody>
          <a:bodyPr anchorCtr="0" anchor="t" bIns="91425" lIns="91425" spcFirstLastPara="1" rIns="91425" wrap="square" tIns="91425">
            <a:noAutofit/>
          </a:bodyPr>
          <a:lstStyle/>
          <a:p>
            <a:pPr indent="0" lvl="0" marL="0" rtl="0" algn="l">
              <a:lnSpc>
                <a:spcPct val="110000"/>
              </a:lnSpc>
              <a:spcBef>
                <a:spcPts val="400"/>
              </a:spcBef>
              <a:spcAft>
                <a:spcPts val="0"/>
              </a:spcAft>
              <a:buNone/>
            </a:pPr>
            <a:r>
              <a:rPr b="1" lang="uk" sz="1400">
                <a:latin typeface="Arial"/>
                <a:ea typeface="Arial"/>
                <a:cs typeface="Arial"/>
                <a:sym typeface="Arial"/>
              </a:rPr>
              <a:t>Пульс:</a:t>
            </a:r>
            <a:endParaRPr b="1" sz="1400">
              <a:latin typeface="Arial"/>
              <a:ea typeface="Arial"/>
              <a:cs typeface="Arial"/>
              <a:sym typeface="Arial"/>
            </a:endParaRPr>
          </a:p>
          <a:p>
            <a:pPr indent="0" lvl="0" marL="0" rtl="0" algn="l">
              <a:lnSpc>
                <a:spcPct val="110000"/>
              </a:lnSpc>
              <a:spcBef>
                <a:spcPts val="600"/>
              </a:spcBef>
              <a:spcAft>
                <a:spcPts val="0"/>
              </a:spcAft>
              <a:buNone/>
            </a:pPr>
            <a:r>
              <a:rPr lang="uk" sz="1400">
                <a:latin typeface="Arial"/>
                <a:ea typeface="Arial"/>
                <a:cs typeface="Arial"/>
                <a:sym typeface="Arial"/>
              </a:rPr>
              <a:t>•Low: [40, 40, 50, 70]</a:t>
            </a:r>
            <a:endParaRPr sz="1400">
              <a:latin typeface="Arial"/>
              <a:ea typeface="Arial"/>
              <a:cs typeface="Arial"/>
              <a:sym typeface="Arial"/>
            </a:endParaRPr>
          </a:p>
          <a:p>
            <a:pPr indent="0" lvl="0" marL="0" rtl="0" algn="l">
              <a:lnSpc>
                <a:spcPct val="110000"/>
              </a:lnSpc>
              <a:spcBef>
                <a:spcPts val="600"/>
              </a:spcBef>
              <a:spcAft>
                <a:spcPts val="0"/>
              </a:spcAft>
              <a:buNone/>
            </a:pPr>
            <a:r>
              <a:rPr lang="uk" sz="1400">
                <a:latin typeface="Arial"/>
                <a:ea typeface="Arial"/>
                <a:cs typeface="Arial"/>
                <a:sym typeface="Arial"/>
              </a:rPr>
              <a:t>•Normal: [50, 70, 90]</a:t>
            </a:r>
            <a:endParaRPr sz="1400">
              <a:latin typeface="Arial"/>
              <a:ea typeface="Arial"/>
              <a:cs typeface="Arial"/>
              <a:sym typeface="Arial"/>
            </a:endParaRPr>
          </a:p>
          <a:p>
            <a:pPr indent="0" lvl="0" marL="0" rtl="0" algn="l">
              <a:lnSpc>
                <a:spcPct val="110000"/>
              </a:lnSpc>
              <a:spcBef>
                <a:spcPts val="600"/>
              </a:spcBef>
              <a:spcAft>
                <a:spcPts val="0"/>
              </a:spcAft>
              <a:buNone/>
            </a:pPr>
            <a:r>
              <a:rPr lang="uk" sz="1400">
                <a:latin typeface="Arial"/>
                <a:ea typeface="Arial"/>
                <a:cs typeface="Arial"/>
                <a:sym typeface="Arial"/>
              </a:rPr>
              <a:t>•High: [80, 120, 180, 180]</a:t>
            </a:r>
            <a:endParaRPr sz="1400">
              <a:latin typeface="Arial"/>
              <a:ea typeface="Arial"/>
              <a:cs typeface="Arial"/>
              <a:sym typeface="Arial"/>
            </a:endParaRPr>
          </a:p>
          <a:p>
            <a:pPr indent="0" lvl="0" marL="0" rtl="0" algn="l">
              <a:lnSpc>
                <a:spcPct val="110000"/>
              </a:lnSpc>
              <a:spcBef>
                <a:spcPts val="600"/>
              </a:spcBef>
              <a:spcAft>
                <a:spcPts val="0"/>
              </a:spcAft>
              <a:buNone/>
            </a:pPr>
            <a:r>
              <a:t/>
            </a:r>
            <a:endParaRPr sz="1400">
              <a:latin typeface="Arial"/>
              <a:ea typeface="Arial"/>
              <a:cs typeface="Arial"/>
              <a:sym typeface="Arial"/>
            </a:endParaRPr>
          </a:p>
          <a:p>
            <a:pPr indent="0" lvl="0" marL="0" rtl="0" algn="l">
              <a:lnSpc>
                <a:spcPct val="110000"/>
              </a:lnSpc>
              <a:spcBef>
                <a:spcPts val="600"/>
              </a:spcBef>
              <a:spcAft>
                <a:spcPts val="0"/>
              </a:spcAft>
              <a:buNone/>
            </a:pPr>
            <a:r>
              <a:rPr b="1" lang="uk" sz="1400">
                <a:latin typeface="Arial"/>
                <a:ea typeface="Arial"/>
                <a:cs typeface="Arial"/>
                <a:sym typeface="Arial"/>
              </a:rPr>
              <a:t>Оцінка артеріального тиску:</a:t>
            </a:r>
            <a:endParaRPr b="1" sz="1400">
              <a:latin typeface="Arial"/>
              <a:ea typeface="Arial"/>
              <a:cs typeface="Arial"/>
              <a:sym typeface="Arial"/>
            </a:endParaRPr>
          </a:p>
          <a:p>
            <a:pPr indent="0" lvl="0" marL="0" rtl="0" algn="l">
              <a:lnSpc>
                <a:spcPct val="110000"/>
              </a:lnSpc>
              <a:spcBef>
                <a:spcPts val="600"/>
              </a:spcBef>
              <a:spcAft>
                <a:spcPts val="0"/>
              </a:spcAft>
              <a:buNone/>
            </a:pPr>
            <a:r>
              <a:rPr lang="uk" sz="1400">
                <a:latin typeface="Arial"/>
                <a:ea typeface="Arial"/>
                <a:cs typeface="Arial"/>
                <a:sym typeface="Arial"/>
              </a:rPr>
              <a:t>•Low: [0, 0, 20, 50]</a:t>
            </a:r>
            <a:endParaRPr sz="1400">
              <a:latin typeface="Arial"/>
              <a:ea typeface="Arial"/>
              <a:cs typeface="Arial"/>
              <a:sym typeface="Arial"/>
            </a:endParaRPr>
          </a:p>
          <a:p>
            <a:pPr indent="0" lvl="0" marL="0" rtl="0" algn="l">
              <a:lnSpc>
                <a:spcPct val="110000"/>
              </a:lnSpc>
              <a:spcBef>
                <a:spcPts val="600"/>
              </a:spcBef>
              <a:spcAft>
                <a:spcPts val="0"/>
              </a:spcAft>
              <a:buNone/>
            </a:pPr>
            <a:r>
              <a:rPr lang="uk" sz="1400">
                <a:latin typeface="Arial"/>
                <a:ea typeface="Arial"/>
                <a:cs typeface="Arial"/>
                <a:sym typeface="Arial"/>
              </a:rPr>
              <a:t>•Normal: [20, 50, 80]</a:t>
            </a:r>
            <a:endParaRPr sz="1400">
              <a:latin typeface="Arial"/>
              <a:ea typeface="Arial"/>
              <a:cs typeface="Arial"/>
              <a:sym typeface="Arial"/>
            </a:endParaRPr>
          </a:p>
          <a:p>
            <a:pPr indent="0" lvl="0" marL="0" rtl="0" algn="l">
              <a:lnSpc>
                <a:spcPct val="110000"/>
              </a:lnSpc>
              <a:spcBef>
                <a:spcPts val="600"/>
              </a:spcBef>
              <a:spcAft>
                <a:spcPts val="0"/>
              </a:spcAft>
              <a:buNone/>
            </a:pPr>
            <a:r>
              <a:rPr lang="uk" sz="1400">
                <a:latin typeface="Arial"/>
                <a:ea typeface="Arial"/>
                <a:cs typeface="Arial"/>
                <a:sym typeface="Arial"/>
              </a:rPr>
              <a:t>•High: [50, 80, 100, 100]</a:t>
            </a:r>
            <a:endParaRPr sz="1400">
              <a:latin typeface="Arial"/>
              <a:ea typeface="Arial"/>
              <a:cs typeface="Arial"/>
              <a:sym typeface="Arial"/>
            </a:endParaRPr>
          </a:p>
          <a:p>
            <a:pPr indent="0" lvl="0" marL="0" rtl="0" algn="l">
              <a:spcBef>
                <a:spcPts val="600"/>
              </a:spcBef>
              <a:spcAft>
                <a:spcPts val="1200"/>
              </a:spcAft>
              <a:buNone/>
            </a:pPr>
            <a:r>
              <a:t/>
            </a:r>
            <a:endParaRPr sz="1400"/>
          </a:p>
        </p:txBody>
      </p:sp>
      <p:pic>
        <p:nvPicPr>
          <p:cNvPr id="169" name="Google Shape;169;p17"/>
          <p:cNvPicPr preferRelativeResize="0"/>
          <p:nvPr/>
        </p:nvPicPr>
        <p:blipFill>
          <a:blip r:embed="rId3">
            <a:alphaModFix/>
          </a:blip>
          <a:stretch>
            <a:fillRect/>
          </a:stretch>
        </p:blipFill>
        <p:spPr>
          <a:xfrm>
            <a:off x="7230168" y="3864900"/>
            <a:ext cx="1913826" cy="1278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uk"/>
              <a:t>Функції належності</a:t>
            </a:r>
            <a:endParaRPr b="1"/>
          </a:p>
        </p:txBody>
      </p:sp>
      <p:pic>
        <p:nvPicPr>
          <p:cNvPr id="175" name="Google Shape;175;p18"/>
          <p:cNvPicPr preferRelativeResize="0"/>
          <p:nvPr/>
        </p:nvPicPr>
        <p:blipFill>
          <a:blip r:embed="rId3">
            <a:alphaModFix/>
          </a:blip>
          <a:stretch>
            <a:fillRect/>
          </a:stretch>
        </p:blipFill>
        <p:spPr>
          <a:xfrm>
            <a:off x="1324300" y="1365000"/>
            <a:ext cx="6985299" cy="353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uk" sz="2600"/>
              <a:t>Правила нечіткої системи</a:t>
            </a:r>
            <a:endParaRPr b="1" sz="2600"/>
          </a:p>
        </p:txBody>
      </p:sp>
      <p:graphicFrame>
        <p:nvGraphicFramePr>
          <p:cNvPr id="181" name="Google Shape;181;p19"/>
          <p:cNvGraphicFramePr/>
          <p:nvPr/>
        </p:nvGraphicFramePr>
        <p:xfrm>
          <a:off x="1035075" y="1712775"/>
          <a:ext cx="3000000" cy="3000000"/>
        </p:xfrm>
        <a:graphic>
          <a:graphicData uri="http://schemas.openxmlformats.org/drawingml/2006/table">
            <a:tbl>
              <a:tblPr>
                <a:noFill/>
                <a:tableStyleId>{BFD1FFAF-4041-496E-9114-5F90FA43177A}</a:tableStyleId>
              </a:tblPr>
              <a:tblGrid>
                <a:gridCol w="400025"/>
                <a:gridCol w="1181300"/>
                <a:gridCol w="1122550"/>
                <a:gridCol w="1276675"/>
                <a:gridCol w="1194400"/>
                <a:gridCol w="1194400"/>
                <a:gridCol w="1194400"/>
              </a:tblGrid>
              <a:tr h="475800">
                <a:tc>
                  <a:txBody>
                    <a:bodyPr/>
                    <a:lstStyle/>
                    <a:p>
                      <a:pPr indent="0" lvl="0" marL="0" marR="21423" rtl="0" algn="ctr">
                        <a:spcBef>
                          <a:spcPts val="0"/>
                        </a:spcBef>
                        <a:spcAft>
                          <a:spcPts val="0"/>
                        </a:spcAft>
                        <a:buNone/>
                      </a:pPr>
                      <a:r>
                        <a:rPr lang="uk">
                          <a:solidFill>
                            <a:schemeClr val="lt1"/>
                          </a:solidFill>
                        </a:rPr>
                        <a:t>№</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t/>
                      </a:r>
                      <a:endParaRPr b="1" sz="400">
                        <a:solidFill>
                          <a:schemeClr val="lt1"/>
                        </a:solidFill>
                      </a:endParaRPr>
                    </a:p>
                    <a:p>
                      <a:pPr indent="0" lvl="0" marL="0" rtl="0" algn="l">
                        <a:spcBef>
                          <a:spcPts val="0"/>
                        </a:spcBef>
                        <a:spcAft>
                          <a:spcPts val="0"/>
                        </a:spcAft>
                        <a:buNone/>
                      </a:pPr>
                      <a:r>
                        <a:rPr b="1" lang="uk">
                          <a:solidFill>
                            <a:schemeClr val="lt1"/>
                          </a:solidFill>
                        </a:rPr>
                        <a:t>САТ</a:t>
                      </a:r>
                      <a:endParaRPr b="1">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uk">
                          <a:solidFill>
                            <a:schemeClr val="dk2"/>
                          </a:solidFill>
                        </a:rPr>
                        <a:t>Операція </a:t>
                      </a:r>
                      <a:r>
                        <a:rPr lang="uk" sz="900">
                          <a:solidFill>
                            <a:schemeClr val="dk2"/>
                          </a:solidFill>
                        </a:rPr>
                        <a:t>(or/and)</a:t>
                      </a:r>
                      <a:endParaRPr sz="9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b="1" sz="400">
                        <a:solidFill>
                          <a:schemeClr val="lt1"/>
                        </a:solidFill>
                      </a:endParaRPr>
                    </a:p>
                    <a:p>
                      <a:pPr indent="0" lvl="0" marL="0" rtl="0" algn="l">
                        <a:spcBef>
                          <a:spcPts val="0"/>
                        </a:spcBef>
                        <a:spcAft>
                          <a:spcPts val="0"/>
                        </a:spcAft>
                        <a:buNone/>
                      </a:pPr>
                      <a:r>
                        <a:rPr b="1" lang="uk">
                          <a:solidFill>
                            <a:schemeClr val="lt1"/>
                          </a:solidFill>
                        </a:rPr>
                        <a:t>ДАТ</a:t>
                      </a:r>
                      <a:endParaRPr b="1">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uk">
                          <a:solidFill>
                            <a:schemeClr val="dk2"/>
                          </a:solidFill>
                        </a:rPr>
                        <a:t>Операція </a:t>
                      </a:r>
                      <a:r>
                        <a:rPr lang="uk" sz="900">
                          <a:solidFill>
                            <a:schemeClr val="dk2"/>
                          </a:solidFill>
                        </a:rPr>
                        <a:t>(or/and)</a:t>
                      </a:r>
                      <a:endParaRPr sz="900">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b="1" sz="400">
                        <a:solidFill>
                          <a:schemeClr val="lt1"/>
                        </a:solidFill>
                      </a:endParaRPr>
                    </a:p>
                    <a:p>
                      <a:pPr indent="0" lvl="0" marL="0" rtl="0" algn="l">
                        <a:spcBef>
                          <a:spcPts val="0"/>
                        </a:spcBef>
                        <a:spcAft>
                          <a:spcPts val="0"/>
                        </a:spcAft>
                        <a:buNone/>
                      </a:pPr>
                      <a:r>
                        <a:rPr b="1" lang="uk">
                          <a:solidFill>
                            <a:schemeClr val="lt1"/>
                          </a:solidFill>
                        </a:rPr>
                        <a:t>Пульс</a:t>
                      </a:r>
                      <a:endParaRPr b="1">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b="1" sz="400">
                        <a:solidFill>
                          <a:schemeClr val="lt1"/>
                        </a:solidFill>
                      </a:endParaRPr>
                    </a:p>
                    <a:p>
                      <a:pPr indent="0" lvl="0" marL="0" rtl="0" algn="l">
                        <a:spcBef>
                          <a:spcPts val="0"/>
                        </a:spcBef>
                        <a:spcAft>
                          <a:spcPts val="0"/>
                        </a:spcAft>
                        <a:buNone/>
                      </a:pPr>
                      <a:r>
                        <a:rPr b="1" lang="uk" u="sng">
                          <a:solidFill>
                            <a:schemeClr val="lt1"/>
                          </a:solidFill>
                        </a:rPr>
                        <a:t>Оцінка</a:t>
                      </a:r>
                      <a:endParaRPr b="1" u="sng">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uk">
                          <a:solidFill>
                            <a:schemeClr val="lt1"/>
                          </a:solidFill>
                        </a:rPr>
                        <a:t>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uk">
                          <a:solidFill>
                            <a:schemeClr val="lt1"/>
                          </a:solidFill>
                        </a:rPr>
                        <a:t>( </a:t>
                      </a:r>
                      <a:r>
                        <a:rPr lang="uk">
                          <a:solidFill>
                            <a:schemeClr val="lt1"/>
                          </a:solidFill>
                        </a:rPr>
                        <a:t>High </a:t>
                      </a:r>
                      <a:r>
                        <a:rPr lang="uk" sz="1600">
                          <a:solidFill>
                            <a:schemeClr val="lt1"/>
                          </a:solidFill>
                        </a:rPr>
                        <a:t>↑</a:t>
                      </a:r>
                      <a:endParaRPr sz="1600">
                        <a:solidFill>
                          <a:schemeClr val="lt1"/>
                        </a:solidFill>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uk">
                          <a:solidFill>
                            <a:schemeClr val="dk2"/>
                          </a:solidFill>
                        </a:rPr>
                        <a:t>∧</a:t>
                      </a:r>
                      <a:endParaRPr>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uk">
                          <a:solidFill>
                            <a:schemeClr val="lt1"/>
                          </a:solidFill>
                        </a:rPr>
                        <a:t>High </a:t>
                      </a:r>
                      <a:r>
                        <a:rPr lang="uk" sz="1600">
                          <a:solidFill>
                            <a:schemeClr val="lt1"/>
                          </a:solidFill>
                        </a:rPr>
                        <a:t>↑ )</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uk">
                          <a:solidFill>
                            <a:schemeClr val="dk2"/>
                          </a:solidFill>
                        </a:rPr>
                        <a:t>∨</a:t>
                      </a:r>
                      <a:endParaRPr>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uk">
                          <a:solidFill>
                            <a:schemeClr val="lt1"/>
                          </a:solidFill>
                        </a:rPr>
                        <a:t>High </a:t>
                      </a:r>
                      <a:r>
                        <a:rPr lang="uk" sz="1600">
                          <a:solidFill>
                            <a:schemeClr val="lt1"/>
                          </a:solidFill>
                        </a:rPr>
                        <a:t>↑</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uk" u="sng">
                          <a:solidFill>
                            <a:schemeClr val="lt1"/>
                          </a:solidFill>
                        </a:rPr>
                        <a:t>High</a:t>
                      </a:r>
                      <a:r>
                        <a:rPr lang="uk">
                          <a:solidFill>
                            <a:schemeClr val="lt1"/>
                          </a:solidFill>
                        </a:rPr>
                        <a:t> </a:t>
                      </a:r>
                      <a:r>
                        <a:rPr lang="uk" sz="1600">
                          <a:solidFill>
                            <a:schemeClr val="lt1"/>
                          </a:solidFill>
                        </a:rPr>
                        <a:t>↑</a:t>
                      </a:r>
                      <a:endParaRPr u="sng">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uk">
                          <a:solidFill>
                            <a:schemeClr val="lt1"/>
                          </a:solidFill>
                        </a:rPr>
                        <a:t>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uk">
                          <a:solidFill>
                            <a:schemeClr val="lt1"/>
                          </a:solidFill>
                        </a:rPr>
                        <a:t>Normal </a:t>
                      </a:r>
                      <a:r>
                        <a:rPr lang="uk" sz="1600">
                          <a:solidFill>
                            <a:schemeClr val="lt1"/>
                          </a:solidFill>
                        </a:rPr>
                        <a:t>↑↓</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uk">
                          <a:solidFill>
                            <a:schemeClr val="dk2"/>
                          </a:solidFill>
                        </a:rPr>
                        <a:t>∧</a:t>
                      </a:r>
                      <a:endParaRPr>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uk">
                          <a:solidFill>
                            <a:schemeClr val="lt1"/>
                          </a:solidFill>
                        </a:rPr>
                        <a:t>Normal </a:t>
                      </a:r>
                      <a:r>
                        <a:rPr lang="uk" sz="1600">
                          <a:solidFill>
                            <a:schemeClr val="lt1"/>
                          </a:solidFill>
                        </a:rPr>
                        <a:t>↑↓</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uk">
                          <a:solidFill>
                            <a:schemeClr val="dk2"/>
                          </a:solidFill>
                        </a:rPr>
                        <a:t>∧</a:t>
                      </a:r>
                      <a:endParaRPr>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uk">
                          <a:solidFill>
                            <a:schemeClr val="lt1"/>
                          </a:solidFill>
                        </a:rPr>
                        <a:t>Normal </a:t>
                      </a:r>
                      <a:r>
                        <a:rPr lang="uk" sz="1600">
                          <a:solidFill>
                            <a:schemeClr val="lt1"/>
                          </a:solidFill>
                        </a:rPr>
                        <a:t>↑↓</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uk" u="sng">
                          <a:solidFill>
                            <a:schemeClr val="lt1"/>
                          </a:solidFill>
                        </a:rPr>
                        <a:t>Normal</a:t>
                      </a:r>
                      <a:r>
                        <a:rPr lang="uk">
                          <a:solidFill>
                            <a:schemeClr val="lt1"/>
                          </a:solidFill>
                        </a:rPr>
                        <a:t> </a:t>
                      </a:r>
                      <a:r>
                        <a:rPr lang="uk" sz="1600">
                          <a:solidFill>
                            <a:schemeClr val="lt1"/>
                          </a:solidFill>
                        </a:rPr>
                        <a:t>↑↓</a:t>
                      </a:r>
                      <a:endParaRPr u="sng">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uk">
                          <a:solidFill>
                            <a:schemeClr val="lt1"/>
                          </a:solidFill>
                        </a:rPr>
                        <a:t>3</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uk">
                          <a:solidFill>
                            <a:schemeClr val="lt1"/>
                          </a:solidFill>
                        </a:rPr>
                        <a:t>( </a:t>
                      </a:r>
                      <a:r>
                        <a:rPr lang="uk">
                          <a:solidFill>
                            <a:schemeClr val="lt1"/>
                          </a:solidFill>
                        </a:rPr>
                        <a:t>Low </a:t>
                      </a:r>
                      <a:r>
                        <a:rPr lang="uk" sz="1600">
                          <a:solidFill>
                            <a:schemeClr val="lt1"/>
                          </a:solidFill>
                        </a:rPr>
                        <a:t>↓</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uk">
                          <a:solidFill>
                            <a:schemeClr val="dk2"/>
                          </a:solidFill>
                        </a:rPr>
                        <a:t>∧</a:t>
                      </a:r>
                      <a:endParaRPr>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uk">
                          <a:solidFill>
                            <a:schemeClr val="lt1"/>
                          </a:solidFill>
                        </a:rPr>
                        <a:t>Low </a:t>
                      </a:r>
                      <a:r>
                        <a:rPr lang="uk" sz="1600">
                          <a:solidFill>
                            <a:schemeClr val="lt1"/>
                          </a:solidFill>
                        </a:rPr>
                        <a:t>↓ )</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uk">
                          <a:solidFill>
                            <a:schemeClr val="dk2"/>
                          </a:solidFill>
                        </a:rPr>
                        <a:t>∨</a:t>
                      </a:r>
                      <a:endParaRPr>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uk">
                          <a:solidFill>
                            <a:schemeClr val="lt1"/>
                          </a:solidFill>
                        </a:rPr>
                        <a:t>Low </a:t>
                      </a:r>
                      <a:r>
                        <a:rPr lang="uk" sz="1600">
                          <a:solidFill>
                            <a:schemeClr val="lt1"/>
                          </a:solidFill>
                        </a:rPr>
                        <a:t>↓</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uk" u="sng">
                          <a:solidFill>
                            <a:schemeClr val="lt1"/>
                          </a:solidFill>
                        </a:rPr>
                        <a:t>Low</a:t>
                      </a:r>
                      <a:r>
                        <a:rPr lang="uk">
                          <a:solidFill>
                            <a:schemeClr val="lt1"/>
                          </a:solidFill>
                        </a:rPr>
                        <a:t> </a:t>
                      </a:r>
                      <a:r>
                        <a:rPr lang="uk" sz="1600">
                          <a:solidFill>
                            <a:schemeClr val="lt1"/>
                          </a:solidFill>
                        </a:rPr>
                        <a:t>↓</a:t>
                      </a:r>
                      <a:endParaRPr u="sng">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uk">
                          <a:solidFill>
                            <a:schemeClr val="lt1"/>
                          </a:solidFill>
                        </a:rPr>
                        <a:t>4</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uk">
                          <a:solidFill>
                            <a:schemeClr val="lt1"/>
                          </a:solidFill>
                        </a:rPr>
                        <a:t>Normal </a:t>
                      </a:r>
                      <a:r>
                        <a:rPr lang="uk" sz="1600">
                          <a:solidFill>
                            <a:schemeClr val="lt1"/>
                          </a:solidFill>
                        </a:rPr>
                        <a:t>↑↓</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uk">
                          <a:solidFill>
                            <a:schemeClr val="dk2"/>
                          </a:solidFill>
                        </a:rPr>
                        <a:t>∧</a:t>
                      </a:r>
                      <a:endParaRPr>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uk">
                          <a:solidFill>
                            <a:schemeClr val="lt1"/>
                          </a:solidFill>
                        </a:rPr>
                        <a:t>Normal </a:t>
                      </a:r>
                      <a:r>
                        <a:rPr lang="uk" sz="1600">
                          <a:solidFill>
                            <a:schemeClr val="lt1"/>
                          </a:solidFill>
                        </a:rPr>
                        <a:t>↑↓</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uk">
                          <a:solidFill>
                            <a:schemeClr val="dk2"/>
                          </a:solidFill>
                        </a:rPr>
                        <a:t>∧</a:t>
                      </a:r>
                      <a:endParaRPr>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uk">
                          <a:solidFill>
                            <a:schemeClr val="lt1"/>
                          </a:solidFill>
                        </a:rPr>
                        <a:t>High </a:t>
                      </a:r>
                      <a:r>
                        <a:rPr lang="uk" sz="1600">
                          <a:solidFill>
                            <a:schemeClr val="lt1"/>
                          </a:solidFill>
                        </a:rPr>
                        <a:t>↑</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uk" u="sng">
                          <a:solidFill>
                            <a:schemeClr val="lt1"/>
                          </a:solidFill>
                        </a:rPr>
                        <a:t>Normal</a:t>
                      </a:r>
                      <a:r>
                        <a:rPr lang="uk">
                          <a:solidFill>
                            <a:schemeClr val="lt1"/>
                          </a:solidFill>
                        </a:rPr>
                        <a:t> </a:t>
                      </a:r>
                      <a:r>
                        <a:rPr lang="uk" sz="1600">
                          <a:solidFill>
                            <a:schemeClr val="lt1"/>
                          </a:solidFill>
                        </a:rPr>
                        <a:t>↑↓</a:t>
                      </a:r>
                      <a:endParaRPr u="sng">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uk" sz="2600"/>
              <a:t>Правила нечіткої системи</a:t>
            </a:r>
            <a:endParaRPr b="1" sz="2600"/>
          </a:p>
        </p:txBody>
      </p:sp>
      <p:sp>
        <p:nvSpPr>
          <p:cNvPr id="187" name="Google Shape;187;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uk" sz="1200">
                <a:highlight>
                  <a:srgbClr val="1E1F22"/>
                </a:highlight>
                <a:latin typeface="Arial"/>
                <a:ea typeface="Arial"/>
                <a:cs typeface="Arial"/>
                <a:sym typeface="Arial"/>
              </a:rPr>
              <a:t># Правило 1: Якщо (систолічний = high і діастолічний = high) або пульс = high, то оцінка = high </a:t>
            </a:r>
            <a:endParaRPr sz="1400">
              <a:highlight>
                <a:srgbClr val="1E1F22"/>
              </a:highlight>
              <a:latin typeface="Arial"/>
              <a:ea typeface="Arial"/>
              <a:cs typeface="Arial"/>
              <a:sym typeface="Arial"/>
            </a:endParaRPr>
          </a:p>
          <a:p>
            <a:pPr indent="0" lvl="0" marL="0" rtl="0" algn="l">
              <a:spcBef>
                <a:spcPts val="1200"/>
              </a:spcBef>
              <a:spcAft>
                <a:spcPts val="0"/>
              </a:spcAft>
              <a:buNone/>
            </a:pPr>
            <a:r>
              <a:rPr lang="uk" sz="1200">
                <a:highlight>
                  <a:srgbClr val="1E1F22"/>
                </a:highlight>
                <a:latin typeface="Arial"/>
                <a:ea typeface="Arial"/>
                <a:cs typeface="Arial"/>
                <a:sym typeface="Arial"/>
              </a:rPr>
              <a:t># Правило 2: Якщо систолічний = normal і діастолічний = normal і пульс = normal, то оцінка = normal </a:t>
            </a:r>
            <a:endParaRPr sz="1400">
              <a:highlight>
                <a:srgbClr val="1E1F22"/>
              </a:highlight>
              <a:latin typeface="Arial"/>
              <a:ea typeface="Arial"/>
              <a:cs typeface="Arial"/>
              <a:sym typeface="Arial"/>
            </a:endParaRPr>
          </a:p>
          <a:p>
            <a:pPr indent="0" lvl="0" marL="0" rtl="0" algn="l">
              <a:spcBef>
                <a:spcPts val="1200"/>
              </a:spcBef>
              <a:spcAft>
                <a:spcPts val="0"/>
              </a:spcAft>
              <a:buNone/>
            </a:pPr>
            <a:r>
              <a:rPr lang="uk" sz="1200">
                <a:highlight>
                  <a:srgbClr val="1E1F22"/>
                </a:highlight>
                <a:latin typeface="Arial"/>
                <a:ea typeface="Arial"/>
                <a:cs typeface="Arial"/>
                <a:sym typeface="Arial"/>
              </a:rPr>
              <a:t># Правило 3: Якщо (систолічний = low і діастолічний = low) або пульс = low, то оцінка = low.</a:t>
            </a:r>
            <a:endParaRPr sz="1400">
              <a:highlight>
                <a:srgbClr val="1E1F22"/>
              </a:highlight>
              <a:latin typeface="Arial"/>
              <a:ea typeface="Arial"/>
              <a:cs typeface="Arial"/>
              <a:sym typeface="Arial"/>
            </a:endParaRPr>
          </a:p>
          <a:p>
            <a:pPr indent="0" lvl="0" marL="0" rtl="0" algn="l">
              <a:spcBef>
                <a:spcPts val="1200"/>
              </a:spcBef>
              <a:spcAft>
                <a:spcPts val="1200"/>
              </a:spcAft>
              <a:buNone/>
            </a:pPr>
            <a:r>
              <a:rPr lang="uk" sz="1200">
                <a:highlight>
                  <a:srgbClr val="1E1F22"/>
                </a:highlight>
                <a:latin typeface="Arial"/>
                <a:ea typeface="Arial"/>
                <a:cs typeface="Arial"/>
                <a:sym typeface="Arial"/>
              </a:rPr>
              <a:t># Правило 4: Якщо систолічний = normal і діастолічний = normal і пульс = high, то оцінка = normal </a:t>
            </a:r>
            <a:r>
              <a:rPr lang="uk" sz="1400">
                <a:highlight>
                  <a:srgbClr val="1E1F22"/>
                </a:highlight>
                <a:latin typeface="Arial"/>
                <a:ea typeface="Arial"/>
                <a:cs typeface="Arial"/>
                <a:sym typeface="Arial"/>
              </a:rPr>
              <a:t>	</a:t>
            </a:r>
            <a:endParaRPr sz="2200">
              <a:latin typeface="Arial"/>
              <a:ea typeface="Arial"/>
              <a:cs typeface="Arial"/>
              <a:sym typeface="Arial"/>
            </a:endParaRPr>
          </a:p>
        </p:txBody>
      </p:sp>
      <p:pic>
        <p:nvPicPr>
          <p:cNvPr id="188" name="Google Shape;188;p20"/>
          <p:cNvPicPr preferRelativeResize="0"/>
          <p:nvPr/>
        </p:nvPicPr>
        <p:blipFill>
          <a:blip r:embed="rId3">
            <a:alphaModFix/>
          </a:blip>
          <a:stretch>
            <a:fillRect/>
          </a:stretch>
        </p:blipFill>
        <p:spPr>
          <a:xfrm>
            <a:off x="8032425" y="3731550"/>
            <a:ext cx="1061425" cy="1354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uk"/>
              <a:t>Алгоритм</a:t>
            </a:r>
            <a:endParaRPr b="1"/>
          </a:p>
        </p:txBody>
      </p:sp>
      <p:sp>
        <p:nvSpPr>
          <p:cNvPr id="194" name="Google Shape;194;p21"/>
          <p:cNvSpPr txBox="1"/>
          <p:nvPr>
            <p:ph idx="1" type="body"/>
          </p:nvPr>
        </p:nvSpPr>
        <p:spPr>
          <a:xfrm>
            <a:off x="1297500" y="1243700"/>
            <a:ext cx="4344900" cy="14019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Clr>
                <a:srgbClr val="F5F5F5"/>
              </a:buClr>
              <a:buSzPct val="100000"/>
              <a:buFont typeface="Arial"/>
              <a:buAutoNum type="arabicPeriod"/>
            </a:pPr>
            <a:r>
              <a:rPr b="1" lang="uk" sz="1800">
                <a:solidFill>
                  <a:srgbClr val="F5F5F5"/>
                </a:solidFill>
                <a:latin typeface="Arial"/>
                <a:ea typeface="Arial"/>
                <a:cs typeface="Arial"/>
                <a:sym typeface="Arial"/>
              </a:rPr>
              <a:t>Фазифікація вхідних параметрів</a:t>
            </a:r>
            <a:endParaRPr b="1" sz="1800">
              <a:solidFill>
                <a:srgbClr val="F5F5F5"/>
              </a:solidFill>
              <a:latin typeface="Arial"/>
              <a:ea typeface="Arial"/>
              <a:cs typeface="Arial"/>
              <a:sym typeface="Arial"/>
            </a:endParaRPr>
          </a:p>
          <a:p>
            <a:pPr indent="-334327" lvl="0" marL="457200" rtl="0" algn="l">
              <a:spcBef>
                <a:spcPts val="0"/>
              </a:spcBef>
              <a:spcAft>
                <a:spcPts val="0"/>
              </a:spcAft>
              <a:buClr>
                <a:srgbClr val="F5F5F5"/>
              </a:buClr>
              <a:buSzPct val="100000"/>
              <a:buFont typeface="Arial"/>
              <a:buAutoNum type="arabicPeriod"/>
            </a:pPr>
            <a:r>
              <a:rPr b="1" lang="uk" sz="1800">
                <a:solidFill>
                  <a:srgbClr val="F5F5F5"/>
                </a:solidFill>
                <a:latin typeface="Arial"/>
                <a:ea typeface="Arial"/>
                <a:cs typeface="Arial"/>
                <a:sym typeface="Arial"/>
              </a:rPr>
              <a:t>Імплікація за правилом Мамдані</a:t>
            </a:r>
            <a:endParaRPr b="1" sz="1800">
              <a:solidFill>
                <a:srgbClr val="F5F5F5"/>
              </a:solidFill>
              <a:latin typeface="Arial"/>
              <a:ea typeface="Arial"/>
              <a:cs typeface="Arial"/>
              <a:sym typeface="Arial"/>
            </a:endParaRPr>
          </a:p>
          <a:p>
            <a:pPr indent="-334327" lvl="0" marL="457200" rtl="0" algn="l">
              <a:spcBef>
                <a:spcPts val="0"/>
              </a:spcBef>
              <a:spcAft>
                <a:spcPts val="0"/>
              </a:spcAft>
              <a:buClr>
                <a:srgbClr val="F5F5F5"/>
              </a:buClr>
              <a:buSzPct val="100000"/>
              <a:buFont typeface="Arial"/>
              <a:buAutoNum type="arabicPeriod"/>
            </a:pPr>
            <a:r>
              <a:rPr b="1" lang="uk" sz="1800">
                <a:solidFill>
                  <a:srgbClr val="F5F5F5"/>
                </a:solidFill>
                <a:latin typeface="Arial"/>
                <a:ea typeface="Arial"/>
                <a:cs typeface="Arial"/>
                <a:sym typeface="Arial"/>
              </a:rPr>
              <a:t>Застосування агрегації</a:t>
            </a:r>
            <a:endParaRPr b="1" sz="1800">
              <a:solidFill>
                <a:srgbClr val="F5F5F5"/>
              </a:solidFill>
              <a:latin typeface="Arial"/>
              <a:ea typeface="Arial"/>
              <a:cs typeface="Arial"/>
              <a:sym typeface="Arial"/>
            </a:endParaRPr>
          </a:p>
          <a:p>
            <a:pPr indent="-334327" lvl="0" marL="457200" rtl="0" algn="l">
              <a:spcBef>
                <a:spcPts val="0"/>
              </a:spcBef>
              <a:spcAft>
                <a:spcPts val="0"/>
              </a:spcAft>
              <a:buClr>
                <a:srgbClr val="F5F5F5"/>
              </a:buClr>
              <a:buSzPct val="100000"/>
              <a:buFont typeface="Arial"/>
              <a:buAutoNum type="arabicPeriod"/>
            </a:pPr>
            <a:r>
              <a:rPr b="1" lang="uk" sz="1800">
                <a:solidFill>
                  <a:srgbClr val="F5F5F5"/>
                </a:solidFill>
                <a:latin typeface="Arial"/>
                <a:ea typeface="Arial"/>
                <a:cs typeface="Arial"/>
                <a:sym typeface="Arial"/>
              </a:rPr>
              <a:t>Дефазифікація </a:t>
            </a:r>
            <a:endParaRPr/>
          </a:p>
        </p:txBody>
      </p:sp>
      <p:pic>
        <p:nvPicPr>
          <p:cNvPr id="195" name="Google Shape;195;p21"/>
          <p:cNvPicPr preferRelativeResize="0"/>
          <p:nvPr/>
        </p:nvPicPr>
        <p:blipFill>
          <a:blip r:embed="rId3">
            <a:alphaModFix/>
          </a:blip>
          <a:stretch>
            <a:fillRect/>
          </a:stretch>
        </p:blipFill>
        <p:spPr>
          <a:xfrm>
            <a:off x="1641900" y="2450850"/>
            <a:ext cx="3196800" cy="2561381"/>
          </a:xfrm>
          <a:prstGeom prst="rect">
            <a:avLst/>
          </a:prstGeom>
          <a:noFill/>
          <a:ln>
            <a:noFill/>
          </a:ln>
        </p:spPr>
      </p:pic>
      <p:pic>
        <p:nvPicPr>
          <p:cNvPr id="196" name="Google Shape;196;p21"/>
          <p:cNvPicPr preferRelativeResize="0"/>
          <p:nvPr/>
        </p:nvPicPr>
        <p:blipFill>
          <a:blip r:embed="rId4">
            <a:alphaModFix/>
          </a:blip>
          <a:stretch>
            <a:fillRect/>
          </a:stretch>
        </p:blipFill>
        <p:spPr>
          <a:xfrm>
            <a:off x="5642400" y="1260613"/>
            <a:ext cx="3196799" cy="26222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