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aleway-regular.fntdata"/><Relationship Id="rId25" Type="http://schemas.openxmlformats.org/officeDocument/2006/relationships/slide" Target="slides/slide18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aleway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4.xml"/><Relationship Id="rId33" Type="http://schemas.openxmlformats.org/officeDocument/2006/relationships/font" Target="fonts/Lato-boldItalic.fntdata"/><Relationship Id="rId10" Type="http://schemas.openxmlformats.org/officeDocument/2006/relationships/slide" Target="slides/slide3.xml"/><Relationship Id="rId32" Type="http://schemas.openxmlformats.org/officeDocument/2006/relationships/font" Target="fonts/Lat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a96a0a56d_2_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8a96a0a56d_2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7522e9471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a7522e9471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04a9b6b49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b04a9b6b49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7522e9471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a7522e9471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b04a9b6b49_2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b04a9b6b49_2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04a9b6b49_2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b04a9b6b49_2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b04a9b6b49_2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b04a9b6b49_2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b04a9b6b49_2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b04a9b6b49_2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b04a9b6b49_2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b04a9b6b49_2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7522e9471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a7522e9471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7522e9471_0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a7522e9471_0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7522e9471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a7522e9471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04a9b6b4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b04a9b6b4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7522e9471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a7522e9471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04a9b6b4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b04a9b6b4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7522e9471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a7522e9471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7522e9471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a7522e9471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7522e9471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a7522e9471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inė skaidrė">
  <p:cSld name="Titulinė skaidrė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4"/>
          <p:cNvPicPr preferRelativeResize="0"/>
          <p:nvPr/>
        </p:nvPicPr>
        <p:blipFill rotWithShape="1">
          <a:blip r:embed="rId2">
            <a:alphaModFix/>
          </a:blip>
          <a:srcRect b="0" l="-6904" r="0" t="0"/>
          <a:stretch/>
        </p:blipFill>
        <p:spPr>
          <a:xfrm rot="5400000">
            <a:off x="3554316" y="-446181"/>
            <a:ext cx="4979916" cy="61994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910046" y="4314827"/>
            <a:ext cx="2128990" cy="828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32A4A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132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2" type="body"/>
          </p:nvPr>
        </p:nvSpPr>
        <p:spPr>
          <a:xfrm>
            <a:off x="910046" y="1030145"/>
            <a:ext cx="7624292" cy="81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1111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4500"/>
              <a:buFont typeface="Arial"/>
              <a:buNone/>
              <a:defRPr b="1" i="0" sz="45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200" y="316867"/>
            <a:ext cx="476751" cy="543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vadinimas ir tekstas">
  <p:cSld name="Pavadinimas ir teksta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792572" y="2248960"/>
            <a:ext cx="1351429" cy="28945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457202" y="1673604"/>
            <a:ext cx="8226909" cy="282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457201" y="316867"/>
            <a:ext cx="3529290" cy="464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200" y="316867"/>
            <a:ext cx="476751" cy="54313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 rot="5400000">
            <a:off x="-329942" y="329942"/>
            <a:ext cx="812284" cy="152400"/>
          </a:xfrm>
          <a:prstGeom prst="rect">
            <a:avLst/>
          </a:prstGeom>
          <a:solidFill>
            <a:srgbClr val="CAB9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/>
          <p:nvPr/>
        </p:nvSpPr>
        <p:spPr>
          <a:xfrm rot="5400000">
            <a:off x="-2089409" y="2901692"/>
            <a:ext cx="4331216" cy="152401"/>
          </a:xfrm>
          <a:prstGeom prst="rect">
            <a:avLst/>
          </a:prstGeom>
          <a:solidFill>
            <a:srgbClr val="0B2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2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>
            <p:ph idx="3" type="body"/>
          </p:nvPr>
        </p:nvSpPr>
        <p:spPr>
          <a:xfrm>
            <a:off x="457202" y="4593135"/>
            <a:ext cx="8226909" cy="27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0A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BA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vadinimas ir tekstas 2">
  <p:cSld name="Pavadinimas ir tekstas 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916640" y="2633378"/>
            <a:ext cx="1745887" cy="3274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 rot="5400000">
            <a:off x="-329942" y="329942"/>
            <a:ext cx="812284" cy="152400"/>
          </a:xfrm>
          <a:prstGeom prst="rect">
            <a:avLst/>
          </a:prstGeom>
          <a:solidFill>
            <a:srgbClr val="CAB9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/>
          <p:nvPr/>
        </p:nvSpPr>
        <p:spPr>
          <a:xfrm rot="5400000">
            <a:off x="-2089409" y="2901692"/>
            <a:ext cx="4331216" cy="152401"/>
          </a:xfrm>
          <a:prstGeom prst="rect">
            <a:avLst/>
          </a:prstGeom>
          <a:solidFill>
            <a:srgbClr val="0B2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2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200" y="316867"/>
            <a:ext cx="476751" cy="54313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1" y="316867"/>
            <a:ext cx="3529290" cy="464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457202" y="1673604"/>
            <a:ext cx="8226909" cy="282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3" type="body"/>
          </p:nvPr>
        </p:nvSpPr>
        <p:spPr>
          <a:xfrm>
            <a:off x="457202" y="4593135"/>
            <a:ext cx="8226909" cy="27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0A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BA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as ir paveikslėlis">
  <p:cSld name="Tekstas ir paveikslėli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2">
            <a:alphaModFix/>
          </a:blip>
          <a:srcRect b="0" l="-80903" r="0" t="0"/>
          <a:stretch/>
        </p:blipFill>
        <p:spPr>
          <a:xfrm rot="5400000">
            <a:off x="729503" y="1327898"/>
            <a:ext cx="3238500" cy="439270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>
            <p:ph idx="2" type="pic"/>
          </p:nvPr>
        </p:nvSpPr>
        <p:spPr>
          <a:xfrm>
            <a:off x="4335947" y="1601393"/>
            <a:ext cx="4348164" cy="2912768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2" y="1601393"/>
            <a:ext cx="3494740" cy="2912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200" y="316867"/>
            <a:ext cx="476751" cy="54313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 rot="5400000">
            <a:off x="-329942" y="329942"/>
            <a:ext cx="812284" cy="152400"/>
          </a:xfrm>
          <a:prstGeom prst="rect">
            <a:avLst/>
          </a:prstGeom>
          <a:solidFill>
            <a:srgbClr val="CAB9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 rot="5400000">
            <a:off x="-2089409" y="2901692"/>
            <a:ext cx="4331216" cy="152401"/>
          </a:xfrm>
          <a:prstGeom prst="rect">
            <a:avLst/>
          </a:prstGeom>
          <a:solidFill>
            <a:srgbClr val="0B2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2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>
            <p:ph idx="3" type="body"/>
          </p:nvPr>
        </p:nvSpPr>
        <p:spPr>
          <a:xfrm>
            <a:off x="457201" y="316867"/>
            <a:ext cx="3529290" cy="464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4" type="body"/>
          </p:nvPr>
        </p:nvSpPr>
        <p:spPr>
          <a:xfrm>
            <a:off x="457202" y="4593135"/>
            <a:ext cx="8226909" cy="27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0A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BA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as ir paveikslėlis 2">
  <p:cSld name="Tekstas ir paveikslėlis 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6733048" y="2732554"/>
            <a:ext cx="1745887" cy="307601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>
            <p:ph idx="2" type="pic"/>
          </p:nvPr>
        </p:nvSpPr>
        <p:spPr>
          <a:xfrm>
            <a:off x="457203" y="2397154"/>
            <a:ext cx="8227078" cy="2145484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201" y="1396767"/>
            <a:ext cx="8233071" cy="868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200" y="316867"/>
            <a:ext cx="476751" cy="54313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 rot="5400000">
            <a:off x="-329942" y="329942"/>
            <a:ext cx="812284" cy="152400"/>
          </a:xfrm>
          <a:prstGeom prst="rect">
            <a:avLst/>
          </a:prstGeom>
          <a:solidFill>
            <a:srgbClr val="CAB9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/>
          <p:nvPr/>
        </p:nvSpPr>
        <p:spPr>
          <a:xfrm rot="5400000">
            <a:off x="-2089409" y="2901692"/>
            <a:ext cx="4331216" cy="152401"/>
          </a:xfrm>
          <a:prstGeom prst="rect">
            <a:avLst/>
          </a:prstGeom>
          <a:solidFill>
            <a:srgbClr val="0B2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2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 txBox="1"/>
          <p:nvPr>
            <p:ph idx="3" type="body"/>
          </p:nvPr>
        </p:nvSpPr>
        <p:spPr>
          <a:xfrm>
            <a:off x="457201" y="316867"/>
            <a:ext cx="3529290" cy="464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4" type="body"/>
          </p:nvPr>
        </p:nvSpPr>
        <p:spPr>
          <a:xfrm>
            <a:off x="457202" y="4593135"/>
            <a:ext cx="8226909" cy="27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0A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BA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as ir paveikslėlis 3">
  <p:cSld name="Tekstas ir paveikslėlis 3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 rotWithShape="1">
          <a:blip r:embed="rId2">
            <a:alphaModFix/>
          </a:blip>
          <a:srcRect b="0" l="-93237" r="0" t="0"/>
          <a:stretch/>
        </p:blipFill>
        <p:spPr>
          <a:xfrm>
            <a:off x="4826001" y="1047750"/>
            <a:ext cx="43180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 rot="5400000">
            <a:off x="-329942" y="329942"/>
            <a:ext cx="812284" cy="152400"/>
          </a:xfrm>
          <a:prstGeom prst="rect">
            <a:avLst/>
          </a:prstGeom>
          <a:solidFill>
            <a:srgbClr val="CAB9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/>
          <p:nvPr/>
        </p:nvSpPr>
        <p:spPr>
          <a:xfrm rot="5400000">
            <a:off x="-2089409" y="2901692"/>
            <a:ext cx="4331216" cy="152401"/>
          </a:xfrm>
          <a:prstGeom prst="rect">
            <a:avLst/>
          </a:prstGeom>
          <a:solidFill>
            <a:srgbClr val="0B2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2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200" y="316867"/>
            <a:ext cx="476751" cy="54313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>
            <p:ph idx="2" type="pic"/>
          </p:nvPr>
        </p:nvSpPr>
        <p:spPr>
          <a:xfrm>
            <a:off x="457203" y="2012596"/>
            <a:ext cx="8227078" cy="2530043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1" y="1241857"/>
            <a:ext cx="8233071" cy="641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3" type="body"/>
          </p:nvPr>
        </p:nvSpPr>
        <p:spPr>
          <a:xfrm>
            <a:off x="457201" y="316867"/>
            <a:ext cx="3529290" cy="464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4" type="body"/>
          </p:nvPr>
        </p:nvSpPr>
        <p:spPr>
          <a:xfrm>
            <a:off x="457202" y="4593135"/>
            <a:ext cx="8226909" cy="27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0A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BA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inė skaidrė">
  <p:cSld name="Titulinė skaidrė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 rotWithShape="1">
          <a:blip r:embed="rId2">
            <a:alphaModFix/>
          </a:blip>
          <a:srcRect b="0" l="-6906" r="0" t="0"/>
          <a:stretch/>
        </p:blipFill>
        <p:spPr>
          <a:xfrm rot="5400000">
            <a:off x="3554316" y="-446181"/>
            <a:ext cx="4979916" cy="619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910046" y="4314827"/>
            <a:ext cx="21291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32A4A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132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910046" y="1030145"/>
            <a:ext cx="76242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1111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4500"/>
              <a:buFont typeface="Arial"/>
              <a:buNone/>
              <a:defRPr b="1" i="0" sz="45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200" y="316867"/>
            <a:ext cx="476752" cy="543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vadinimas ir tekstas">
  <p:cSld name="Pavadinimas ir teksta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792572" y="2248961"/>
            <a:ext cx="1351429" cy="289453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57202" y="1673604"/>
            <a:ext cx="82269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2" type="body"/>
          </p:nvPr>
        </p:nvSpPr>
        <p:spPr>
          <a:xfrm>
            <a:off x="457201" y="316868"/>
            <a:ext cx="3529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200" y="316867"/>
            <a:ext cx="476752" cy="54313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 rot="5400000">
            <a:off x="-330000" y="329999"/>
            <a:ext cx="812400" cy="152400"/>
          </a:xfrm>
          <a:prstGeom prst="rect">
            <a:avLst/>
          </a:prstGeom>
          <a:solidFill>
            <a:srgbClr val="CAB9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/>
          <p:nvPr/>
        </p:nvSpPr>
        <p:spPr>
          <a:xfrm rot="5400000">
            <a:off x="-2089350" y="2901635"/>
            <a:ext cx="4331100" cy="152400"/>
          </a:xfrm>
          <a:prstGeom prst="rect">
            <a:avLst/>
          </a:prstGeom>
          <a:solidFill>
            <a:srgbClr val="0B2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2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2"/>
          <p:cNvSpPr txBox="1"/>
          <p:nvPr>
            <p:ph idx="3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0A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BA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vadinimas ir tekstas 2">
  <p:cSld name="Pavadinimas ir tekstas 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916640" y="2633378"/>
            <a:ext cx="1745886" cy="327435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/>
          <p:nvPr/>
        </p:nvSpPr>
        <p:spPr>
          <a:xfrm rot="5400000">
            <a:off x="-330000" y="329999"/>
            <a:ext cx="812400" cy="152400"/>
          </a:xfrm>
          <a:prstGeom prst="rect">
            <a:avLst/>
          </a:prstGeom>
          <a:solidFill>
            <a:srgbClr val="CAB9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3"/>
          <p:cNvSpPr/>
          <p:nvPr/>
        </p:nvSpPr>
        <p:spPr>
          <a:xfrm rot="5400000">
            <a:off x="-2089350" y="2901635"/>
            <a:ext cx="4331100" cy="152400"/>
          </a:xfrm>
          <a:prstGeom prst="rect">
            <a:avLst/>
          </a:prstGeom>
          <a:solidFill>
            <a:srgbClr val="0B2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2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200" y="316867"/>
            <a:ext cx="476752" cy="54313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57201" y="316868"/>
            <a:ext cx="3529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2" type="body"/>
          </p:nvPr>
        </p:nvSpPr>
        <p:spPr>
          <a:xfrm>
            <a:off x="457202" y="1673604"/>
            <a:ext cx="82269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3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0A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BA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as ir paveikslėlis">
  <p:cSld name="Tekstas ir paveikslėli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 rotWithShape="1">
          <a:blip r:embed="rId2">
            <a:alphaModFix/>
          </a:blip>
          <a:srcRect b="0" l="-80897" r="0" t="0"/>
          <a:stretch/>
        </p:blipFill>
        <p:spPr>
          <a:xfrm rot="5400000">
            <a:off x="729503" y="1327898"/>
            <a:ext cx="3238500" cy="439270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/>
          <p:nvPr>
            <p:ph idx="2" type="pic"/>
          </p:nvPr>
        </p:nvSpPr>
        <p:spPr>
          <a:xfrm>
            <a:off x="4335947" y="1601392"/>
            <a:ext cx="4348200" cy="29127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457202" y="1601392"/>
            <a:ext cx="34947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200" y="316867"/>
            <a:ext cx="476752" cy="54313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/>
          <p:nvPr/>
        </p:nvSpPr>
        <p:spPr>
          <a:xfrm rot="5400000">
            <a:off x="-330000" y="329999"/>
            <a:ext cx="812400" cy="152400"/>
          </a:xfrm>
          <a:prstGeom prst="rect">
            <a:avLst/>
          </a:prstGeom>
          <a:solidFill>
            <a:srgbClr val="CAB9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4"/>
          <p:cNvSpPr/>
          <p:nvPr/>
        </p:nvSpPr>
        <p:spPr>
          <a:xfrm rot="5400000">
            <a:off x="-2089350" y="2901635"/>
            <a:ext cx="4331100" cy="152400"/>
          </a:xfrm>
          <a:prstGeom prst="rect">
            <a:avLst/>
          </a:prstGeom>
          <a:solidFill>
            <a:srgbClr val="0B2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2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4"/>
          <p:cNvSpPr txBox="1"/>
          <p:nvPr>
            <p:ph idx="3" type="body"/>
          </p:nvPr>
        </p:nvSpPr>
        <p:spPr>
          <a:xfrm>
            <a:off x="457201" y="316868"/>
            <a:ext cx="3529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4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0A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BA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as ir paveikslėlis 2">
  <p:cSld name="Tekstas ir paveikslėlis 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6733048" y="2732555"/>
            <a:ext cx="1745886" cy="307601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/>
          <p:nvPr>
            <p:ph idx="2" type="pic"/>
          </p:nvPr>
        </p:nvSpPr>
        <p:spPr>
          <a:xfrm>
            <a:off x="457203" y="2397154"/>
            <a:ext cx="8227200" cy="21456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457201" y="1396767"/>
            <a:ext cx="82332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200" y="316867"/>
            <a:ext cx="476752" cy="54313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/>
          <p:nvPr/>
        </p:nvSpPr>
        <p:spPr>
          <a:xfrm rot="5400000">
            <a:off x="-330000" y="330000"/>
            <a:ext cx="812400" cy="152400"/>
          </a:xfrm>
          <a:prstGeom prst="rect">
            <a:avLst/>
          </a:prstGeom>
          <a:solidFill>
            <a:srgbClr val="CAB9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5"/>
          <p:cNvSpPr/>
          <p:nvPr/>
        </p:nvSpPr>
        <p:spPr>
          <a:xfrm rot="5400000">
            <a:off x="-2089350" y="2901635"/>
            <a:ext cx="4331100" cy="152400"/>
          </a:xfrm>
          <a:prstGeom prst="rect">
            <a:avLst/>
          </a:prstGeom>
          <a:solidFill>
            <a:srgbClr val="0B2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2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5"/>
          <p:cNvSpPr txBox="1"/>
          <p:nvPr>
            <p:ph idx="3" type="body"/>
          </p:nvPr>
        </p:nvSpPr>
        <p:spPr>
          <a:xfrm>
            <a:off x="457201" y="316868"/>
            <a:ext cx="3529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4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0A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BA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as ir paveikslėlis 3">
  <p:cSld name="Tekstas ir paveikslėlis 3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6"/>
          <p:cNvPicPr preferRelativeResize="0"/>
          <p:nvPr/>
        </p:nvPicPr>
        <p:blipFill rotWithShape="1">
          <a:blip r:embed="rId2">
            <a:alphaModFix/>
          </a:blip>
          <a:srcRect b="0" l="-93236" r="0" t="0"/>
          <a:stretch/>
        </p:blipFill>
        <p:spPr>
          <a:xfrm>
            <a:off x="4826001" y="1047750"/>
            <a:ext cx="43180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/>
          <p:nvPr/>
        </p:nvSpPr>
        <p:spPr>
          <a:xfrm rot="5400000">
            <a:off x="-330000" y="330000"/>
            <a:ext cx="812400" cy="152400"/>
          </a:xfrm>
          <a:prstGeom prst="rect">
            <a:avLst/>
          </a:prstGeom>
          <a:solidFill>
            <a:srgbClr val="CAB9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6"/>
          <p:cNvSpPr/>
          <p:nvPr/>
        </p:nvSpPr>
        <p:spPr>
          <a:xfrm rot="5400000">
            <a:off x="-2089350" y="2901635"/>
            <a:ext cx="4331100" cy="152400"/>
          </a:xfrm>
          <a:prstGeom prst="rect">
            <a:avLst/>
          </a:prstGeom>
          <a:solidFill>
            <a:srgbClr val="0B2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2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200" y="316867"/>
            <a:ext cx="476752" cy="54313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/>
          <p:nvPr>
            <p:ph idx="2" type="pic"/>
          </p:nvPr>
        </p:nvSpPr>
        <p:spPr>
          <a:xfrm>
            <a:off x="457203" y="2012596"/>
            <a:ext cx="8227200" cy="25299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457201" y="1241858"/>
            <a:ext cx="82332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3" type="body"/>
          </p:nvPr>
        </p:nvSpPr>
        <p:spPr>
          <a:xfrm>
            <a:off x="457201" y="316868"/>
            <a:ext cx="3529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4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0A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BA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/>
        </p:nvSpPr>
        <p:spPr>
          <a:xfrm flipH="1">
            <a:off x="4044704" y="4862996"/>
            <a:ext cx="14025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-1841326" y="965670"/>
            <a:ext cx="1734119" cy="2643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Šablono pakeitimo</a:t>
            </a:r>
            <a:endParaRPr b="1" sz="1200">
              <a:solidFill>
                <a:srgbClr val="5055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instrukcija:</a:t>
            </a:r>
            <a:endParaRPr b="1" sz="1200">
              <a:solidFill>
                <a:srgbClr val="5055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5055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50556F"/>
              </a:buClr>
              <a:buSzPts val="1100"/>
              <a:buFont typeface="Arial"/>
              <a:buChar char="•"/>
            </a:pPr>
            <a:r>
              <a:rPr b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norėdami</a:t>
            </a:r>
            <a:r>
              <a:rPr b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 pritaikyti visai prezentacijai vienos spalvos šabloną, viršutinėje meniu juostoje pasirinkite </a:t>
            </a:r>
            <a:r>
              <a:rPr b="1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r>
              <a:rPr b="0" i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 įrankį ir pritaikykite vieną iš pirmų 4 šablonų;</a:t>
            </a:r>
            <a:endParaRPr/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>
              <a:solidFill>
                <a:srgbClr val="5055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50556F"/>
              </a:buClr>
              <a:buSzPts val="1100"/>
              <a:buFont typeface="Arial"/>
              <a:buChar char="•"/>
            </a:pPr>
            <a:r>
              <a:rPr b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norėdami</a:t>
            </a:r>
            <a:r>
              <a:rPr b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skirtingoms temoms pritaikyti skirtingų spalvų šablonus, </a:t>
            </a:r>
            <a:r>
              <a:rPr b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meniu juostoje pasirinkite </a:t>
            </a:r>
            <a:r>
              <a:rPr b="1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r>
              <a:rPr b="1" i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 / Layout </a:t>
            </a:r>
            <a:r>
              <a:rPr b="0" i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įrankį</a:t>
            </a:r>
            <a:r>
              <a:rPr b="1" i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 flipH="1">
            <a:off x="4044767" y="4862996"/>
            <a:ext cx="1402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-1841326" y="965670"/>
            <a:ext cx="17340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Šablono pakeitimo</a:t>
            </a:r>
            <a:endParaRPr b="1" sz="1200">
              <a:solidFill>
                <a:srgbClr val="5055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instrukcija:</a:t>
            </a:r>
            <a:endParaRPr b="1" sz="1200">
              <a:solidFill>
                <a:srgbClr val="5055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5055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50556F"/>
              </a:buClr>
              <a:buSzPts val="1100"/>
              <a:buFont typeface="Arial"/>
              <a:buChar char="•"/>
            </a:pPr>
            <a:r>
              <a:rPr b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norėdami</a:t>
            </a:r>
            <a:r>
              <a:rPr b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 pritaikyti visai prezentacijai vienos spalvos šabloną, viršutinėje meniu juostoje pasirinkite </a:t>
            </a:r>
            <a:r>
              <a:rPr b="1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r>
              <a:rPr b="0" i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 įrankį ir pritaikykite vieną iš pirmų 4 šablonų;</a:t>
            </a:r>
            <a:endParaRPr/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>
              <a:solidFill>
                <a:srgbClr val="5055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50556F"/>
              </a:buClr>
              <a:buSzPts val="1100"/>
              <a:buFont typeface="Arial"/>
              <a:buChar char="•"/>
            </a:pPr>
            <a:r>
              <a:rPr b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norėdami</a:t>
            </a:r>
            <a:r>
              <a:rPr b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skirtingoms temoms pritaikyti skirtingų spalvų šablonus, </a:t>
            </a:r>
            <a:r>
              <a:rPr b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meniu juostoje pasirinkite </a:t>
            </a:r>
            <a:r>
              <a:rPr b="1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r>
              <a:rPr b="1" i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 / Layout </a:t>
            </a:r>
            <a:r>
              <a:rPr b="0" i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įrankį</a:t>
            </a:r>
            <a:r>
              <a:rPr b="1" i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683300" y="4204900"/>
            <a:ext cx="80721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A4A"/>
              </a:buClr>
              <a:buSzPts val="2000"/>
              <a:buNone/>
            </a:pPr>
            <a:r>
              <a:rPr lang="en"/>
              <a:t>Bohdan Petryshyn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A4A"/>
              </a:buClr>
              <a:buSzPts val="2000"/>
              <a:buNone/>
            </a:pPr>
            <a:r>
              <a:rPr lang="en"/>
              <a:t>Supervised by Assoc. Professor Mantas Lukoševičius</a:t>
            </a:r>
            <a:endParaRPr/>
          </a:p>
        </p:txBody>
      </p:sp>
      <p:sp>
        <p:nvSpPr>
          <p:cNvPr id="189" name="Google Shape;189;p27"/>
          <p:cNvSpPr txBox="1"/>
          <p:nvPr>
            <p:ph idx="2" type="body"/>
          </p:nvPr>
        </p:nvSpPr>
        <p:spPr>
          <a:xfrm>
            <a:off x="910046" y="1030145"/>
            <a:ext cx="7624292" cy="81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4500"/>
              <a:buNone/>
            </a:pPr>
            <a:r>
              <a:rPr lang="en"/>
              <a:t>OpenAPI autocompletion with</a:t>
            </a:r>
            <a:r>
              <a:rPr lang="en"/>
              <a:t> Large Language Models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idx="2" type="body"/>
          </p:nvPr>
        </p:nvSpPr>
        <p:spPr>
          <a:xfrm>
            <a:off x="457199" y="316875"/>
            <a:ext cx="7496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None/>
            </a:pPr>
            <a:r>
              <a:rPr lang="en"/>
              <a:t>R</a:t>
            </a:r>
            <a:r>
              <a:rPr lang="en"/>
              <a:t>esults. Hardware used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53" name="Google Shape;253;p36"/>
          <p:cNvSpPr txBox="1"/>
          <p:nvPr>
            <p:ph idx="3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0AC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50" y="2180875"/>
            <a:ext cx="8310100" cy="12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457200" y="1217399"/>
            <a:ext cx="8226900" cy="3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Correctness: </a:t>
            </a:r>
            <a:r>
              <a:rPr b="1" lang="en"/>
              <a:t>29%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Validity: </a:t>
            </a:r>
            <a:r>
              <a:rPr b="1" lang="en"/>
              <a:t>68%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Speed: </a:t>
            </a:r>
            <a:r>
              <a:rPr b="1" lang="en"/>
              <a:t>19</a:t>
            </a:r>
            <a:r>
              <a:rPr lang="en"/>
              <a:t> char/s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7"/>
          <p:cNvSpPr txBox="1"/>
          <p:nvPr>
            <p:ph idx="2" type="body"/>
          </p:nvPr>
        </p:nvSpPr>
        <p:spPr>
          <a:xfrm>
            <a:off x="457199" y="316875"/>
            <a:ext cx="7496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None/>
            </a:pPr>
            <a:r>
              <a:rPr lang="en"/>
              <a:t>Results. GitHub Copilot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61" name="Google Shape;261;p37"/>
          <p:cNvSpPr txBox="1"/>
          <p:nvPr>
            <p:ph idx="3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0AC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850" y="1229938"/>
            <a:ext cx="4772149" cy="268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idx="2" type="body"/>
          </p:nvPr>
        </p:nvSpPr>
        <p:spPr>
          <a:xfrm>
            <a:off x="457199" y="316875"/>
            <a:ext cx="7496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None/>
            </a:pPr>
            <a:r>
              <a:rPr lang="en"/>
              <a:t>R</a:t>
            </a:r>
            <a:r>
              <a:rPr lang="en"/>
              <a:t>esults. Optimal prefix-to-suffix ratio</a:t>
            </a:r>
            <a:endParaRPr/>
          </a:p>
        </p:txBody>
      </p:sp>
      <p:sp>
        <p:nvSpPr>
          <p:cNvPr id="268" name="Google Shape;268;p38"/>
          <p:cNvSpPr txBox="1"/>
          <p:nvPr>
            <p:ph idx="3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0AC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457200" y="1046950"/>
            <a:ext cx="3325800" cy="3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ratio: 50/50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Correctness: </a:t>
            </a:r>
            <a:r>
              <a:rPr b="1" lang="en"/>
              <a:t>36%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Validity: </a:t>
            </a:r>
            <a:r>
              <a:rPr b="1" lang="en"/>
              <a:t>61%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Speed: </a:t>
            </a:r>
            <a:r>
              <a:rPr b="1" lang="en"/>
              <a:t>81</a:t>
            </a:r>
            <a:r>
              <a:rPr lang="en"/>
              <a:t> char/s</a:t>
            </a:r>
            <a:endParaRPr/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400" y="933975"/>
            <a:ext cx="4894403" cy="3506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idx="2" type="body"/>
          </p:nvPr>
        </p:nvSpPr>
        <p:spPr>
          <a:xfrm>
            <a:off x="457199" y="316875"/>
            <a:ext cx="7496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None/>
            </a:pPr>
            <a:r>
              <a:rPr lang="en"/>
              <a:t>Results. Optimal context size</a:t>
            </a:r>
            <a:endParaRPr/>
          </a:p>
        </p:txBody>
      </p:sp>
      <p:sp>
        <p:nvSpPr>
          <p:cNvPr id="276" name="Google Shape;276;p39"/>
          <p:cNvSpPr txBox="1"/>
          <p:nvPr>
            <p:ph idx="3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0AC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457200" y="931350"/>
            <a:ext cx="3325800" cy="3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size: 4096 tokens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Correctness: </a:t>
            </a:r>
            <a:r>
              <a:rPr b="1" lang="en"/>
              <a:t>36%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Validity: </a:t>
            </a:r>
            <a:r>
              <a:rPr b="1" lang="en"/>
              <a:t>61%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Speed: </a:t>
            </a:r>
            <a:r>
              <a:rPr b="1" lang="en"/>
              <a:t>81</a:t>
            </a:r>
            <a:r>
              <a:rPr lang="en"/>
              <a:t> char/s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Correctness: </a:t>
            </a:r>
            <a:r>
              <a:rPr b="1" lang="en"/>
              <a:t>41%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Validity: </a:t>
            </a:r>
            <a:r>
              <a:rPr b="1" lang="en"/>
              <a:t>64%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Speed: </a:t>
            </a:r>
            <a:r>
              <a:rPr b="1" lang="en"/>
              <a:t>67</a:t>
            </a:r>
            <a:r>
              <a:rPr lang="en"/>
              <a:t> char/s</a:t>
            </a:r>
            <a:endParaRPr/>
          </a:p>
        </p:txBody>
      </p:sp>
      <p:pic>
        <p:nvPicPr>
          <p:cNvPr id="278" name="Google Shape;2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400" y="933975"/>
            <a:ext cx="5048431" cy="3506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idx="2" type="body"/>
          </p:nvPr>
        </p:nvSpPr>
        <p:spPr>
          <a:xfrm>
            <a:off x="457199" y="316875"/>
            <a:ext cx="7496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None/>
            </a:pPr>
            <a:r>
              <a:rPr lang="en"/>
              <a:t>Results. Optimal model sie</a:t>
            </a:r>
            <a:endParaRPr/>
          </a:p>
        </p:txBody>
      </p:sp>
      <p:sp>
        <p:nvSpPr>
          <p:cNvPr id="284" name="Google Shape;284;p40"/>
          <p:cNvSpPr txBox="1"/>
          <p:nvPr>
            <p:ph idx="3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0AC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45925"/>
            <a:ext cx="5712124" cy="22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275" y="1445925"/>
            <a:ext cx="2968256" cy="22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idx="2" type="body"/>
          </p:nvPr>
        </p:nvSpPr>
        <p:spPr>
          <a:xfrm>
            <a:off x="457199" y="316875"/>
            <a:ext cx="7496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None/>
            </a:pPr>
            <a:r>
              <a:rPr lang="en"/>
              <a:t>Results. OpenAPI metadata in prompt</a:t>
            </a:r>
            <a:endParaRPr/>
          </a:p>
        </p:txBody>
      </p:sp>
      <p:sp>
        <p:nvSpPr>
          <p:cNvPr id="292" name="Google Shape;292;p41"/>
          <p:cNvSpPr txBox="1"/>
          <p:nvPr>
            <p:ph idx="3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0AC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800" y="1393025"/>
            <a:ext cx="7219700" cy="28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idx="2" type="body"/>
          </p:nvPr>
        </p:nvSpPr>
        <p:spPr>
          <a:xfrm>
            <a:off x="457199" y="316875"/>
            <a:ext cx="7496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None/>
            </a:pPr>
            <a:r>
              <a:rPr lang="en"/>
              <a:t>Results. YAML vs JSON </a:t>
            </a:r>
            <a:endParaRPr/>
          </a:p>
        </p:txBody>
      </p:sp>
      <p:sp>
        <p:nvSpPr>
          <p:cNvPr id="299" name="Google Shape;299;p42"/>
          <p:cNvSpPr txBox="1"/>
          <p:nvPr>
            <p:ph idx="3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0AC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00" name="Google Shape;300;p42"/>
          <p:cNvSpPr txBox="1"/>
          <p:nvPr>
            <p:ph idx="1" type="body"/>
          </p:nvPr>
        </p:nvSpPr>
        <p:spPr>
          <a:xfrm>
            <a:off x="457200" y="931350"/>
            <a:ext cx="3610200" cy="3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Correctness: </a:t>
            </a:r>
            <a:r>
              <a:rPr b="1" lang="en"/>
              <a:t>27% (-8%)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Validity: </a:t>
            </a:r>
            <a:r>
              <a:rPr b="1" lang="en"/>
              <a:t>56% (-5%)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Speed: </a:t>
            </a:r>
            <a:r>
              <a:rPr b="1" lang="en"/>
              <a:t>72 </a:t>
            </a:r>
            <a:r>
              <a:rPr lang="en"/>
              <a:t>char/s</a:t>
            </a:r>
            <a:r>
              <a:rPr b="1" lang="en"/>
              <a:t> (-11%)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vs YAML size: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Characters: </a:t>
            </a:r>
            <a:r>
              <a:rPr b="1" lang="en"/>
              <a:t>+ 43.5%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Tokens: </a:t>
            </a:r>
            <a:r>
              <a:rPr b="1" lang="en"/>
              <a:t>51.5%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018" y="855100"/>
            <a:ext cx="4122206" cy="373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idx="2" type="body"/>
          </p:nvPr>
        </p:nvSpPr>
        <p:spPr>
          <a:xfrm>
            <a:off x="457199" y="316875"/>
            <a:ext cx="7496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None/>
            </a:pPr>
            <a:r>
              <a:rPr lang="en"/>
              <a:t>Results. Comparison</a:t>
            </a:r>
            <a:endParaRPr/>
          </a:p>
        </p:txBody>
      </p:sp>
      <p:sp>
        <p:nvSpPr>
          <p:cNvPr id="307" name="Google Shape;307;p43"/>
          <p:cNvSpPr txBox="1"/>
          <p:nvPr>
            <p:ph idx="3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0AC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08" name="Google Shape;3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939" y="933975"/>
            <a:ext cx="4904934" cy="36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>
            <p:ph idx="2" type="body"/>
          </p:nvPr>
        </p:nvSpPr>
        <p:spPr>
          <a:xfrm>
            <a:off x="457199" y="316875"/>
            <a:ext cx="7496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None/>
            </a:pPr>
            <a:r>
              <a:rPr lang="en" sz="2600"/>
              <a:t>Next steps</a:t>
            </a:r>
            <a:endParaRPr sz="2600"/>
          </a:p>
        </p:txBody>
      </p:sp>
      <p:sp>
        <p:nvSpPr>
          <p:cNvPr id="314" name="Google Shape;314;p44"/>
          <p:cNvSpPr txBox="1"/>
          <p:nvPr>
            <p:ph idx="3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0AC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15" name="Google Shape;315;p44"/>
          <p:cNvSpPr txBox="1"/>
          <p:nvPr>
            <p:ph idx="1" type="body"/>
          </p:nvPr>
        </p:nvSpPr>
        <p:spPr>
          <a:xfrm>
            <a:off x="457200" y="1312325"/>
            <a:ext cx="8010600" cy="3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2000"/>
              <a:buChar char="●"/>
            </a:pPr>
            <a:r>
              <a:rPr lang="en">
                <a:solidFill>
                  <a:srgbClr val="0B2242"/>
                </a:solidFill>
              </a:rPr>
              <a:t>Code Llama fine tuning</a:t>
            </a:r>
            <a:endParaRPr>
              <a:solidFill>
                <a:srgbClr val="0B224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2000"/>
              <a:buChar char="○"/>
            </a:pPr>
            <a:r>
              <a:rPr lang="en" sz="2000">
                <a:solidFill>
                  <a:srgbClr val="0B2242"/>
                </a:solidFill>
              </a:rPr>
              <a:t>Most of the definitions were already used for training</a:t>
            </a:r>
            <a:endParaRPr sz="2000">
              <a:solidFill>
                <a:srgbClr val="0B224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2000"/>
              <a:buChar char="○"/>
            </a:pPr>
            <a:r>
              <a:rPr lang="en" sz="2000">
                <a:solidFill>
                  <a:srgbClr val="0B2242"/>
                </a:solidFill>
              </a:rPr>
              <a:t>Dataset size &gt;&gt;&gt; Learned parameters size</a:t>
            </a:r>
            <a:endParaRPr sz="2000">
              <a:solidFill>
                <a:srgbClr val="0B224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2000"/>
              <a:buChar char="●"/>
            </a:pPr>
            <a:r>
              <a:rPr lang="en">
                <a:solidFill>
                  <a:srgbClr val="0B2242"/>
                </a:solidFill>
              </a:rPr>
              <a:t>Build VSCode extension prototype</a:t>
            </a:r>
            <a:endParaRPr>
              <a:solidFill>
                <a:srgbClr val="0B224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2000"/>
              <a:buChar char="○"/>
            </a:pPr>
            <a:r>
              <a:rPr lang="en" sz="2000">
                <a:solidFill>
                  <a:srgbClr val="0B2242"/>
                </a:solidFill>
              </a:rPr>
              <a:t>Would help to evaluate usability</a:t>
            </a:r>
            <a:endParaRPr sz="2000">
              <a:solidFill>
                <a:srgbClr val="0B224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457202" y="1601392"/>
            <a:ext cx="34947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Symbol-level autocompletion vs Snippet-level autocompletion</a:t>
            </a:r>
            <a:endParaRPr/>
          </a:p>
        </p:txBody>
      </p:sp>
      <p:sp>
        <p:nvSpPr>
          <p:cNvPr id="195" name="Google Shape;195;p28"/>
          <p:cNvSpPr txBox="1"/>
          <p:nvPr>
            <p:ph idx="3" type="body"/>
          </p:nvPr>
        </p:nvSpPr>
        <p:spPr>
          <a:xfrm>
            <a:off x="457200" y="316875"/>
            <a:ext cx="5767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Font typeface="Arial"/>
              <a:buNone/>
            </a:pPr>
            <a:r>
              <a:rPr lang="en"/>
              <a:t>Terms - Code completion</a:t>
            </a:r>
            <a:endParaRPr/>
          </a:p>
        </p:txBody>
      </p:sp>
      <p:sp>
        <p:nvSpPr>
          <p:cNvPr id="196" name="Google Shape;196;p28"/>
          <p:cNvSpPr txBox="1"/>
          <p:nvPr>
            <p:ph idx="4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0AC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950" y="1601399"/>
            <a:ext cx="4348200" cy="2234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457202" y="1601392"/>
            <a:ext cx="34947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Definition formats: JSON, YAML 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Definition versions: 2.0, 3.0, 3.1</a:t>
            </a:r>
            <a:endParaRPr/>
          </a:p>
        </p:txBody>
      </p:sp>
      <p:sp>
        <p:nvSpPr>
          <p:cNvPr id="203" name="Google Shape;203;p29"/>
          <p:cNvSpPr txBox="1"/>
          <p:nvPr>
            <p:ph idx="3" type="body"/>
          </p:nvPr>
        </p:nvSpPr>
        <p:spPr>
          <a:xfrm>
            <a:off x="457200" y="316875"/>
            <a:ext cx="5767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None/>
            </a:pPr>
            <a:r>
              <a:rPr lang="en"/>
              <a:t>Terms - OpenAPI specification</a:t>
            </a:r>
            <a:endParaRPr/>
          </a:p>
        </p:txBody>
      </p:sp>
      <p:sp>
        <p:nvSpPr>
          <p:cNvPr id="204" name="Google Shape;204;p29"/>
          <p:cNvSpPr txBox="1"/>
          <p:nvPr>
            <p:ph idx="4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0AC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17979" l="0" r="0" t="0"/>
          <a:stretch/>
        </p:blipFill>
        <p:spPr>
          <a:xfrm>
            <a:off x="4335950" y="1601400"/>
            <a:ext cx="3252450" cy="25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457202" y="1673604"/>
            <a:ext cx="82269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Existing code generation solutions demonstrate good performance in common languages like Python. Their performance in more narrow-purpose languages like OpenAPI or GraphQL is less than satisfactory.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OpenAPI generation can’t be evaluated using existing natural language or code generation methods. Developing an evaluation framework would stimulate improvement of solutions in this field.</a:t>
            </a:r>
            <a:endParaRPr/>
          </a:p>
        </p:txBody>
      </p:sp>
      <p:sp>
        <p:nvSpPr>
          <p:cNvPr id="211" name="Google Shape;211;p30"/>
          <p:cNvSpPr txBox="1"/>
          <p:nvPr>
            <p:ph idx="2" type="body"/>
          </p:nvPr>
        </p:nvSpPr>
        <p:spPr>
          <a:xfrm>
            <a:off x="457199" y="316875"/>
            <a:ext cx="7496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12" name="Google Shape;212;p30"/>
          <p:cNvSpPr txBox="1"/>
          <p:nvPr>
            <p:ph idx="3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0AC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457202" y="1673604"/>
            <a:ext cx="82269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Machine translation metrics: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2000"/>
              <a:buChar char="○"/>
            </a:pPr>
            <a:r>
              <a:rPr lang="en" sz="2000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rPr>
              <a:t>BLEU</a:t>
            </a:r>
            <a:endParaRPr sz="2000">
              <a:solidFill>
                <a:srgbClr val="0B2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2000"/>
              <a:buChar char="○"/>
            </a:pPr>
            <a:r>
              <a:rPr lang="en" sz="2000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rPr>
              <a:t>METEOR</a:t>
            </a:r>
            <a:endParaRPr sz="2000">
              <a:solidFill>
                <a:srgbClr val="0B2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Levenshtein distance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Code generation metrics</a:t>
            </a:r>
            <a:endParaRPr b="1"/>
          </a:p>
        </p:txBody>
      </p:sp>
      <p:sp>
        <p:nvSpPr>
          <p:cNvPr id="218" name="Google Shape;218;p31"/>
          <p:cNvSpPr txBox="1"/>
          <p:nvPr>
            <p:ph idx="2" type="body"/>
          </p:nvPr>
        </p:nvSpPr>
        <p:spPr>
          <a:xfrm>
            <a:off x="457199" y="316875"/>
            <a:ext cx="7496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None/>
            </a:pPr>
            <a:r>
              <a:rPr lang="en"/>
              <a:t>Existing evaluation methods</a:t>
            </a:r>
            <a:endParaRPr/>
          </a:p>
        </p:txBody>
      </p:sp>
      <p:sp>
        <p:nvSpPr>
          <p:cNvPr id="219" name="Google Shape;219;p31"/>
          <p:cNvSpPr txBox="1"/>
          <p:nvPr>
            <p:ph idx="3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0AC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457200" y="1217399"/>
            <a:ext cx="8226900" cy="3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Correctness - </a:t>
            </a:r>
            <a:r>
              <a:rPr lang="en"/>
              <a:t>how often the generated OpenAPI definition is semantically identical to the original one.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Validity - how often the generated OpenAPI definition is syntactically valid.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Speed - how fast the solution generates the OpenAPI definition.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 txBox="1"/>
          <p:nvPr>
            <p:ph idx="2" type="body"/>
          </p:nvPr>
        </p:nvSpPr>
        <p:spPr>
          <a:xfrm>
            <a:off x="457199" y="316875"/>
            <a:ext cx="7496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None/>
            </a:pPr>
            <a:r>
              <a:rPr lang="en"/>
              <a:t>Evaluation framework. Metrics</a:t>
            </a:r>
            <a:endParaRPr/>
          </a:p>
        </p:txBody>
      </p:sp>
      <p:sp>
        <p:nvSpPr>
          <p:cNvPr id="226" name="Google Shape;226;p32"/>
          <p:cNvSpPr txBox="1"/>
          <p:nvPr>
            <p:ph idx="3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0AC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457200" y="1217399"/>
            <a:ext cx="8226900" cy="3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Automated evaluation framework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100 randomly selected 10-line snippets are masked from 10 definitions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Semantic OpenAPI difference is considered during evaluation.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2000"/>
              <a:buChar char="○"/>
            </a:pPr>
            <a:r>
              <a:rPr lang="en" sz="2000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rPr>
              <a:t>Invalid result == test failed</a:t>
            </a:r>
            <a:endParaRPr sz="2000">
              <a:solidFill>
                <a:srgbClr val="0B2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2000"/>
              <a:buChar char="○"/>
            </a:pPr>
            <a:r>
              <a:rPr lang="en" sz="2000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rPr>
              <a:t>Significant difference == test failed</a:t>
            </a:r>
            <a:endParaRPr sz="2000">
              <a:solidFill>
                <a:srgbClr val="0B2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2000"/>
              <a:buChar char="○"/>
            </a:pPr>
            <a:r>
              <a:rPr lang="en" sz="2000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rPr>
              <a:t>Insignificant difference:</a:t>
            </a:r>
            <a:endParaRPr sz="2000">
              <a:solidFill>
                <a:srgbClr val="0B2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2000"/>
              <a:buChar char="■"/>
            </a:pPr>
            <a:r>
              <a:rPr lang="en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en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rPr>
              <a:t> changed</a:t>
            </a:r>
            <a:endParaRPr>
              <a:solidFill>
                <a:srgbClr val="0B2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2000"/>
              <a:buChar char="■"/>
            </a:pPr>
            <a:r>
              <a:rPr lang="en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rPr>
              <a:t> changed </a:t>
            </a:r>
            <a:r>
              <a:rPr lang="en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rPr>
              <a:t>(structure is the same)</a:t>
            </a:r>
            <a:endParaRPr>
              <a:solidFill>
                <a:srgbClr val="0B2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 txBox="1"/>
          <p:nvPr>
            <p:ph idx="2" type="body"/>
          </p:nvPr>
        </p:nvSpPr>
        <p:spPr>
          <a:xfrm>
            <a:off x="457199" y="316875"/>
            <a:ext cx="7496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None/>
            </a:pPr>
            <a:r>
              <a:rPr lang="en"/>
              <a:t>Evaluation framework. Implementation</a:t>
            </a:r>
            <a:endParaRPr/>
          </a:p>
        </p:txBody>
      </p:sp>
      <p:sp>
        <p:nvSpPr>
          <p:cNvPr id="233" name="Google Shape;233;p33"/>
          <p:cNvSpPr txBox="1"/>
          <p:nvPr>
            <p:ph idx="3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0AC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457202" y="1673604"/>
            <a:ext cx="82269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Criterias for definitions for the evaluation framework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Most recent definitions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Not found in The Stack dataset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Human-written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3,000+ lines. Preferring 20,000+ lines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Different fields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Different companies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4"/>
          <p:cNvSpPr txBox="1"/>
          <p:nvPr>
            <p:ph idx="2" type="body"/>
          </p:nvPr>
        </p:nvSpPr>
        <p:spPr>
          <a:xfrm>
            <a:off x="457199" y="316875"/>
            <a:ext cx="7496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None/>
            </a:pPr>
            <a:r>
              <a:rPr lang="en"/>
              <a:t>Evaluation framework - Definitions</a:t>
            </a:r>
            <a:endParaRPr/>
          </a:p>
        </p:txBody>
      </p:sp>
      <p:sp>
        <p:nvSpPr>
          <p:cNvPr id="240" name="Google Shape;240;p34"/>
          <p:cNvSpPr txBox="1"/>
          <p:nvPr>
            <p:ph idx="3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0AC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idx="2" type="body"/>
          </p:nvPr>
        </p:nvSpPr>
        <p:spPr>
          <a:xfrm>
            <a:off x="457199" y="316875"/>
            <a:ext cx="7496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None/>
            </a:pPr>
            <a:r>
              <a:rPr lang="en"/>
              <a:t>Solution prototype. Platforms and tools</a:t>
            </a:r>
            <a:endParaRPr/>
          </a:p>
        </p:txBody>
      </p:sp>
      <p:sp>
        <p:nvSpPr>
          <p:cNvPr id="246" name="Google Shape;246;p35"/>
          <p:cNvSpPr txBox="1"/>
          <p:nvPr>
            <p:ph idx="3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0AC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457200" y="1217399"/>
            <a:ext cx="8226900" cy="3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Foundational model - Code Llama from Meta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Infrastructure platform - Hugging Face Inference Endpoints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Client-side programming language -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aidrių šablonas Nr.1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kaidrių šablonas Nr.1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