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85BD4B-224D-4FB8-ABA7-975C489476A3}">
  <a:tblStyle styleId="{1D85BD4B-224D-4FB8-ABA7-975C489476A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fba16e0c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fba16e0c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fba16e0c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fba16e0c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fba16e0c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fba16e0c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82b38cf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82b38cf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fba16e0c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fba16e0c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fba16e0c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fba16e0c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82b38cf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82b38cf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82b38cf7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82b38cf7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82b38cf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82b38cf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82b38cf7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82b38cf7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fba16e0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fba16e0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fba16e0c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fba16e0c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27762c2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27762c2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82b38cf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82b38cf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fba16e0c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fba16e0c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fba16e0c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fba16e0c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fba16e0c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fba16e0c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fba16e0c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fba16e0c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82b38cf7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82b38cf7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ba16e0c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ba16e0c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fba16e0c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fba16e0c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reinforcement learning for autonomous driving in AWS Deep Racer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274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reward </a:t>
            </a:r>
            <a:r>
              <a:rPr lang="en"/>
              <a:t>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Stereo camera</a:t>
            </a:r>
            <a:endParaRPr/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1029613" y="318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{1D85BD4B-224D-4FB8-ABA7-975C489476A3}</a:tableStyleId>
              </a:tblPr>
              <a:tblGrid>
                <a:gridCol w="678375"/>
                <a:gridCol w="1329075"/>
                <a:gridCol w="1329075"/>
                <a:gridCol w="913725"/>
                <a:gridCol w="1079875"/>
                <a:gridCol w="830650"/>
                <a:gridCol w="927575"/>
              </a:tblGrid>
              <a:tr h="557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Trial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Time (MM:SS.mmm)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Trial results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Off-track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Off-track penalty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Crashes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Crash penalty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03:17.583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 seconds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02:09.535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 seconds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01:04.011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 seconds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graph with different colored lines&#10;&#10;Description automatically generated"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058" y="697600"/>
            <a:ext cx="4974017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 with SAC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274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reward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Stereo camera</a:t>
            </a:r>
            <a:endParaRPr/>
          </a:p>
        </p:txBody>
      </p:sp>
      <p:pic>
        <p:nvPicPr>
          <p:cNvPr descr="A graph with numbers and lines&#10;&#10;Description automatically generated with medium confidence"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250" y="2006250"/>
            <a:ext cx="45720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action space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274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reward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Stereo camera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Reduced action space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3106250" y="30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{1D85BD4B-224D-4FB8-ABA7-975C489476A3}</a:tableStyleId>
              </a:tblPr>
              <a:tblGrid>
                <a:gridCol w="544100"/>
                <a:gridCol w="2339350"/>
                <a:gridCol w="2022000"/>
              </a:tblGrid>
              <a:tr h="3556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No.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Steering angle (°)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Speed (m/s)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-30.0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65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-15.0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65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65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65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30.0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graph with numbers and lines&#10;&#10;Description automatically generated"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225" y="604325"/>
            <a:ext cx="4709724" cy="22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baseline model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1918625"/>
            <a:ext cx="372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Extended</a:t>
            </a:r>
            <a:r>
              <a:rPr lang="en"/>
              <a:t> reward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Discourage agent from approaching obstacles from the side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Stereo camera</a:t>
            </a:r>
            <a:endParaRPr/>
          </a:p>
        </p:txBody>
      </p:sp>
      <p:graphicFrame>
        <p:nvGraphicFramePr>
          <p:cNvPr id="176" name="Google Shape;176;p26"/>
          <p:cNvGraphicFramePr/>
          <p:nvPr/>
        </p:nvGraphicFramePr>
        <p:xfrm>
          <a:off x="1027813" y="31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{1D85BD4B-224D-4FB8-ABA7-975C489476A3}</a:tableStyleId>
              </a:tblPr>
              <a:tblGrid>
                <a:gridCol w="678375"/>
                <a:gridCol w="1329075"/>
                <a:gridCol w="1329075"/>
                <a:gridCol w="913725"/>
                <a:gridCol w="1079875"/>
                <a:gridCol w="830650"/>
                <a:gridCol w="1229550"/>
              </a:tblGrid>
              <a:tr h="5573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Trial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Time (MM:SS.mmm)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Trial results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Off-track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Off-track penalty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Crashes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Crash penalty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00:46.98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 seconds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01:02.74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seconds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 seconds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00:52.74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 seconds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graph of a graph of a model&#10;&#10;Description automatically generated with medium confidence"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84100"/>
            <a:ext cx="4572000" cy="2093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/>
              <a:t>Extended baseline model with</a:t>
            </a:r>
            <a:r>
              <a:rPr lang="en" sz="1640"/>
              <a:t> Lidar</a:t>
            </a:r>
            <a:endParaRPr sz="164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9450" y="2078875"/>
            <a:ext cx="274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Extended</a:t>
            </a:r>
            <a:r>
              <a:rPr lang="en"/>
              <a:t> reward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Singe camera + Lidar</a:t>
            </a:r>
            <a:endParaRPr/>
          </a:p>
        </p:txBody>
      </p:sp>
      <p:graphicFrame>
        <p:nvGraphicFramePr>
          <p:cNvPr id="184" name="Google Shape;184;p27"/>
          <p:cNvGraphicFramePr/>
          <p:nvPr/>
        </p:nvGraphicFramePr>
        <p:xfrm>
          <a:off x="1027813" y="31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{1D85BD4B-224D-4FB8-ABA7-975C489476A3}</a:tableStyleId>
              </a:tblPr>
              <a:tblGrid>
                <a:gridCol w="678375"/>
                <a:gridCol w="1329075"/>
                <a:gridCol w="1329075"/>
                <a:gridCol w="913725"/>
                <a:gridCol w="1079875"/>
                <a:gridCol w="830650"/>
                <a:gridCol w="1229550"/>
              </a:tblGrid>
              <a:tr h="5573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Trial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Time (MM:SS.mmm)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Trial results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Off-track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Off-track penalty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Crashes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Crash penalty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00:51.988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 seconds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00:29.824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seconds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01:04.653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seconds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 seconds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graph with different colored lines&#10;&#10;Description automatically generated"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33475"/>
            <a:ext cx="4572000" cy="2142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Continuous reward function</a:t>
            </a:r>
            <a:endParaRPr sz="2040"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729450" y="1925500"/>
            <a:ext cx="434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</a:t>
            </a:r>
            <a:r>
              <a:rPr lang="en"/>
              <a:t> reward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Returns continuous rewards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</a:t>
            </a:r>
            <a:r>
              <a:rPr lang="en"/>
              <a:t>ifferentiable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Stereo camera</a:t>
            </a:r>
            <a:endParaRPr/>
          </a:p>
        </p:txBody>
      </p:sp>
      <p:graphicFrame>
        <p:nvGraphicFramePr>
          <p:cNvPr id="192" name="Google Shape;192;p28"/>
          <p:cNvGraphicFramePr/>
          <p:nvPr/>
        </p:nvGraphicFramePr>
        <p:xfrm>
          <a:off x="1027813" y="31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{1D85BD4B-224D-4FB8-ABA7-975C489476A3}</a:tableStyleId>
              </a:tblPr>
              <a:tblGrid>
                <a:gridCol w="678375"/>
                <a:gridCol w="1329075"/>
                <a:gridCol w="1329075"/>
                <a:gridCol w="913725"/>
                <a:gridCol w="1079875"/>
                <a:gridCol w="830650"/>
                <a:gridCol w="1229550"/>
              </a:tblGrid>
              <a:tr h="5573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Trial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Time (MM:SS.mmm)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Trial results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Off-track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Off-track penalty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Crashes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Crash penalty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01:12.190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 seconds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00:46.606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 seconds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00:47.126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seconds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 seconds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graph with red and blue lines&#10;&#10;Description automatically generated"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900" y="690425"/>
            <a:ext cx="45720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40"/>
              <a:t>Continuous reward function with Lidar</a:t>
            </a:r>
            <a:endParaRPr sz="1540"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729450" y="1925500"/>
            <a:ext cx="434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reward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Singe camera + Lidar</a:t>
            </a:r>
            <a:endParaRPr/>
          </a:p>
        </p:txBody>
      </p:sp>
      <p:graphicFrame>
        <p:nvGraphicFramePr>
          <p:cNvPr id="200" name="Google Shape;200;p29"/>
          <p:cNvGraphicFramePr/>
          <p:nvPr/>
        </p:nvGraphicFramePr>
        <p:xfrm>
          <a:off x="1027813" y="31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{1D85BD4B-224D-4FB8-ABA7-975C489476A3}</a:tableStyleId>
              </a:tblPr>
              <a:tblGrid>
                <a:gridCol w="678375"/>
                <a:gridCol w="1329075"/>
                <a:gridCol w="1329075"/>
                <a:gridCol w="913725"/>
                <a:gridCol w="1079875"/>
                <a:gridCol w="830650"/>
                <a:gridCol w="1229550"/>
              </a:tblGrid>
              <a:tr h="5573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Trial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Time (MM:SS.mmm)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Trial results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Off-track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Off-track penalty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Crashes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Crash penalty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00:22.857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00:29.673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seconds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00:30.285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seconds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graph with red and blue lines&#10;&#10;Description automatically generated"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175" y="633000"/>
            <a:ext cx="4572000" cy="21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9450" y="1318650"/>
            <a:ext cx="3045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Unknown environment</a:t>
            </a:r>
            <a:endParaRPr sz="2040"/>
          </a:p>
        </p:txBody>
      </p:sp>
      <p:graphicFrame>
        <p:nvGraphicFramePr>
          <p:cNvPr id="207" name="Google Shape;207;p30"/>
          <p:cNvGraphicFramePr/>
          <p:nvPr/>
        </p:nvGraphicFramePr>
        <p:xfrm>
          <a:off x="876838" y="284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{1D85BD4B-224D-4FB8-ABA7-975C489476A3}</a:tableStyleId>
              </a:tblPr>
              <a:tblGrid>
                <a:gridCol w="678375"/>
                <a:gridCol w="1329075"/>
                <a:gridCol w="1329075"/>
                <a:gridCol w="913725"/>
                <a:gridCol w="1079875"/>
                <a:gridCol w="830650"/>
                <a:gridCol w="1229550"/>
              </a:tblGrid>
              <a:tr h="5573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Trial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Time (MM:SS.mmm)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Trial results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Off-track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Off-track penalty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Crashes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Crash penalty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00:53.292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seconds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 seconds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00:27.494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 seconds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34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00:39.144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 seconds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-- 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video game with a blue ball and white lines&#10;&#10;Description automatically generated"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450" y="837975"/>
            <a:ext cx="2801349" cy="173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video game of a race track&#10;&#10;Description automatically generated"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638" y="837975"/>
            <a:ext cx="2343888" cy="17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215" name="Google Shape;215;p31"/>
          <p:cNvGraphicFramePr/>
          <p:nvPr/>
        </p:nvGraphicFramePr>
        <p:xfrm>
          <a:off x="2551500" y="131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{1D85BD4B-224D-4FB8-ABA7-975C489476A3}</a:tableStyleId>
              </a:tblPr>
              <a:tblGrid>
                <a:gridCol w="2750400"/>
                <a:gridCol w="990675"/>
                <a:gridCol w="885150"/>
                <a:gridCol w="1065050"/>
                <a:gridCol w="901225"/>
              </a:tblGrid>
              <a:tr h="7499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Experiment Name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Crashes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Off-track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Time</a:t>
                      </a:r>
                      <a:endParaRPr sz="1000"/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Laps without Crashes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Baseline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06:31.129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Extended Baseline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02:40.256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1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Extended Baseline with LIDAR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02:26.465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1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Continuous Reward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02:45.922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1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Continuous Reward with LIDAR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(</a:t>
                      </a:r>
                      <a:r>
                        <a:rPr lang="en" sz="1000"/>
                        <a:t>⬇️</a:t>
                      </a:r>
                      <a:r>
                        <a:rPr lang="en" sz="1000"/>
                        <a:t>95.8%)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01:22.815 (</a:t>
                      </a:r>
                      <a:r>
                        <a:rPr lang="en" sz="1000"/>
                        <a:t>⬇️78.9%</a:t>
                      </a:r>
                      <a:r>
                        <a:rPr lang="en" sz="1000"/>
                        <a:t>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Continuous Reward with LIDAR, unknown environment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01:59.930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Deep Racer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50" y="1360650"/>
            <a:ext cx="4093798" cy="304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 rotWithShape="1">
          <a:blip r:embed="rId4">
            <a:alphaModFix/>
          </a:blip>
          <a:srcRect b="0" l="0" r="43509" t="0"/>
          <a:stretch/>
        </p:blipFill>
        <p:spPr>
          <a:xfrm>
            <a:off x="4686950" y="1527975"/>
            <a:ext cx="4093798" cy="2936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Time trial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Obstacle avoidance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Fixed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Randomly placed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Head-to-head racing</a:t>
            </a:r>
            <a:endParaRPr sz="14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1425"/>
            <a:ext cx="44005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5180025" y="4565000"/>
            <a:ext cx="318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Source: </a:t>
            </a:r>
            <a:r>
              <a:rPr lang="en" sz="1000">
                <a:solidFill>
                  <a:srgbClr val="434343"/>
                </a:solidFill>
              </a:rPr>
              <a:t>https://docs.aws.amazon.com/deepracer/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Single camera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Stereo camera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+ Lidar</a:t>
            </a:r>
            <a:endParaRPr sz="14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950" y="945250"/>
            <a:ext cx="2946200" cy="39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5352800" y="4804800"/>
            <a:ext cx="318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Source: https://docs.aws.amazon.com/deepracer/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algorithms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Proxima Policy Optimization (PPO)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Discrete/Continuous action spaces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 Actor-Critic (SAC)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Only </a:t>
            </a:r>
            <a:r>
              <a:rPr lang="en" sz="1200"/>
              <a:t>continuous</a:t>
            </a:r>
            <a:r>
              <a:rPr lang="en" sz="1200"/>
              <a:t> action space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Must better overcome local minima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</a:t>
            </a:r>
            <a:r>
              <a:rPr lang="en"/>
              <a:t>environment</a:t>
            </a:r>
            <a:r>
              <a:rPr lang="en"/>
              <a:t> parameters as 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Car position on the road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Distance from the center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Distance to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Returns reward (0-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∞)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900" y="1250675"/>
            <a:ext cx="4274051" cy="35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5271675" y="4728500"/>
            <a:ext cx="318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Source: https://docs.aws.amazon.com/deepracer/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network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500" y="1366500"/>
            <a:ext cx="5257500" cy="34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4483425" y="4804800"/>
            <a:ext cx="318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Original image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not many scientific publications on this topic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of them are focusing on Time trial or Fixed obstacles avoidance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of the solutions don’t leverage the full power of RL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961" y="2882400"/>
            <a:ext cx="3326039" cy="22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