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18501ee3b_0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e18501ee3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185555f32_0_1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e185555f32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185555f32_0_1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e185555f32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185555f32_0_1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e185555f32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185555f32_0_1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e185555f32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185555f32_0_1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e185555f32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26ebd90bc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e26ebd90b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185555f32_0_1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e185555f32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185555f32_0_1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e185555f32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185555f32_0_1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e185555f32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26ebd90b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e26ebd90b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185555f32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e185555f3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26ebd90b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26ebd90b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26ebd90b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26ebd90b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185555f32_1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e185555f32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e26ebd90bc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e26ebd90bc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185555f32_1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e185555f32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185555f32_1_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e185555f32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185555f32_1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e185555f32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185555f32_1_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e185555f32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185555f32_2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e185555f32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185555f32_2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e185555f32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185555f32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e185555f32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18501ee3b_0_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e18501ee3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18501ee3b_0_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e18501ee3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185555f32_0_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e185555f32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185555f32_0_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e185555f32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185555f32_0_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e185555f32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185555f32_0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e185555f32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inė skaidrė">
  <p:cSld name="Titulinė skaidrė">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6904" r="0" t="0"/>
          <a:stretch/>
        </p:blipFill>
        <p:spPr>
          <a:xfrm rot="5400000">
            <a:off x="4176791" y="176295"/>
            <a:ext cx="4425345" cy="5509071"/>
          </a:xfrm>
          <a:prstGeom prst="rect">
            <a:avLst/>
          </a:prstGeom>
          <a:noFill/>
          <a:ln>
            <a:noFill/>
          </a:ln>
        </p:spPr>
      </p:pic>
      <p:sp>
        <p:nvSpPr>
          <p:cNvPr id="52" name="Google Shape;52;p13"/>
          <p:cNvSpPr txBox="1"/>
          <p:nvPr>
            <p:ph idx="1" type="body"/>
          </p:nvPr>
        </p:nvSpPr>
        <p:spPr>
          <a:xfrm>
            <a:off x="910046" y="4314827"/>
            <a:ext cx="2128990" cy="82867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132A4A"/>
              </a:buClr>
              <a:buSzPts val="2000"/>
              <a:buFont typeface="Arial"/>
              <a:buNone/>
              <a:defRPr b="1" i="0" sz="2000" u="none" cap="none" strike="noStrike">
                <a:solidFill>
                  <a:srgbClr val="132A4A"/>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2" type="body"/>
          </p:nvPr>
        </p:nvSpPr>
        <p:spPr>
          <a:xfrm>
            <a:off x="910046" y="1030145"/>
            <a:ext cx="7624292" cy="8146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1111"/>
              </a:lnSpc>
              <a:spcBef>
                <a:spcPts val="1000"/>
              </a:spcBef>
              <a:spcAft>
                <a:spcPts val="0"/>
              </a:spcAft>
              <a:buClr>
                <a:srgbClr val="0B2242"/>
              </a:buClr>
              <a:buSzPts val="4500"/>
              <a:buFont typeface="Arial"/>
              <a:buNone/>
              <a:defRPr b="1" i="0" sz="45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4" name="Google Shape;54;p13"/>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vadinimas ir tekstas">
  <p:cSld name="Pavadinimas ir tekstas">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2">
            <a:alphaModFix/>
          </a:blip>
          <a:srcRect b="0" l="0" r="0" t="0"/>
          <a:stretch/>
        </p:blipFill>
        <p:spPr>
          <a:xfrm rot="10800000">
            <a:off x="7792572" y="2248960"/>
            <a:ext cx="1351429" cy="2894540"/>
          </a:xfrm>
          <a:prstGeom prst="rect">
            <a:avLst/>
          </a:prstGeom>
          <a:noFill/>
          <a:ln>
            <a:noFill/>
          </a:ln>
        </p:spPr>
      </p:pic>
      <p:sp>
        <p:nvSpPr>
          <p:cNvPr id="57" name="Google Shape;57;p14"/>
          <p:cNvSpPr txBox="1"/>
          <p:nvPr>
            <p:ph idx="1" type="body"/>
          </p:nvPr>
        </p:nvSpPr>
        <p:spPr>
          <a:xfrm>
            <a:off x="457202" y="1673604"/>
            <a:ext cx="8226909" cy="28244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2000"/>
              <a:buFont typeface="Arial"/>
              <a:buNone/>
              <a:defRPr b="0" i="0" sz="2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p14"/>
          <p:cNvSpPr txBox="1"/>
          <p:nvPr>
            <p:ph idx="2" type="body"/>
          </p:nvPr>
        </p:nvSpPr>
        <p:spPr>
          <a:xfrm>
            <a:off x="457201" y="316867"/>
            <a:ext cx="3529290" cy="46479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3000"/>
              <a:buFont typeface="Arial"/>
              <a:buNone/>
              <a:defRPr b="1" i="0" sz="3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9" name="Google Shape;59;p14"/>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
        <p:nvSpPr>
          <p:cNvPr id="60" name="Google Shape;60;p14"/>
          <p:cNvSpPr/>
          <p:nvPr/>
        </p:nvSpPr>
        <p:spPr>
          <a:xfrm rot="5400000">
            <a:off x="-329942" y="329942"/>
            <a:ext cx="812284" cy="152400"/>
          </a:xfrm>
          <a:prstGeom prst="rect">
            <a:avLst/>
          </a:prstGeom>
          <a:solidFill>
            <a:srgbClr val="CAB9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61" name="Google Shape;61;p14"/>
          <p:cNvSpPr/>
          <p:nvPr/>
        </p:nvSpPr>
        <p:spPr>
          <a:xfrm rot="5400000">
            <a:off x="-2089409" y="2901692"/>
            <a:ext cx="4331216" cy="152401"/>
          </a:xfrm>
          <a:prstGeom prst="rect">
            <a:avLst/>
          </a:prstGeom>
          <a:solidFill>
            <a:srgbClr val="0B22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B2242"/>
              </a:solidFill>
              <a:latin typeface="Calibri"/>
              <a:ea typeface="Calibri"/>
              <a:cs typeface="Calibri"/>
              <a:sym typeface="Calibri"/>
            </a:endParaRPr>
          </a:p>
        </p:txBody>
      </p:sp>
      <p:sp>
        <p:nvSpPr>
          <p:cNvPr id="62" name="Google Shape;62;p14"/>
          <p:cNvSpPr txBox="1"/>
          <p:nvPr>
            <p:ph idx="3" type="body"/>
          </p:nvPr>
        </p:nvSpPr>
        <p:spPr>
          <a:xfrm>
            <a:off x="457202" y="4593135"/>
            <a:ext cx="8226909" cy="27667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9BA0AC"/>
              </a:buClr>
              <a:buSzPts val="1600"/>
              <a:buFont typeface="Arial"/>
              <a:buNone/>
              <a:defRPr b="0" i="0" sz="1600" u="none" cap="none" strike="noStrike">
                <a:solidFill>
                  <a:srgbClr val="9BA0AC"/>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vadinimas ir tekstas 2">
  <p:cSld name="Pavadinimas ir tekstas 2">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2">
            <a:alphaModFix/>
          </a:blip>
          <a:srcRect b="0" l="0" r="0" t="0"/>
          <a:stretch/>
        </p:blipFill>
        <p:spPr>
          <a:xfrm rot="-5400000">
            <a:off x="916640" y="2633378"/>
            <a:ext cx="1745887" cy="3274359"/>
          </a:xfrm>
          <a:prstGeom prst="rect">
            <a:avLst/>
          </a:prstGeom>
          <a:noFill/>
          <a:ln>
            <a:noFill/>
          </a:ln>
        </p:spPr>
      </p:pic>
      <p:sp>
        <p:nvSpPr>
          <p:cNvPr id="65" name="Google Shape;65;p15"/>
          <p:cNvSpPr/>
          <p:nvPr/>
        </p:nvSpPr>
        <p:spPr>
          <a:xfrm rot="5400000">
            <a:off x="-329942" y="329942"/>
            <a:ext cx="812284" cy="152400"/>
          </a:xfrm>
          <a:prstGeom prst="rect">
            <a:avLst/>
          </a:prstGeom>
          <a:solidFill>
            <a:srgbClr val="CAB9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66" name="Google Shape;66;p15"/>
          <p:cNvSpPr/>
          <p:nvPr/>
        </p:nvSpPr>
        <p:spPr>
          <a:xfrm rot="5400000">
            <a:off x="-2089409" y="2901692"/>
            <a:ext cx="4331216" cy="152401"/>
          </a:xfrm>
          <a:prstGeom prst="rect">
            <a:avLst/>
          </a:prstGeom>
          <a:solidFill>
            <a:srgbClr val="0B22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B2242"/>
              </a:solidFill>
              <a:latin typeface="Calibri"/>
              <a:ea typeface="Calibri"/>
              <a:cs typeface="Calibri"/>
              <a:sym typeface="Calibri"/>
            </a:endParaRPr>
          </a:p>
        </p:txBody>
      </p:sp>
      <p:pic>
        <p:nvPicPr>
          <p:cNvPr id="67" name="Google Shape;67;p15"/>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
        <p:nvSpPr>
          <p:cNvPr id="68" name="Google Shape;68;p15"/>
          <p:cNvSpPr txBox="1"/>
          <p:nvPr>
            <p:ph idx="1" type="body"/>
          </p:nvPr>
        </p:nvSpPr>
        <p:spPr>
          <a:xfrm>
            <a:off x="457201" y="316867"/>
            <a:ext cx="3529290" cy="46479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3000"/>
              <a:buFont typeface="Arial"/>
              <a:buNone/>
              <a:defRPr b="1" i="0" sz="3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5"/>
          <p:cNvSpPr txBox="1"/>
          <p:nvPr>
            <p:ph idx="2" type="body"/>
          </p:nvPr>
        </p:nvSpPr>
        <p:spPr>
          <a:xfrm>
            <a:off x="457202" y="1673604"/>
            <a:ext cx="8226909" cy="282443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1000"/>
              </a:spcBef>
              <a:spcAft>
                <a:spcPts val="0"/>
              </a:spcAft>
              <a:buClr>
                <a:srgbClr val="0B2242"/>
              </a:buClr>
              <a:buSzPts val="2000"/>
              <a:buFont typeface="Arial"/>
              <a:buChar char="•"/>
              <a:defRPr b="0" i="0" sz="2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5"/>
          <p:cNvSpPr txBox="1"/>
          <p:nvPr>
            <p:ph idx="3" type="body"/>
          </p:nvPr>
        </p:nvSpPr>
        <p:spPr>
          <a:xfrm>
            <a:off x="457202" y="4593135"/>
            <a:ext cx="8226909" cy="276675"/>
          </a:xfrm>
          <a:prstGeom prst="rect">
            <a:avLst/>
          </a:prstGeom>
          <a:noFill/>
          <a:ln>
            <a:noFill/>
          </a:ln>
        </p:spPr>
        <p:txBody>
          <a:bodyPr anchorCtr="0" anchor="t" bIns="45700" lIns="91425" spcFirstLastPara="1" rIns="91425" wrap="square" tIns="45700">
            <a:normAutofit/>
          </a:bodyPr>
          <a:lstStyle>
            <a:lvl1pPr indent="-228600" lvl="0" marL="457200" marR="0" rtl="0" algn="r">
              <a:lnSpc>
                <a:spcPct val="100000"/>
              </a:lnSpc>
              <a:spcBef>
                <a:spcPts val="1000"/>
              </a:spcBef>
              <a:spcAft>
                <a:spcPts val="0"/>
              </a:spcAft>
              <a:buClr>
                <a:srgbClr val="9BA0AC"/>
              </a:buClr>
              <a:buSzPts val="1600"/>
              <a:buFont typeface="Arial"/>
              <a:buNone/>
              <a:defRPr b="0" i="0" sz="1600" u="none" cap="none" strike="noStrike">
                <a:solidFill>
                  <a:srgbClr val="9BA0AC"/>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as ir paveikslėlis">
  <p:cSld name="Tekstas ir paveikslėlis">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2">
            <a:alphaModFix/>
          </a:blip>
          <a:srcRect b="0" l="-80903" r="0" t="0"/>
          <a:stretch/>
        </p:blipFill>
        <p:spPr>
          <a:xfrm rot="5400000">
            <a:off x="729503" y="1327898"/>
            <a:ext cx="3238500" cy="4392707"/>
          </a:xfrm>
          <a:prstGeom prst="rect">
            <a:avLst/>
          </a:prstGeom>
          <a:noFill/>
          <a:ln>
            <a:noFill/>
          </a:ln>
        </p:spPr>
      </p:pic>
      <p:sp>
        <p:nvSpPr>
          <p:cNvPr id="73" name="Google Shape;73;p16"/>
          <p:cNvSpPr/>
          <p:nvPr>
            <p:ph idx="2" type="pic"/>
          </p:nvPr>
        </p:nvSpPr>
        <p:spPr>
          <a:xfrm>
            <a:off x="4335947" y="1601393"/>
            <a:ext cx="4348164" cy="2912768"/>
          </a:xfrm>
          <a:prstGeom prst="rect">
            <a:avLst/>
          </a:prstGeom>
          <a:noFill/>
          <a:ln>
            <a:noFill/>
          </a:ln>
        </p:spPr>
      </p:sp>
      <p:sp>
        <p:nvSpPr>
          <p:cNvPr id="74" name="Google Shape;74;p16"/>
          <p:cNvSpPr txBox="1"/>
          <p:nvPr>
            <p:ph idx="1" type="body"/>
          </p:nvPr>
        </p:nvSpPr>
        <p:spPr>
          <a:xfrm>
            <a:off x="457202" y="1601393"/>
            <a:ext cx="3494740" cy="291276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2000"/>
              <a:buFont typeface="Arial"/>
              <a:buNone/>
              <a:defRPr b="0" i="0" sz="2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5" name="Google Shape;75;p16"/>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
        <p:nvSpPr>
          <p:cNvPr id="76" name="Google Shape;76;p16"/>
          <p:cNvSpPr/>
          <p:nvPr/>
        </p:nvSpPr>
        <p:spPr>
          <a:xfrm rot="5400000">
            <a:off x="-329942" y="329942"/>
            <a:ext cx="812284" cy="152400"/>
          </a:xfrm>
          <a:prstGeom prst="rect">
            <a:avLst/>
          </a:prstGeom>
          <a:solidFill>
            <a:srgbClr val="CAB9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77" name="Google Shape;77;p16"/>
          <p:cNvSpPr/>
          <p:nvPr/>
        </p:nvSpPr>
        <p:spPr>
          <a:xfrm rot="5400000">
            <a:off x="-2089409" y="2901692"/>
            <a:ext cx="4331216" cy="152401"/>
          </a:xfrm>
          <a:prstGeom prst="rect">
            <a:avLst/>
          </a:prstGeom>
          <a:solidFill>
            <a:srgbClr val="0B22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B2242"/>
              </a:solidFill>
              <a:latin typeface="Calibri"/>
              <a:ea typeface="Calibri"/>
              <a:cs typeface="Calibri"/>
              <a:sym typeface="Calibri"/>
            </a:endParaRPr>
          </a:p>
        </p:txBody>
      </p:sp>
      <p:sp>
        <p:nvSpPr>
          <p:cNvPr id="78" name="Google Shape;78;p16"/>
          <p:cNvSpPr txBox="1"/>
          <p:nvPr>
            <p:ph idx="3" type="body"/>
          </p:nvPr>
        </p:nvSpPr>
        <p:spPr>
          <a:xfrm>
            <a:off x="457201" y="316867"/>
            <a:ext cx="3529290" cy="46479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3000"/>
              <a:buFont typeface="Arial"/>
              <a:buNone/>
              <a:defRPr b="1" i="0" sz="3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16"/>
          <p:cNvSpPr txBox="1"/>
          <p:nvPr>
            <p:ph idx="4" type="body"/>
          </p:nvPr>
        </p:nvSpPr>
        <p:spPr>
          <a:xfrm>
            <a:off x="457202" y="4593135"/>
            <a:ext cx="8226909" cy="276675"/>
          </a:xfrm>
          <a:prstGeom prst="rect">
            <a:avLst/>
          </a:prstGeom>
          <a:noFill/>
          <a:ln>
            <a:noFill/>
          </a:ln>
        </p:spPr>
        <p:txBody>
          <a:bodyPr anchorCtr="0" anchor="t" bIns="45700" lIns="91425" spcFirstLastPara="1" rIns="91425" wrap="square" tIns="45700">
            <a:normAutofit/>
          </a:bodyPr>
          <a:lstStyle>
            <a:lvl1pPr indent="-228600" lvl="0" marL="457200" marR="0" rtl="0" algn="r">
              <a:lnSpc>
                <a:spcPct val="100000"/>
              </a:lnSpc>
              <a:spcBef>
                <a:spcPts val="1000"/>
              </a:spcBef>
              <a:spcAft>
                <a:spcPts val="0"/>
              </a:spcAft>
              <a:buClr>
                <a:srgbClr val="9BA0AC"/>
              </a:buClr>
              <a:buSzPts val="1600"/>
              <a:buFont typeface="Arial"/>
              <a:buNone/>
              <a:defRPr b="0" i="0" sz="1600" u="none" cap="none" strike="noStrike">
                <a:solidFill>
                  <a:srgbClr val="9BA0AC"/>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as ir paveikslėlis 2">
  <p:cSld name="Tekstas ir paveikslėlis 2">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2">
            <a:alphaModFix/>
          </a:blip>
          <a:srcRect b="0" l="0" r="0" t="0"/>
          <a:stretch/>
        </p:blipFill>
        <p:spPr>
          <a:xfrm rot="5400000">
            <a:off x="6733048" y="2732554"/>
            <a:ext cx="1745887" cy="3076014"/>
          </a:xfrm>
          <a:prstGeom prst="rect">
            <a:avLst/>
          </a:prstGeom>
          <a:noFill/>
          <a:ln>
            <a:noFill/>
          </a:ln>
        </p:spPr>
      </p:pic>
      <p:sp>
        <p:nvSpPr>
          <p:cNvPr id="82" name="Google Shape;82;p17"/>
          <p:cNvSpPr/>
          <p:nvPr>
            <p:ph idx="2" type="pic"/>
          </p:nvPr>
        </p:nvSpPr>
        <p:spPr>
          <a:xfrm>
            <a:off x="457203" y="2397154"/>
            <a:ext cx="8227078" cy="2145484"/>
          </a:xfrm>
          <a:prstGeom prst="rect">
            <a:avLst/>
          </a:prstGeom>
          <a:noFill/>
          <a:ln>
            <a:noFill/>
          </a:ln>
        </p:spPr>
      </p:sp>
      <p:sp>
        <p:nvSpPr>
          <p:cNvPr id="83" name="Google Shape;83;p17"/>
          <p:cNvSpPr txBox="1"/>
          <p:nvPr>
            <p:ph idx="1" type="body"/>
          </p:nvPr>
        </p:nvSpPr>
        <p:spPr>
          <a:xfrm>
            <a:off x="457201" y="1396767"/>
            <a:ext cx="8233071" cy="86826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2000"/>
              <a:buFont typeface="Arial"/>
              <a:buNone/>
              <a:defRPr b="0" i="0" sz="2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4" name="Google Shape;84;p17"/>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
        <p:nvSpPr>
          <p:cNvPr id="85" name="Google Shape;85;p17"/>
          <p:cNvSpPr/>
          <p:nvPr/>
        </p:nvSpPr>
        <p:spPr>
          <a:xfrm rot="5400000">
            <a:off x="-329942" y="329942"/>
            <a:ext cx="812284" cy="152400"/>
          </a:xfrm>
          <a:prstGeom prst="rect">
            <a:avLst/>
          </a:prstGeom>
          <a:solidFill>
            <a:srgbClr val="CAB9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86" name="Google Shape;86;p17"/>
          <p:cNvSpPr/>
          <p:nvPr/>
        </p:nvSpPr>
        <p:spPr>
          <a:xfrm rot="5400000">
            <a:off x="-2089409" y="2901692"/>
            <a:ext cx="4331216" cy="152401"/>
          </a:xfrm>
          <a:prstGeom prst="rect">
            <a:avLst/>
          </a:prstGeom>
          <a:solidFill>
            <a:srgbClr val="0B22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B2242"/>
              </a:solidFill>
              <a:latin typeface="Calibri"/>
              <a:ea typeface="Calibri"/>
              <a:cs typeface="Calibri"/>
              <a:sym typeface="Calibri"/>
            </a:endParaRPr>
          </a:p>
        </p:txBody>
      </p:sp>
      <p:sp>
        <p:nvSpPr>
          <p:cNvPr id="87" name="Google Shape;87;p17"/>
          <p:cNvSpPr txBox="1"/>
          <p:nvPr>
            <p:ph idx="3" type="body"/>
          </p:nvPr>
        </p:nvSpPr>
        <p:spPr>
          <a:xfrm>
            <a:off x="457201" y="316867"/>
            <a:ext cx="3529290" cy="46479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3000"/>
              <a:buFont typeface="Arial"/>
              <a:buNone/>
              <a:defRPr b="1" i="0" sz="3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17"/>
          <p:cNvSpPr txBox="1"/>
          <p:nvPr>
            <p:ph idx="4" type="body"/>
          </p:nvPr>
        </p:nvSpPr>
        <p:spPr>
          <a:xfrm>
            <a:off x="457202" y="4593135"/>
            <a:ext cx="8226909" cy="27667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9BA0AC"/>
              </a:buClr>
              <a:buSzPts val="1600"/>
              <a:buFont typeface="Arial"/>
              <a:buNone/>
              <a:defRPr b="0" i="0" sz="1600" u="none" cap="none" strike="noStrike">
                <a:solidFill>
                  <a:srgbClr val="9BA0AC"/>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as ir paveikslėlis 3">
  <p:cSld name="Tekstas ir paveikslėlis 3">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0" l="-93237" r="0" t="0"/>
          <a:stretch/>
        </p:blipFill>
        <p:spPr>
          <a:xfrm>
            <a:off x="4826001" y="1047750"/>
            <a:ext cx="4318000" cy="4095750"/>
          </a:xfrm>
          <a:prstGeom prst="rect">
            <a:avLst/>
          </a:prstGeom>
          <a:noFill/>
          <a:ln>
            <a:noFill/>
          </a:ln>
        </p:spPr>
      </p:pic>
      <p:sp>
        <p:nvSpPr>
          <p:cNvPr id="91" name="Google Shape;91;p18"/>
          <p:cNvSpPr/>
          <p:nvPr/>
        </p:nvSpPr>
        <p:spPr>
          <a:xfrm rot="5400000">
            <a:off x="-329942" y="329942"/>
            <a:ext cx="812284" cy="152400"/>
          </a:xfrm>
          <a:prstGeom prst="rect">
            <a:avLst/>
          </a:prstGeom>
          <a:solidFill>
            <a:srgbClr val="CAB9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92" name="Google Shape;92;p18"/>
          <p:cNvSpPr/>
          <p:nvPr/>
        </p:nvSpPr>
        <p:spPr>
          <a:xfrm rot="5400000">
            <a:off x="-2089409" y="2901692"/>
            <a:ext cx="4331216" cy="152401"/>
          </a:xfrm>
          <a:prstGeom prst="rect">
            <a:avLst/>
          </a:prstGeom>
          <a:solidFill>
            <a:srgbClr val="0B22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B2242"/>
              </a:solidFill>
              <a:latin typeface="Calibri"/>
              <a:ea typeface="Calibri"/>
              <a:cs typeface="Calibri"/>
              <a:sym typeface="Calibri"/>
            </a:endParaRPr>
          </a:p>
        </p:txBody>
      </p:sp>
      <p:pic>
        <p:nvPicPr>
          <p:cNvPr id="93" name="Google Shape;93;p18"/>
          <p:cNvPicPr preferRelativeResize="0"/>
          <p:nvPr/>
        </p:nvPicPr>
        <p:blipFill rotWithShape="1">
          <a:blip r:embed="rId3">
            <a:alphaModFix/>
          </a:blip>
          <a:srcRect b="0" l="0" r="0" t="0"/>
          <a:stretch/>
        </p:blipFill>
        <p:spPr>
          <a:xfrm>
            <a:off x="8077200" y="316867"/>
            <a:ext cx="476751" cy="543133"/>
          </a:xfrm>
          <a:prstGeom prst="rect">
            <a:avLst/>
          </a:prstGeom>
          <a:noFill/>
          <a:ln>
            <a:noFill/>
          </a:ln>
        </p:spPr>
      </p:pic>
      <p:sp>
        <p:nvSpPr>
          <p:cNvPr id="94" name="Google Shape;94;p18"/>
          <p:cNvSpPr/>
          <p:nvPr>
            <p:ph idx="2" type="pic"/>
          </p:nvPr>
        </p:nvSpPr>
        <p:spPr>
          <a:xfrm>
            <a:off x="457203" y="2012596"/>
            <a:ext cx="8227078" cy="2530043"/>
          </a:xfrm>
          <a:prstGeom prst="rect">
            <a:avLst/>
          </a:prstGeom>
          <a:noFill/>
          <a:ln>
            <a:noFill/>
          </a:ln>
        </p:spPr>
      </p:sp>
      <p:sp>
        <p:nvSpPr>
          <p:cNvPr id="95" name="Google Shape;95;p18"/>
          <p:cNvSpPr txBox="1"/>
          <p:nvPr>
            <p:ph idx="1" type="body"/>
          </p:nvPr>
        </p:nvSpPr>
        <p:spPr>
          <a:xfrm>
            <a:off x="457201" y="1241857"/>
            <a:ext cx="8233071" cy="64175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2000"/>
              <a:buFont typeface="Arial"/>
              <a:buNone/>
              <a:defRPr b="0" i="0" sz="2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18"/>
          <p:cNvSpPr txBox="1"/>
          <p:nvPr>
            <p:ph idx="3" type="body"/>
          </p:nvPr>
        </p:nvSpPr>
        <p:spPr>
          <a:xfrm>
            <a:off x="457201" y="316867"/>
            <a:ext cx="3529290" cy="46479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B2242"/>
              </a:buClr>
              <a:buSzPts val="3000"/>
              <a:buFont typeface="Arial"/>
              <a:buNone/>
              <a:defRPr b="1" i="0" sz="3000" u="none" cap="none" strike="noStrike">
                <a:solidFill>
                  <a:srgbClr val="0B2242"/>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18"/>
          <p:cNvSpPr txBox="1"/>
          <p:nvPr>
            <p:ph idx="4" type="body"/>
          </p:nvPr>
        </p:nvSpPr>
        <p:spPr>
          <a:xfrm>
            <a:off x="457202" y="4593135"/>
            <a:ext cx="8226909" cy="27667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9BA0AC"/>
              </a:buClr>
              <a:buSzPts val="1600"/>
              <a:buFont typeface="Arial"/>
              <a:buNone/>
              <a:defRPr b="0" i="0" sz="1600" u="none" cap="none" strike="noStrike">
                <a:solidFill>
                  <a:srgbClr val="9BA0AC"/>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200"/>
              </a:spcBef>
              <a:spcAft>
                <a:spcPts val="12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github.com/BohdanPetryshyn/openapi-completion-benchmark" TargetMode="External"/><Relationship Id="rId4" Type="http://schemas.openxmlformats.org/officeDocument/2006/relationships/hyperlink" Target="https://huggingface.co/BohdanPetryshyn/codellama-7b-openapi-completion-merged-ctx-lvl-fim-05-spm" TargetMode="External"/><Relationship Id="rId5" Type="http://schemas.openxmlformats.org/officeDocument/2006/relationships/hyperlink" Target="https://github.com/BohdanPetryshyn/code-llama-fim-fine-tuning" TargetMode="External"/><Relationship Id="rId6" Type="http://schemas.openxmlformats.org/officeDocument/2006/relationships/hyperlink" Target="https://www.npmjs.com/package/hf-code-llama-infiller" TargetMode="External"/><Relationship Id="rId7" Type="http://schemas.openxmlformats.org/officeDocument/2006/relationships/hyperlink" Target="https://arxiv.org/abs/2405.1572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github.com/BohdanPetryshyn/openapi-completion-benchmar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hyperlink" Target="https://www.npmjs.com/package/hf-code-llama-infill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s://github.com/BohdanPetryshyn/code-llama-fim-fine-tun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645625" y="4314900"/>
            <a:ext cx="5028600" cy="828600"/>
          </a:xfrm>
          <a:prstGeom prst="rect">
            <a:avLst/>
          </a:prstGeom>
          <a:noFill/>
          <a:ln>
            <a:noFill/>
          </a:ln>
        </p:spPr>
        <p:txBody>
          <a:bodyPr anchorCtr="0" anchor="t" bIns="45700" lIns="91425" spcFirstLastPara="1" rIns="91425" wrap="square" tIns="45700">
            <a:normAutofit fontScale="77500"/>
          </a:bodyPr>
          <a:lstStyle/>
          <a:p>
            <a:pPr indent="0" lvl="0" marL="0" rtl="0" algn="l">
              <a:spcBef>
                <a:spcPts val="0"/>
              </a:spcBef>
              <a:spcAft>
                <a:spcPts val="0"/>
              </a:spcAft>
              <a:buClr>
                <a:schemeClr val="dk1"/>
              </a:buClr>
              <a:buSzPct val="55000"/>
              <a:buFont typeface="Arial"/>
              <a:buNone/>
            </a:pPr>
            <a:r>
              <a:rPr lang="en"/>
              <a:t>Project author: </a:t>
            </a:r>
            <a:r>
              <a:rPr lang="en"/>
              <a:t>Bohdan Petryshyn</a:t>
            </a:r>
            <a:endParaRPr/>
          </a:p>
          <a:p>
            <a:pPr indent="0" lvl="0" marL="0" rtl="0" algn="l">
              <a:lnSpc>
                <a:spcPct val="100000"/>
              </a:lnSpc>
              <a:spcBef>
                <a:spcPts val="1200"/>
              </a:spcBef>
              <a:spcAft>
                <a:spcPts val="1200"/>
              </a:spcAft>
              <a:buClr>
                <a:srgbClr val="132A4A"/>
              </a:buClr>
              <a:buSzPct val="100000"/>
              <a:buNone/>
            </a:pPr>
            <a:r>
              <a:rPr lang="en"/>
              <a:t>Supervisor: Assoc. Prof. Dr. Mantas Lukoševičius</a:t>
            </a:r>
            <a:endParaRPr/>
          </a:p>
        </p:txBody>
      </p:sp>
      <p:sp>
        <p:nvSpPr>
          <p:cNvPr id="103" name="Google Shape;103;p19"/>
          <p:cNvSpPr txBox="1"/>
          <p:nvPr>
            <p:ph idx="2" type="body"/>
          </p:nvPr>
        </p:nvSpPr>
        <p:spPr>
          <a:xfrm>
            <a:off x="910046" y="1030145"/>
            <a:ext cx="7624292" cy="8146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11111"/>
              </a:lnSpc>
              <a:spcBef>
                <a:spcPts val="0"/>
              </a:spcBef>
              <a:spcAft>
                <a:spcPts val="1200"/>
              </a:spcAft>
              <a:buClr>
                <a:srgbClr val="0B2242"/>
              </a:buClr>
              <a:buSzPct val="100000"/>
              <a:buNone/>
            </a:pPr>
            <a:r>
              <a:rPr lang="en"/>
              <a:t>Large Language Models for OpenAPI Definition Autocompletion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Integrated solution: open-source LLMs</a:t>
            </a:r>
            <a:endParaRPr sz="2000"/>
          </a:p>
        </p:txBody>
      </p:sp>
      <p:sp>
        <p:nvSpPr>
          <p:cNvPr id="169" name="Google Shape;169;p28"/>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7     Bohdan Petryshyn</a:t>
            </a:r>
            <a:endParaRPr/>
          </a:p>
        </p:txBody>
      </p:sp>
      <p:pic>
        <p:nvPicPr>
          <p:cNvPr id="170" name="Google Shape;170;p28"/>
          <p:cNvPicPr preferRelativeResize="0"/>
          <p:nvPr/>
        </p:nvPicPr>
        <p:blipFill>
          <a:blip r:embed="rId3">
            <a:alphaModFix/>
          </a:blip>
          <a:stretch>
            <a:fillRect/>
          </a:stretch>
        </p:blipFill>
        <p:spPr>
          <a:xfrm>
            <a:off x="406200" y="986050"/>
            <a:ext cx="8331607" cy="3506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29"/>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10</a:t>
            </a:r>
            <a:endParaRPr/>
          </a:p>
        </p:txBody>
      </p:sp>
      <p:sp>
        <p:nvSpPr>
          <p:cNvPr id="176" name="Google Shape;176;p29"/>
          <p:cNvSpPr txBox="1"/>
          <p:nvPr/>
        </p:nvSpPr>
        <p:spPr>
          <a:xfrm>
            <a:off x="457200" y="316875"/>
            <a:ext cx="63369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Integrated solution: platforms and tools</a:t>
            </a:r>
            <a:endParaRPr b="1" sz="2000">
              <a:solidFill>
                <a:srgbClr val="0B2242"/>
              </a:solidFill>
            </a:endParaRPr>
          </a:p>
        </p:txBody>
      </p:sp>
      <p:sp>
        <p:nvSpPr>
          <p:cNvPr id="177" name="Google Shape;177;p29"/>
          <p:cNvSpPr txBox="1"/>
          <p:nvPr/>
        </p:nvSpPr>
        <p:spPr>
          <a:xfrm>
            <a:off x="364625" y="899400"/>
            <a:ext cx="8319600" cy="29775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rgbClr val="0B2242"/>
              </a:buClr>
              <a:buSzPts val="1600"/>
              <a:buChar char="●"/>
            </a:pPr>
            <a:r>
              <a:rPr b="1" lang="en" sz="1600">
                <a:solidFill>
                  <a:srgbClr val="0B2242"/>
                </a:solidFill>
              </a:rPr>
              <a:t>Code Llama </a:t>
            </a:r>
            <a:r>
              <a:rPr lang="en" sz="1600">
                <a:solidFill>
                  <a:srgbClr val="0B2242"/>
                </a:solidFill>
              </a:rPr>
              <a:t>-</a:t>
            </a:r>
            <a:r>
              <a:rPr b="1" lang="en" sz="1600">
                <a:solidFill>
                  <a:srgbClr val="0B2242"/>
                </a:solidFill>
              </a:rPr>
              <a:t> </a:t>
            </a:r>
            <a:r>
              <a:rPr lang="en" sz="1600">
                <a:solidFill>
                  <a:srgbClr val="0B2242"/>
                </a:solidFill>
              </a:rPr>
              <a:t>foundational model.</a:t>
            </a:r>
            <a:endParaRPr sz="1600">
              <a:solidFill>
                <a:srgbClr val="0B2242"/>
              </a:solidFill>
            </a:endParaRPr>
          </a:p>
          <a:p>
            <a:pPr indent="-330200" lvl="0" marL="457200" rtl="0" algn="l">
              <a:lnSpc>
                <a:spcPct val="100000"/>
              </a:lnSpc>
              <a:spcBef>
                <a:spcPts val="0"/>
              </a:spcBef>
              <a:spcAft>
                <a:spcPts val="0"/>
              </a:spcAft>
              <a:buClr>
                <a:srgbClr val="0B2242"/>
              </a:buClr>
              <a:buSzPts val="1600"/>
              <a:buChar char="●"/>
            </a:pPr>
            <a:r>
              <a:rPr b="1" lang="en" sz="1600">
                <a:solidFill>
                  <a:srgbClr val="0B2242"/>
                </a:solidFill>
              </a:rPr>
              <a:t>Hugging Face Inference Endpoints </a:t>
            </a:r>
            <a:r>
              <a:rPr lang="en" sz="1600">
                <a:solidFill>
                  <a:srgbClr val="0B2242"/>
                </a:solidFill>
              </a:rPr>
              <a:t>- infrastructure platform. Allows serving LLMs as APIs.</a:t>
            </a:r>
            <a:endParaRPr sz="1600">
              <a:solidFill>
                <a:srgbClr val="0B2242"/>
              </a:solidFill>
            </a:endParaRPr>
          </a:p>
          <a:p>
            <a:pPr indent="-330200" lvl="0" marL="457200" rtl="0" algn="l">
              <a:lnSpc>
                <a:spcPct val="100000"/>
              </a:lnSpc>
              <a:spcBef>
                <a:spcPts val="0"/>
              </a:spcBef>
              <a:spcAft>
                <a:spcPts val="0"/>
              </a:spcAft>
              <a:buClr>
                <a:srgbClr val="0B2242"/>
              </a:buClr>
              <a:buSzPts val="1600"/>
              <a:buChar char="●"/>
            </a:pPr>
            <a:r>
              <a:rPr b="1" lang="en" sz="1600">
                <a:solidFill>
                  <a:srgbClr val="0B2242"/>
                </a:solidFill>
              </a:rPr>
              <a:t>Hugging Face Transformers and PEFT </a:t>
            </a:r>
            <a:r>
              <a:rPr lang="en" sz="1600">
                <a:solidFill>
                  <a:srgbClr val="0B2242"/>
                </a:solidFill>
              </a:rPr>
              <a:t>- fine-tuning and inference Python libraries.</a:t>
            </a:r>
            <a:endParaRPr sz="1600">
              <a:solidFill>
                <a:srgbClr val="0B2242"/>
              </a:solidFill>
            </a:endParaRPr>
          </a:p>
          <a:p>
            <a:pPr indent="-330200" lvl="0" marL="457200" rtl="0" algn="l">
              <a:lnSpc>
                <a:spcPct val="100000"/>
              </a:lnSpc>
              <a:spcBef>
                <a:spcPts val="0"/>
              </a:spcBef>
              <a:spcAft>
                <a:spcPts val="0"/>
              </a:spcAft>
              <a:buClr>
                <a:srgbClr val="0B2242"/>
              </a:buClr>
              <a:buSzPts val="1600"/>
              <a:buChar char="●"/>
            </a:pPr>
            <a:r>
              <a:rPr b="1" lang="en" sz="1600">
                <a:solidFill>
                  <a:srgbClr val="0B2242"/>
                </a:solidFill>
              </a:rPr>
              <a:t>Hugging Face Hub</a:t>
            </a:r>
            <a:r>
              <a:rPr lang="en" sz="1600">
                <a:solidFill>
                  <a:srgbClr val="0B2242"/>
                </a:solidFill>
              </a:rPr>
              <a:t> - dataset and model storage.</a:t>
            </a:r>
            <a:endParaRPr sz="1600">
              <a:solidFill>
                <a:srgbClr val="0B2242"/>
              </a:solidFill>
            </a:endParaRPr>
          </a:p>
          <a:p>
            <a:pPr indent="-330200" lvl="0" marL="457200" rtl="0" algn="l">
              <a:lnSpc>
                <a:spcPct val="100000"/>
              </a:lnSpc>
              <a:spcBef>
                <a:spcPts val="0"/>
              </a:spcBef>
              <a:spcAft>
                <a:spcPts val="0"/>
              </a:spcAft>
              <a:buClr>
                <a:srgbClr val="0B2242"/>
              </a:buClr>
              <a:buSzPts val="1600"/>
              <a:buChar char="●"/>
            </a:pPr>
            <a:r>
              <a:rPr b="1" lang="en" sz="1600">
                <a:solidFill>
                  <a:srgbClr val="0B2242"/>
                </a:solidFill>
              </a:rPr>
              <a:t>Google Colab with Nvidia A100 GPU </a:t>
            </a:r>
            <a:r>
              <a:rPr lang="en" sz="1600">
                <a:solidFill>
                  <a:srgbClr val="0B2242"/>
                </a:solidFill>
              </a:rPr>
              <a:t>- training platform.</a:t>
            </a:r>
            <a:endParaRPr sz="1600">
              <a:solidFill>
                <a:srgbClr val="0B2242"/>
              </a:solidFill>
            </a:endParaRPr>
          </a:p>
          <a:p>
            <a:pPr indent="-330200" lvl="0" marL="457200" rtl="0" algn="l">
              <a:lnSpc>
                <a:spcPct val="100000"/>
              </a:lnSpc>
              <a:spcBef>
                <a:spcPts val="0"/>
              </a:spcBef>
              <a:spcAft>
                <a:spcPts val="0"/>
              </a:spcAft>
              <a:buClr>
                <a:srgbClr val="0B2242"/>
              </a:buClr>
              <a:buSzPts val="1600"/>
              <a:buChar char="●"/>
            </a:pPr>
            <a:r>
              <a:rPr b="1" lang="en" sz="1600">
                <a:solidFill>
                  <a:srgbClr val="0B2242"/>
                </a:solidFill>
              </a:rPr>
              <a:t>JavaScript</a:t>
            </a:r>
            <a:r>
              <a:rPr lang="en" sz="1600">
                <a:solidFill>
                  <a:srgbClr val="0B2242"/>
                </a:solidFill>
              </a:rPr>
              <a:t> - cross-platform language for solution implementation.</a:t>
            </a:r>
            <a:endParaRPr sz="1600">
              <a:solidFill>
                <a:srgbClr val="0B2242"/>
              </a:solidFill>
            </a:endParaRPr>
          </a:p>
          <a:p>
            <a:pPr indent="0" lvl="0" marL="0" rtl="0" algn="l">
              <a:lnSpc>
                <a:spcPct val="100000"/>
              </a:lnSpc>
              <a:spcBef>
                <a:spcPts val="0"/>
              </a:spcBef>
              <a:spcAft>
                <a:spcPts val="0"/>
              </a:spcAft>
              <a:buNone/>
            </a:pPr>
            <a:r>
              <a:t/>
            </a:r>
            <a:endParaRPr sz="1600">
              <a:solidFill>
                <a:srgbClr val="0B2242"/>
              </a:solidFill>
            </a:endParaRPr>
          </a:p>
          <a:p>
            <a:pPr indent="0" lvl="0" marL="0" rtl="0" algn="l">
              <a:spcBef>
                <a:spcPts val="0"/>
              </a:spcBef>
              <a:spcAft>
                <a:spcPts val="0"/>
              </a:spcAft>
              <a:buNone/>
            </a:pPr>
            <a:r>
              <a:t/>
            </a:r>
            <a:endParaRPr sz="1600">
              <a:solidFill>
                <a:srgbClr val="0B224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1" name="Shape 181"/>
        <p:cNvGrpSpPr/>
        <p:nvPr/>
      </p:nvGrpSpPr>
      <p:grpSpPr>
        <a:xfrm>
          <a:off x="0" y="0"/>
          <a:ext cx="0" cy="0"/>
          <a:chOff x="0" y="0"/>
          <a:chExt cx="0" cy="0"/>
        </a:xfrm>
      </p:grpSpPr>
      <p:sp>
        <p:nvSpPr>
          <p:cNvPr id="182" name="Google Shape;182;p30"/>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Integrated solution: implementation</a:t>
            </a:r>
            <a:endParaRPr sz="2000"/>
          </a:p>
        </p:txBody>
      </p:sp>
      <p:sp>
        <p:nvSpPr>
          <p:cNvPr id="183" name="Google Shape;183;p30"/>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11     Bohdan Petryshyn</a:t>
            </a:r>
            <a:endParaRPr/>
          </a:p>
        </p:txBody>
      </p:sp>
      <p:pic>
        <p:nvPicPr>
          <p:cNvPr id="184" name="Google Shape;184;p30"/>
          <p:cNvPicPr preferRelativeResize="0"/>
          <p:nvPr/>
        </p:nvPicPr>
        <p:blipFill>
          <a:blip r:embed="rId3">
            <a:alphaModFix/>
          </a:blip>
          <a:stretch>
            <a:fillRect/>
          </a:stretch>
        </p:blipFill>
        <p:spPr>
          <a:xfrm>
            <a:off x="3320613" y="933975"/>
            <a:ext cx="5243116" cy="3506759"/>
          </a:xfrm>
          <a:prstGeom prst="rect">
            <a:avLst/>
          </a:prstGeom>
          <a:noFill/>
          <a:ln>
            <a:noFill/>
          </a:ln>
        </p:spPr>
      </p:pic>
      <p:sp>
        <p:nvSpPr>
          <p:cNvPr id="185" name="Google Shape;185;p30"/>
          <p:cNvSpPr txBox="1"/>
          <p:nvPr/>
        </p:nvSpPr>
        <p:spPr>
          <a:xfrm>
            <a:off x="386550" y="933975"/>
            <a:ext cx="31284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The solution was published as a JavaScript package that can be used in any web-based code editor or an IDE supporting JavaScript plugins.</a:t>
            </a:r>
            <a:endParaRPr sz="1600">
              <a:solidFill>
                <a:srgbClr val="0B224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8</a:t>
            </a:r>
            <a:endParaRPr/>
          </a:p>
        </p:txBody>
      </p:sp>
      <p:sp>
        <p:nvSpPr>
          <p:cNvPr id="191" name="Google Shape;191;p31"/>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optimal prefix-to-suffix ratio </a:t>
            </a:r>
            <a:endParaRPr b="1" sz="2000">
              <a:solidFill>
                <a:srgbClr val="0B2242"/>
              </a:solidFill>
            </a:endParaRPr>
          </a:p>
        </p:txBody>
      </p:sp>
      <p:pic>
        <p:nvPicPr>
          <p:cNvPr id="192" name="Google Shape;192;p31"/>
          <p:cNvPicPr preferRelativeResize="0"/>
          <p:nvPr/>
        </p:nvPicPr>
        <p:blipFill>
          <a:blip r:embed="rId3">
            <a:alphaModFix/>
          </a:blip>
          <a:stretch>
            <a:fillRect/>
          </a:stretch>
        </p:blipFill>
        <p:spPr>
          <a:xfrm>
            <a:off x="4183775" y="1084626"/>
            <a:ext cx="4500325" cy="3205449"/>
          </a:xfrm>
          <a:prstGeom prst="rect">
            <a:avLst/>
          </a:prstGeom>
          <a:noFill/>
          <a:ln>
            <a:noFill/>
          </a:ln>
        </p:spPr>
      </p:pic>
      <p:sp>
        <p:nvSpPr>
          <p:cNvPr id="193" name="Google Shape;193;p31"/>
          <p:cNvSpPr txBox="1"/>
          <p:nvPr/>
        </p:nvSpPr>
        <p:spPr>
          <a:xfrm>
            <a:off x="379375" y="1198600"/>
            <a:ext cx="34530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50/50 prefix-to-suffix ratio shows the best performance and doesn’t discriminate either prefix or suffix.</a:t>
            </a:r>
            <a:endParaRPr sz="1600">
              <a:solidFill>
                <a:srgbClr val="0B224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9</a:t>
            </a:r>
            <a:endParaRPr/>
          </a:p>
        </p:txBody>
      </p:sp>
      <p:sp>
        <p:nvSpPr>
          <p:cNvPr id="199" name="Google Shape;199;p32"/>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optimal context size </a:t>
            </a:r>
            <a:endParaRPr b="1" sz="2000">
              <a:solidFill>
                <a:srgbClr val="0B2242"/>
              </a:solidFill>
            </a:endParaRPr>
          </a:p>
        </p:txBody>
      </p:sp>
      <p:sp>
        <p:nvSpPr>
          <p:cNvPr id="200" name="Google Shape;200;p32"/>
          <p:cNvSpPr txBox="1"/>
          <p:nvPr/>
        </p:nvSpPr>
        <p:spPr>
          <a:xfrm>
            <a:off x="379375" y="1198600"/>
            <a:ext cx="34530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After the context size of 4,096 tokens, minor performance improvements come at a cost of significant speed decrease.</a:t>
            </a:r>
            <a:endParaRPr sz="1600">
              <a:solidFill>
                <a:srgbClr val="0B2242"/>
              </a:solidFill>
            </a:endParaRPr>
          </a:p>
        </p:txBody>
      </p:sp>
      <p:pic>
        <p:nvPicPr>
          <p:cNvPr id="201" name="Google Shape;201;p32"/>
          <p:cNvPicPr preferRelativeResize="0"/>
          <p:nvPr/>
        </p:nvPicPr>
        <p:blipFill>
          <a:blip r:embed="rId3">
            <a:alphaModFix/>
          </a:blip>
          <a:stretch>
            <a:fillRect/>
          </a:stretch>
        </p:blipFill>
        <p:spPr>
          <a:xfrm>
            <a:off x="3984775" y="933975"/>
            <a:ext cx="4882829" cy="35067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10</a:t>
            </a:r>
            <a:endParaRPr/>
          </a:p>
        </p:txBody>
      </p:sp>
      <p:sp>
        <p:nvSpPr>
          <p:cNvPr id="207" name="Google Shape;207;p33"/>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model size</a:t>
            </a:r>
            <a:endParaRPr b="1" sz="2000">
              <a:solidFill>
                <a:srgbClr val="0B2242"/>
              </a:solidFill>
            </a:endParaRPr>
          </a:p>
        </p:txBody>
      </p:sp>
      <p:sp>
        <p:nvSpPr>
          <p:cNvPr id="208" name="Google Shape;208;p33"/>
          <p:cNvSpPr txBox="1"/>
          <p:nvPr/>
        </p:nvSpPr>
        <p:spPr>
          <a:xfrm>
            <a:off x="379375" y="969025"/>
            <a:ext cx="57468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Larger Code Llama 13B model does not show significant performance </a:t>
            </a:r>
            <a:r>
              <a:rPr lang="en" sz="1600">
                <a:solidFill>
                  <a:srgbClr val="0B2242"/>
                </a:solidFill>
              </a:rPr>
              <a:t>improvement over the 7B version. Considering the quadrupled memory requirements, this draws larger models not practical for the OpenAPI completion task.</a:t>
            </a:r>
            <a:endParaRPr sz="1600">
              <a:solidFill>
                <a:srgbClr val="0B2242"/>
              </a:solidFill>
            </a:endParaRPr>
          </a:p>
        </p:txBody>
      </p:sp>
      <p:pic>
        <p:nvPicPr>
          <p:cNvPr id="209" name="Google Shape;209;p33"/>
          <p:cNvPicPr preferRelativeResize="0"/>
          <p:nvPr/>
        </p:nvPicPr>
        <p:blipFill>
          <a:blip r:embed="rId3">
            <a:alphaModFix/>
          </a:blip>
          <a:stretch>
            <a:fillRect/>
          </a:stretch>
        </p:blipFill>
        <p:spPr>
          <a:xfrm>
            <a:off x="3146975" y="2015800"/>
            <a:ext cx="5997025" cy="233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sp>
        <p:nvSpPr>
          <p:cNvPr id="214" name="Google Shape;214;p34"/>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t/>
            </a:r>
            <a:endParaRPr/>
          </a:p>
        </p:txBody>
      </p:sp>
      <p:sp>
        <p:nvSpPr>
          <p:cNvPr id="215" name="Google Shape;215;p34"/>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AR generation vs infilling</a:t>
            </a:r>
            <a:endParaRPr b="1" sz="2000">
              <a:solidFill>
                <a:srgbClr val="0B2242"/>
              </a:solidFill>
            </a:endParaRPr>
          </a:p>
        </p:txBody>
      </p:sp>
      <p:sp>
        <p:nvSpPr>
          <p:cNvPr id="216" name="Google Shape;216;p34"/>
          <p:cNvSpPr txBox="1"/>
          <p:nvPr/>
        </p:nvSpPr>
        <p:spPr>
          <a:xfrm>
            <a:off x="379375" y="1198600"/>
            <a:ext cx="34530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Infilling is essential for code completion with Code Llama.</a:t>
            </a:r>
            <a:endParaRPr sz="1600">
              <a:solidFill>
                <a:srgbClr val="0B2242"/>
              </a:solidFill>
            </a:endParaRPr>
          </a:p>
        </p:txBody>
      </p:sp>
      <p:pic>
        <p:nvPicPr>
          <p:cNvPr id="217" name="Google Shape;217;p34"/>
          <p:cNvPicPr preferRelativeResize="0"/>
          <p:nvPr/>
        </p:nvPicPr>
        <p:blipFill>
          <a:blip r:embed="rId3">
            <a:alphaModFix/>
          </a:blip>
          <a:stretch>
            <a:fillRect/>
          </a:stretch>
        </p:blipFill>
        <p:spPr>
          <a:xfrm>
            <a:off x="2892675" y="1793375"/>
            <a:ext cx="6046848" cy="2382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35"/>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t/>
            </a:r>
            <a:endParaRPr/>
          </a:p>
        </p:txBody>
      </p:sp>
      <p:sp>
        <p:nvSpPr>
          <p:cNvPr id="223" name="Google Shape;223;p35"/>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prefix-suffix-middle vs suffix-prefix-middle</a:t>
            </a:r>
            <a:endParaRPr b="1" sz="2000">
              <a:solidFill>
                <a:srgbClr val="0B2242"/>
              </a:solidFill>
            </a:endParaRPr>
          </a:p>
        </p:txBody>
      </p:sp>
      <p:sp>
        <p:nvSpPr>
          <p:cNvPr id="224" name="Google Shape;224;p35"/>
          <p:cNvSpPr txBox="1"/>
          <p:nvPr/>
        </p:nvSpPr>
        <p:spPr>
          <a:xfrm>
            <a:off x="379375" y="1083000"/>
            <a:ext cx="45543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Code Llama severely underperforms in the SPM format because of the split token problem.</a:t>
            </a:r>
            <a:endParaRPr sz="1600">
              <a:solidFill>
                <a:srgbClr val="0B2242"/>
              </a:solidFill>
            </a:endParaRPr>
          </a:p>
        </p:txBody>
      </p:sp>
      <p:pic>
        <p:nvPicPr>
          <p:cNvPr id="225" name="Google Shape;225;p35"/>
          <p:cNvPicPr preferRelativeResize="0"/>
          <p:nvPr/>
        </p:nvPicPr>
        <p:blipFill rotWithShape="1">
          <a:blip r:embed="rId3">
            <a:alphaModFix/>
          </a:blip>
          <a:srcRect b="-3487" l="-3487" r="0" t="0"/>
          <a:stretch/>
        </p:blipFill>
        <p:spPr>
          <a:xfrm>
            <a:off x="2768200" y="1900825"/>
            <a:ext cx="6237425" cy="2407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9" name="Shape 229"/>
        <p:cNvGrpSpPr/>
        <p:nvPr/>
      </p:nvGrpSpPr>
      <p:grpSpPr>
        <a:xfrm>
          <a:off x="0" y="0"/>
          <a:ext cx="0" cy="0"/>
          <a:chOff x="0" y="0"/>
          <a:chExt cx="0" cy="0"/>
        </a:xfrm>
      </p:grpSpPr>
      <p:sp>
        <p:nvSpPr>
          <p:cNvPr id="230" name="Google Shape;230;p36"/>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a:t>
            </a:r>
            <a:r>
              <a:rPr lang="en"/>
              <a:t>s</a:t>
            </a:r>
            <a:r>
              <a:rPr lang="en"/>
              <a:t>hyn     15</a:t>
            </a:r>
            <a:endParaRPr/>
          </a:p>
        </p:txBody>
      </p:sp>
      <p:sp>
        <p:nvSpPr>
          <p:cNvPr id="231" name="Google Shape;231;p36"/>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a:t>
            </a:r>
            <a:r>
              <a:rPr b="1" lang="en" sz="2000">
                <a:solidFill>
                  <a:srgbClr val="0B2242"/>
                </a:solidFill>
              </a:rPr>
              <a:t> m</a:t>
            </a:r>
            <a:r>
              <a:rPr b="1" lang="en" sz="2000">
                <a:solidFill>
                  <a:srgbClr val="0B2242"/>
                </a:solidFill>
              </a:rPr>
              <a:t>etadata in prompt</a:t>
            </a:r>
            <a:endParaRPr b="1" sz="2000">
              <a:solidFill>
                <a:srgbClr val="0B2242"/>
              </a:solidFill>
            </a:endParaRPr>
          </a:p>
        </p:txBody>
      </p:sp>
      <p:sp>
        <p:nvSpPr>
          <p:cNvPr id="232" name="Google Shape;232;p36"/>
          <p:cNvSpPr txBox="1"/>
          <p:nvPr/>
        </p:nvSpPr>
        <p:spPr>
          <a:xfrm>
            <a:off x="379375" y="1198600"/>
            <a:ext cx="51873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Adding OpenAPI components to the prefix only leads to marginal performance improvement and even harms the correctness at lower context sizes.</a:t>
            </a:r>
            <a:endParaRPr sz="1600">
              <a:solidFill>
                <a:srgbClr val="0B2242"/>
              </a:solidFill>
            </a:endParaRPr>
          </a:p>
        </p:txBody>
      </p:sp>
      <p:pic>
        <p:nvPicPr>
          <p:cNvPr id="233" name="Google Shape;233;p36"/>
          <p:cNvPicPr preferRelativeResize="0"/>
          <p:nvPr/>
        </p:nvPicPr>
        <p:blipFill>
          <a:blip r:embed="rId3">
            <a:alphaModFix/>
          </a:blip>
          <a:stretch>
            <a:fillRect/>
          </a:stretch>
        </p:blipFill>
        <p:spPr>
          <a:xfrm>
            <a:off x="3226259" y="1988500"/>
            <a:ext cx="5457841" cy="2187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idx="3" type="body"/>
          </p:nvPr>
        </p:nvSpPr>
        <p:spPr>
          <a:xfrm>
            <a:off x="457202" y="4593135"/>
            <a:ext cx="8226900" cy="2766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1200"/>
              </a:spcAft>
              <a:buNone/>
            </a:pPr>
            <a:r>
              <a:rPr lang="en"/>
              <a:t>11     Bohdan Petryshyn</a:t>
            </a:r>
            <a:endParaRPr/>
          </a:p>
        </p:txBody>
      </p:sp>
      <p:sp>
        <p:nvSpPr>
          <p:cNvPr id="239" name="Google Shape;239;p37"/>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fine-tuning with PSM and a mixture of PSM and SPM formats</a:t>
            </a:r>
            <a:endParaRPr b="1" sz="2000">
              <a:solidFill>
                <a:srgbClr val="0B2242"/>
              </a:solidFill>
            </a:endParaRPr>
          </a:p>
        </p:txBody>
      </p:sp>
      <p:sp>
        <p:nvSpPr>
          <p:cNvPr id="240" name="Google Shape;240;p37"/>
          <p:cNvSpPr txBox="1"/>
          <p:nvPr/>
        </p:nvSpPr>
        <p:spPr>
          <a:xfrm>
            <a:off x="379375" y="1198600"/>
            <a:ext cx="32073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Using the mixture of formats leads to slight improvement in PSM format and a significant improvement to the SPM format.</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Model underperforms at context sizes smaller than 4,096 tokens which is the context size used for fine-tuning.</a:t>
            </a:r>
            <a:endParaRPr sz="1600">
              <a:solidFill>
                <a:srgbClr val="0B2242"/>
              </a:solidFill>
            </a:endParaRPr>
          </a:p>
        </p:txBody>
      </p:sp>
      <p:pic>
        <p:nvPicPr>
          <p:cNvPr id="241" name="Google Shape;241;p37"/>
          <p:cNvPicPr preferRelativeResize="0"/>
          <p:nvPr/>
        </p:nvPicPr>
        <p:blipFill>
          <a:blip r:embed="rId3">
            <a:alphaModFix/>
          </a:blip>
          <a:stretch>
            <a:fillRect/>
          </a:stretch>
        </p:blipFill>
        <p:spPr>
          <a:xfrm>
            <a:off x="3764968" y="942375"/>
            <a:ext cx="4919134" cy="3927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457202" y="1601392"/>
            <a:ext cx="3494700" cy="29127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SzPts val="1600"/>
              <a:buChar char="●"/>
            </a:pPr>
            <a:r>
              <a:rPr lang="en" sz="1600"/>
              <a:t>Symbol-level vs Snippet-level autocompletion</a:t>
            </a:r>
            <a:endParaRPr sz="1600"/>
          </a:p>
        </p:txBody>
      </p:sp>
      <p:sp>
        <p:nvSpPr>
          <p:cNvPr id="109" name="Google Shape;109;p20"/>
          <p:cNvSpPr txBox="1"/>
          <p:nvPr>
            <p:ph idx="3" type="body"/>
          </p:nvPr>
        </p:nvSpPr>
        <p:spPr>
          <a:xfrm>
            <a:off x="457200" y="316875"/>
            <a:ext cx="5023500" cy="4647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1200"/>
              </a:spcAft>
              <a:buClr>
                <a:srgbClr val="0B2242"/>
              </a:buClr>
              <a:buSzPts val="3000"/>
              <a:buNone/>
            </a:pPr>
            <a:r>
              <a:rPr lang="en" sz="2000"/>
              <a:t>Terms: code completion</a:t>
            </a:r>
            <a:endParaRPr sz="2000"/>
          </a:p>
        </p:txBody>
      </p:sp>
      <p:sp>
        <p:nvSpPr>
          <p:cNvPr id="110" name="Google Shape;110;p20"/>
          <p:cNvSpPr txBox="1"/>
          <p:nvPr>
            <p:ph idx="4"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1</a:t>
            </a:r>
            <a:endParaRPr/>
          </a:p>
        </p:txBody>
      </p:sp>
      <p:pic>
        <p:nvPicPr>
          <p:cNvPr id="111" name="Google Shape;111;p20"/>
          <p:cNvPicPr preferRelativeResize="0"/>
          <p:nvPr/>
        </p:nvPicPr>
        <p:blipFill>
          <a:blip r:embed="rId3">
            <a:alphaModFix/>
          </a:blip>
          <a:stretch>
            <a:fillRect/>
          </a:stretch>
        </p:blipFill>
        <p:spPr>
          <a:xfrm>
            <a:off x="4385825" y="1265624"/>
            <a:ext cx="4298276" cy="2973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3" type="body"/>
          </p:nvPr>
        </p:nvSpPr>
        <p:spPr>
          <a:xfrm>
            <a:off x="457202" y="4593135"/>
            <a:ext cx="8226900" cy="2766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1200"/>
              </a:spcAft>
              <a:buNone/>
            </a:pPr>
            <a:r>
              <a:rPr lang="en"/>
              <a:t>12     Bohdan Petryshyn</a:t>
            </a:r>
            <a:endParaRPr/>
          </a:p>
        </p:txBody>
      </p:sp>
      <p:sp>
        <p:nvSpPr>
          <p:cNvPr id="247" name="Google Shape;247;p38"/>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document splitting</a:t>
            </a:r>
            <a:endParaRPr b="1" sz="2000">
              <a:solidFill>
                <a:srgbClr val="0B2242"/>
              </a:solidFill>
            </a:endParaRPr>
          </a:p>
        </p:txBody>
      </p:sp>
      <p:sp>
        <p:nvSpPr>
          <p:cNvPr id="248" name="Google Shape;248;p38"/>
          <p:cNvSpPr txBox="1"/>
          <p:nvPr/>
        </p:nvSpPr>
        <p:spPr>
          <a:xfrm>
            <a:off x="379375" y="1198600"/>
            <a:ext cx="81717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Widely used context-level FIM training objective can lead to a bias towards training-time context size infilling. </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Splitting documents before the FIM transformation helps achieving a uniform distribution of the training sample sizes.</a:t>
            </a:r>
            <a:endParaRPr sz="1600">
              <a:solidFill>
                <a:srgbClr val="0B2242"/>
              </a:solidFill>
            </a:endParaRPr>
          </a:p>
        </p:txBody>
      </p:sp>
      <p:pic>
        <p:nvPicPr>
          <p:cNvPr id="249" name="Google Shape;249;p38"/>
          <p:cNvPicPr preferRelativeResize="0"/>
          <p:nvPr/>
        </p:nvPicPr>
        <p:blipFill>
          <a:blip r:embed="rId3">
            <a:alphaModFix/>
          </a:blip>
          <a:stretch>
            <a:fillRect/>
          </a:stretch>
        </p:blipFill>
        <p:spPr>
          <a:xfrm>
            <a:off x="2668600" y="2256025"/>
            <a:ext cx="6015498" cy="23371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idx="3" type="body"/>
          </p:nvPr>
        </p:nvSpPr>
        <p:spPr>
          <a:xfrm>
            <a:off x="457202" y="4593135"/>
            <a:ext cx="8226900" cy="2766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1200"/>
              </a:spcAft>
              <a:buNone/>
            </a:pPr>
            <a:r>
              <a:rPr lang="en"/>
              <a:t>13     Bohdan Petryshyn</a:t>
            </a:r>
            <a:endParaRPr/>
          </a:p>
        </p:txBody>
      </p:sp>
      <p:sp>
        <p:nvSpPr>
          <p:cNvPr id="255" name="Google Shape;255;p39"/>
          <p:cNvSpPr txBox="1"/>
          <p:nvPr/>
        </p:nvSpPr>
        <p:spPr>
          <a:xfrm>
            <a:off x="457200" y="316875"/>
            <a:ext cx="69546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Code Llama performance optimization: document splitting</a:t>
            </a:r>
            <a:endParaRPr b="1" sz="2000">
              <a:solidFill>
                <a:srgbClr val="0B2242"/>
              </a:solidFill>
            </a:endParaRPr>
          </a:p>
        </p:txBody>
      </p:sp>
      <p:sp>
        <p:nvSpPr>
          <p:cNvPr id="256" name="Google Shape;256;p39"/>
          <p:cNvSpPr txBox="1"/>
          <p:nvPr/>
        </p:nvSpPr>
        <p:spPr>
          <a:xfrm>
            <a:off x="379375" y="1198600"/>
            <a:ext cx="8171700" cy="29775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rgbClr val="0B2242"/>
              </a:buClr>
              <a:buSzPts val="1600"/>
              <a:buChar char="●"/>
            </a:pPr>
            <a:r>
              <a:rPr lang="en" sz="1600">
                <a:solidFill>
                  <a:srgbClr val="0B2242"/>
                </a:solidFill>
              </a:rPr>
              <a:t>Models trained at 2048, 4096, and 5120 token context lengths underperform when prompted with context sizes smaller than during fine-tuning.</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Model trained with 5120 tokens and the document splitting technique demonstrates much more stable performance.</a:t>
            </a:r>
            <a:endParaRPr sz="1600">
              <a:solidFill>
                <a:srgbClr val="0B2242"/>
              </a:solidFill>
            </a:endParaRPr>
          </a:p>
        </p:txBody>
      </p:sp>
      <p:pic>
        <p:nvPicPr>
          <p:cNvPr id="257" name="Google Shape;257;p39"/>
          <p:cNvPicPr preferRelativeResize="0"/>
          <p:nvPr/>
        </p:nvPicPr>
        <p:blipFill>
          <a:blip r:embed="rId3">
            <a:alphaModFix/>
          </a:blip>
          <a:stretch>
            <a:fillRect/>
          </a:stretch>
        </p:blipFill>
        <p:spPr>
          <a:xfrm>
            <a:off x="2753900" y="2272323"/>
            <a:ext cx="5930200" cy="2320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idx="2" type="body"/>
          </p:nvPr>
        </p:nvSpPr>
        <p:spPr>
          <a:xfrm>
            <a:off x="457200" y="316875"/>
            <a:ext cx="69747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Clr>
                <a:schemeClr val="dk1"/>
              </a:buClr>
              <a:buSzPts val="1100"/>
              <a:buFont typeface="Arial"/>
              <a:buNone/>
            </a:pPr>
            <a:r>
              <a:rPr lang="en" sz="2000"/>
              <a:t>Code Llama performance optimization: comparison</a:t>
            </a:r>
            <a:endParaRPr sz="2000"/>
          </a:p>
        </p:txBody>
      </p:sp>
      <p:sp>
        <p:nvSpPr>
          <p:cNvPr id="263" name="Google Shape;263;p40"/>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14     Bohdan Petryshyn</a:t>
            </a:r>
            <a:endParaRPr/>
          </a:p>
        </p:txBody>
      </p:sp>
      <p:pic>
        <p:nvPicPr>
          <p:cNvPr id="264" name="Google Shape;264;p40"/>
          <p:cNvPicPr preferRelativeResize="0"/>
          <p:nvPr/>
        </p:nvPicPr>
        <p:blipFill>
          <a:blip r:embed="rId3">
            <a:alphaModFix/>
          </a:blip>
          <a:stretch>
            <a:fillRect/>
          </a:stretch>
        </p:blipFill>
        <p:spPr>
          <a:xfrm>
            <a:off x="1591832" y="933975"/>
            <a:ext cx="5960344" cy="3659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idx="1" type="body"/>
          </p:nvPr>
        </p:nvSpPr>
        <p:spPr>
          <a:xfrm>
            <a:off x="342300" y="860825"/>
            <a:ext cx="8453400" cy="3301800"/>
          </a:xfrm>
          <a:prstGeom prst="rect">
            <a:avLst/>
          </a:prstGeom>
          <a:noFill/>
          <a:ln>
            <a:noFill/>
          </a:ln>
        </p:spPr>
        <p:txBody>
          <a:bodyPr anchorCtr="0" anchor="t" bIns="45700" lIns="91425" spcFirstLastPara="1" rIns="91425" wrap="square" tIns="45700">
            <a:normAutofit/>
          </a:bodyPr>
          <a:lstStyle/>
          <a:p>
            <a:pPr indent="-323850" lvl="0" marL="457200" rtl="0" algn="l">
              <a:lnSpc>
                <a:spcPct val="100000"/>
              </a:lnSpc>
              <a:spcBef>
                <a:spcPts val="0"/>
              </a:spcBef>
              <a:spcAft>
                <a:spcPts val="0"/>
              </a:spcAft>
              <a:buSzPts val="1500"/>
              <a:buChar char="●"/>
            </a:pPr>
            <a:r>
              <a:rPr lang="en" sz="1500"/>
              <a:t>A novel semantics-aware OpenAPI completion benchmark was implemented and published at GitHub [1].</a:t>
            </a:r>
            <a:endParaRPr sz="1500"/>
          </a:p>
          <a:p>
            <a:pPr indent="-323850" lvl="0" marL="457200" rtl="0" algn="l">
              <a:lnSpc>
                <a:spcPct val="100000"/>
              </a:lnSpc>
              <a:spcBef>
                <a:spcPts val="0"/>
              </a:spcBef>
              <a:spcAft>
                <a:spcPts val="0"/>
              </a:spcAft>
              <a:buSzPts val="1500"/>
              <a:buChar char="●"/>
            </a:pPr>
            <a:r>
              <a:rPr lang="en" sz="1500"/>
              <a:t>GitHub Copilot, one of the most widely used commercial solutions correctly completes </a:t>
            </a:r>
            <a:r>
              <a:rPr b="1" lang="en" sz="1500"/>
              <a:t>29%</a:t>
            </a:r>
            <a:r>
              <a:rPr lang="en" sz="1500"/>
              <a:t> of the definitions.</a:t>
            </a:r>
            <a:endParaRPr sz="1500"/>
          </a:p>
          <a:p>
            <a:pPr indent="-323850" lvl="0" marL="457200" rtl="0" algn="l">
              <a:lnSpc>
                <a:spcPct val="100000"/>
              </a:lnSpc>
              <a:spcBef>
                <a:spcPts val="0"/>
              </a:spcBef>
              <a:spcAft>
                <a:spcPts val="0"/>
              </a:spcAft>
              <a:buSzPts val="1500"/>
              <a:buChar char="●"/>
            </a:pPr>
            <a:r>
              <a:rPr lang="en" sz="1500"/>
              <a:t>Code Llama 7B model with optimal prompt format correctly completes </a:t>
            </a:r>
            <a:r>
              <a:rPr b="1" lang="en" sz="1500"/>
              <a:t>36% </a:t>
            </a:r>
            <a:r>
              <a:rPr lang="en" sz="1500"/>
              <a:t>of the definitions and outperforms Copilot by </a:t>
            </a:r>
            <a:r>
              <a:rPr b="1" lang="en" sz="1500"/>
              <a:t>24.1%</a:t>
            </a:r>
            <a:r>
              <a:rPr lang="en" sz="1500"/>
              <a:t>.</a:t>
            </a:r>
            <a:endParaRPr sz="1500"/>
          </a:p>
          <a:p>
            <a:pPr indent="-323850" lvl="0" marL="457200" rtl="0" algn="l">
              <a:lnSpc>
                <a:spcPct val="100000"/>
              </a:lnSpc>
              <a:spcBef>
                <a:spcPts val="0"/>
              </a:spcBef>
              <a:spcAft>
                <a:spcPts val="0"/>
              </a:spcAft>
              <a:buSzPts val="1500"/>
              <a:buChar char="●"/>
            </a:pPr>
            <a:r>
              <a:rPr lang="en" sz="1500"/>
              <a:t>The fine-tuned model demonstrates a peak correctness of </a:t>
            </a:r>
            <a:r>
              <a:rPr b="1" lang="en" sz="1500"/>
              <a:t>45% </a:t>
            </a:r>
            <a:r>
              <a:rPr lang="en" sz="1500"/>
              <a:t>outperforming GitHub Copilot by </a:t>
            </a:r>
            <a:r>
              <a:rPr b="1" lang="en" sz="1500"/>
              <a:t>55.2%</a:t>
            </a:r>
            <a:r>
              <a:rPr lang="en" sz="1500"/>
              <a:t> despite utilizing </a:t>
            </a:r>
            <a:r>
              <a:rPr b="1" lang="en" sz="1500"/>
              <a:t>25 times</a:t>
            </a:r>
            <a:r>
              <a:rPr lang="en" sz="1500"/>
              <a:t> fewer parameters. The model is open-source and available at HuggingFace Hub [2]. The training pipeline is available at GitHub [3].</a:t>
            </a:r>
            <a:endParaRPr sz="1500"/>
          </a:p>
          <a:p>
            <a:pPr indent="-323850" lvl="0" marL="457200" rtl="0" algn="l">
              <a:lnSpc>
                <a:spcPct val="100000"/>
              </a:lnSpc>
              <a:spcBef>
                <a:spcPts val="0"/>
              </a:spcBef>
              <a:spcAft>
                <a:spcPts val="0"/>
              </a:spcAft>
              <a:buSzPts val="1500"/>
              <a:buChar char="●"/>
            </a:pPr>
            <a:r>
              <a:rPr lang="en" sz="1500"/>
              <a:t>The proposed document splitting technique improves the widely used FIM training objective by equalizing the performance of the fine-tuned model at the entire range of context sizes.</a:t>
            </a:r>
            <a:endParaRPr sz="1500"/>
          </a:p>
          <a:p>
            <a:pPr indent="-323850" lvl="0" marL="457200" rtl="0" algn="l">
              <a:lnSpc>
                <a:spcPct val="100000"/>
              </a:lnSpc>
              <a:spcBef>
                <a:spcPts val="0"/>
              </a:spcBef>
              <a:spcAft>
                <a:spcPts val="0"/>
              </a:spcAft>
              <a:buSzPts val="1500"/>
              <a:buChar char="●"/>
            </a:pPr>
            <a:r>
              <a:rPr lang="en" sz="1500"/>
              <a:t>A significant part of the research is in the process of submission to the IEEE Transactions on Software Engineering journal. The preprint is available at Arxiv [5].</a:t>
            </a:r>
            <a:endParaRPr sz="1500"/>
          </a:p>
        </p:txBody>
      </p:sp>
      <p:sp>
        <p:nvSpPr>
          <p:cNvPr id="270" name="Google Shape;270;p41"/>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a:t>
            </a:r>
            <a:endParaRPr sz="2000"/>
          </a:p>
        </p:txBody>
      </p:sp>
      <p:sp>
        <p:nvSpPr>
          <p:cNvPr id="271" name="Google Shape;271;p41"/>
          <p:cNvSpPr txBox="1"/>
          <p:nvPr>
            <p:ph idx="3" type="body"/>
          </p:nvPr>
        </p:nvSpPr>
        <p:spPr>
          <a:xfrm>
            <a:off x="457200" y="4593125"/>
            <a:ext cx="77466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15     Bohdan Petryshyn</a:t>
            </a:r>
            <a:endParaRPr/>
          </a:p>
        </p:txBody>
      </p:sp>
      <p:sp>
        <p:nvSpPr>
          <p:cNvPr id="272" name="Google Shape;272;p41"/>
          <p:cNvSpPr txBox="1"/>
          <p:nvPr/>
        </p:nvSpPr>
        <p:spPr>
          <a:xfrm>
            <a:off x="342300" y="4162625"/>
            <a:ext cx="6436200" cy="877200"/>
          </a:xfrm>
          <a:prstGeom prst="rect">
            <a:avLst/>
          </a:prstGeom>
          <a:noFill/>
          <a:ln>
            <a:noFill/>
          </a:ln>
        </p:spPr>
        <p:txBody>
          <a:bodyPr anchorCtr="0" anchor="t" bIns="91425" lIns="91425" spcFirstLastPara="1" rIns="91425" wrap="square" tIns="91425">
            <a:spAutoFit/>
          </a:bodyPr>
          <a:lstStyle/>
          <a:p>
            <a:pPr indent="-292100" lvl="0" marL="457200" rtl="0" algn="l">
              <a:lnSpc>
                <a:spcPct val="90000"/>
              </a:lnSpc>
              <a:spcBef>
                <a:spcPts val="0"/>
              </a:spcBef>
              <a:spcAft>
                <a:spcPts val="0"/>
              </a:spcAft>
              <a:buClr>
                <a:schemeClr val="dk2"/>
              </a:buClr>
              <a:buSzPts val="1000"/>
              <a:buAutoNum type="arabicPeriod"/>
            </a:pPr>
            <a:r>
              <a:rPr lang="en" sz="1000" u="sng">
                <a:solidFill>
                  <a:schemeClr val="accent5"/>
                </a:solidFill>
                <a:hlinkClick r:id="rId3">
                  <a:extLst>
                    <a:ext uri="{A12FA001-AC4F-418D-AE19-62706E023703}">
                      <ahyp:hlinkClr val="tx"/>
                    </a:ext>
                  </a:extLst>
                </a:hlinkClick>
              </a:rPr>
              <a:t>https://github.com/BohdanPetryshyn/openapi-completion-benchmark</a:t>
            </a:r>
            <a:endParaRPr sz="1000">
              <a:solidFill>
                <a:schemeClr val="dk2"/>
              </a:solidFill>
            </a:endParaRPr>
          </a:p>
          <a:p>
            <a:pPr indent="-292100" lvl="0" marL="457200" rtl="0" algn="l">
              <a:lnSpc>
                <a:spcPct val="90000"/>
              </a:lnSpc>
              <a:spcBef>
                <a:spcPts val="0"/>
              </a:spcBef>
              <a:spcAft>
                <a:spcPts val="0"/>
              </a:spcAft>
              <a:buClr>
                <a:schemeClr val="dk2"/>
              </a:buClr>
              <a:buSzPts val="1000"/>
              <a:buAutoNum type="arabicPeriod"/>
            </a:pPr>
            <a:r>
              <a:rPr lang="en" sz="1000" u="sng">
                <a:solidFill>
                  <a:schemeClr val="hlink"/>
                </a:solidFill>
                <a:hlinkClick r:id="rId4"/>
              </a:rPr>
              <a:t>https://huggingface.co/BohdanPetryshyn/codellama-7b-openapi-completion-merged-ctx-lvl-fim-05-spm</a:t>
            </a:r>
            <a:endParaRPr sz="1000">
              <a:solidFill>
                <a:schemeClr val="dk2"/>
              </a:solidFill>
            </a:endParaRPr>
          </a:p>
          <a:p>
            <a:pPr indent="-292100" lvl="0" marL="457200" rtl="0" algn="l">
              <a:lnSpc>
                <a:spcPct val="90000"/>
              </a:lnSpc>
              <a:spcBef>
                <a:spcPts val="0"/>
              </a:spcBef>
              <a:spcAft>
                <a:spcPts val="0"/>
              </a:spcAft>
              <a:buClr>
                <a:schemeClr val="dk2"/>
              </a:buClr>
              <a:buSzPts val="1000"/>
              <a:buAutoNum type="arabicPeriod"/>
            </a:pPr>
            <a:r>
              <a:rPr lang="en" sz="1000" u="sng">
                <a:solidFill>
                  <a:schemeClr val="accent5"/>
                </a:solidFill>
                <a:hlinkClick r:id="rId5">
                  <a:extLst>
                    <a:ext uri="{A12FA001-AC4F-418D-AE19-62706E023703}">
                      <ahyp:hlinkClr val="tx"/>
                    </a:ext>
                  </a:extLst>
                </a:hlinkClick>
              </a:rPr>
              <a:t>https://github.com/BohdanPetryshyn/code-llama-fim-fine-tuning</a:t>
            </a:r>
            <a:endParaRPr sz="1000">
              <a:solidFill>
                <a:schemeClr val="dk2"/>
              </a:solidFill>
            </a:endParaRPr>
          </a:p>
          <a:p>
            <a:pPr indent="-292100" lvl="0" marL="457200" rtl="0" algn="l">
              <a:lnSpc>
                <a:spcPct val="90000"/>
              </a:lnSpc>
              <a:spcBef>
                <a:spcPts val="0"/>
              </a:spcBef>
              <a:spcAft>
                <a:spcPts val="0"/>
              </a:spcAft>
              <a:buClr>
                <a:schemeClr val="dk2"/>
              </a:buClr>
              <a:buSzPts val="1000"/>
              <a:buAutoNum type="arabicPeriod"/>
            </a:pPr>
            <a:r>
              <a:rPr lang="en" sz="1000" u="sng">
                <a:solidFill>
                  <a:schemeClr val="hlink"/>
                </a:solidFill>
                <a:hlinkClick r:id="rId6"/>
              </a:rPr>
              <a:t>https://www.npmjs.com/package/hf-code-llama-infiller</a:t>
            </a:r>
            <a:endParaRPr sz="1000">
              <a:solidFill>
                <a:schemeClr val="dk2"/>
              </a:solidFill>
            </a:endParaRPr>
          </a:p>
          <a:p>
            <a:pPr indent="-292100" lvl="0" marL="457200" rtl="0" algn="l">
              <a:lnSpc>
                <a:spcPct val="90000"/>
              </a:lnSpc>
              <a:spcBef>
                <a:spcPts val="0"/>
              </a:spcBef>
              <a:spcAft>
                <a:spcPts val="0"/>
              </a:spcAft>
              <a:buClr>
                <a:schemeClr val="dk2"/>
              </a:buClr>
              <a:buSzPts val="1000"/>
              <a:buAutoNum type="arabicPeriod"/>
            </a:pPr>
            <a:r>
              <a:rPr lang="en" sz="1000" u="sng">
                <a:solidFill>
                  <a:schemeClr val="hlink"/>
                </a:solidFill>
                <a:hlinkClick r:id="rId7"/>
              </a:rPr>
              <a:t>https://arxiv.org/abs/2405.15729</a:t>
            </a:r>
            <a:endParaRPr sz="10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idx="1" type="body"/>
          </p:nvPr>
        </p:nvSpPr>
        <p:spPr>
          <a:xfrm>
            <a:off x="342300" y="1353600"/>
            <a:ext cx="8453400" cy="323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r>
              <a:rPr b="1" lang="en" sz="1600"/>
              <a:t>:</a:t>
            </a:r>
            <a:endParaRPr sz="1600"/>
          </a:p>
          <a:p>
            <a:pPr indent="0" lvl="0" marL="0" rtl="0" algn="l">
              <a:spcBef>
                <a:spcPts val="0"/>
              </a:spcBef>
              <a:spcAft>
                <a:spcPts val="0"/>
              </a:spcAft>
              <a:buNone/>
            </a:pPr>
            <a:r>
              <a:rPr lang="en" sz="1600"/>
              <a:t>To analyze the </a:t>
            </a:r>
            <a:r>
              <a:rPr b="1" lang="en" sz="1600"/>
              <a:t>state of the art</a:t>
            </a:r>
            <a:r>
              <a:rPr lang="en" sz="1600"/>
              <a:t> in code generation and evaluation and identify the challenges in this area in the context of OpenAPI completion.</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b="1" sz="1600"/>
          </a:p>
          <a:p>
            <a:pPr indent="-330200" lvl="0" marL="457200" rtl="0" algn="l">
              <a:spcBef>
                <a:spcPts val="0"/>
              </a:spcBef>
              <a:spcAft>
                <a:spcPts val="0"/>
              </a:spcAft>
              <a:buSzPts val="1600"/>
              <a:buChar char="●"/>
            </a:pPr>
            <a:r>
              <a:rPr lang="en" sz="1600"/>
              <a:t>Modern solutions are based on </a:t>
            </a:r>
            <a:r>
              <a:rPr b="1" lang="en" sz="1600"/>
              <a:t>transformer architectures</a:t>
            </a:r>
            <a:r>
              <a:rPr lang="en" sz="1600"/>
              <a:t> which require large amounts of data and computational resources to train.</a:t>
            </a:r>
            <a:endParaRPr sz="1600"/>
          </a:p>
          <a:p>
            <a:pPr indent="-330200" lvl="0" marL="457200" rtl="0" algn="l">
              <a:spcBef>
                <a:spcPts val="0"/>
              </a:spcBef>
              <a:spcAft>
                <a:spcPts val="0"/>
              </a:spcAft>
              <a:buSzPts val="1600"/>
              <a:buChar char="●"/>
            </a:pPr>
            <a:r>
              <a:rPr lang="en" sz="1600"/>
              <a:t>Task-specific </a:t>
            </a:r>
            <a:r>
              <a:rPr b="1" lang="en" sz="1600"/>
              <a:t>optimizations</a:t>
            </a:r>
            <a:r>
              <a:rPr lang="en" sz="1600"/>
              <a:t> can lead to competitive advantage in code completion.</a:t>
            </a:r>
            <a:endParaRPr sz="1600"/>
          </a:p>
          <a:p>
            <a:pPr indent="-330200" lvl="0" marL="457200" rtl="0" algn="l">
              <a:spcBef>
                <a:spcPts val="0"/>
              </a:spcBef>
              <a:spcAft>
                <a:spcPts val="0"/>
              </a:spcAft>
              <a:buSzPts val="1600"/>
              <a:buChar char="●"/>
            </a:pPr>
            <a:r>
              <a:rPr lang="en" sz="1600"/>
              <a:t>Semantics-aware OpenAPI completion </a:t>
            </a:r>
            <a:r>
              <a:rPr b="1" lang="en" sz="1600"/>
              <a:t>benchmark</a:t>
            </a:r>
            <a:r>
              <a:rPr lang="en" sz="1600"/>
              <a:t> hasn’t been developed yet.</a:t>
            </a:r>
            <a:endParaRPr sz="1600"/>
          </a:p>
        </p:txBody>
      </p:sp>
      <p:sp>
        <p:nvSpPr>
          <p:cNvPr id="278" name="Google Shape;278;p42"/>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state of the art review</a:t>
            </a:r>
            <a:endParaRPr sz="2000"/>
          </a:p>
        </p:txBody>
      </p:sp>
      <p:sp>
        <p:nvSpPr>
          <p:cNvPr id="279" name="Google Shape;279;p42"/>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21     Bohdan Petryshyn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idx="1" type="body"/>
          </p:nvPr>
        </p:nvSpPr>
        <p:spPr>
          <a:xfrm>
            <a:off x="342300" y="1353600"/>
            <a:ext cx="8453400" cy="323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endParaRPr sz="1600"/>
          </a:p>
          <a:p>
            <a:pPr indent="0" lvl="0" marL="0" rtl="0" algn="l">
              <a:spcBef>
                <a:spcPts val="0"/>
              </a:spcBef>
              <a:spcAft>
                <a:spcPts val="0"/>
              </a:spcAft>
              <a:buNone/>
            </a:pPr>
            <a:r>
              <a:rPr lang="en" sz="1600"/>
              <a:t>To identify the </a:t>
            </a:r>
            <a:r>
              <a:rPr b="1" lang="en" sz="1600"/>
              <a:t>baseline solution</a:t>
            </a:r>
            <a:r>
              <a:rPr lang="en" sz="1600"/>
              <a:t> as well as the </a:t>
            </a:r>
            <a:r>
              <a:rPr b="1" lang="en" sz="1600"/>
              <a:t>foundational model</a:t>
            </a:r>
            <a:r>
              <a:rPr lang="en" sz="1600"/>
              <a:t> for the study.</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b="1" sz="1600"/>
          </a:p>
          <a:p>
            <a:pPr indent="-330200" lvl="0" marL="457200" rtl="0" algn="l">
              <a:spcBef>
                <a:spcPts val="0"/>
              </a:spcBef>
              <a:spcAft>
                <a:spcPts val="0"/>
              </a:spcAft>
              <a:buSzPts val="1600"/>
              <a:buChar char="●"/>
            </a:pPr>
            <a:r>
              <a:rPr b="1" lang="en" sz="1600"/>
              <a:t>GitHub Copilot</a:t>
            </a:r>
            <a:r>
              <a:rPr lang="en" sz="1600"/>
              <a:t>, one of the most widely adopted commercial solutions was selected as the baseline solution for the study.</a:t>
            </a:r>
            <a:endParaRPr sz="1600"/>
          </a:p>
          <a:p>
            <a:pPr indent="-330200" lvl="0" marL="457200" rtl="0" algn="l">
              <a:spcBef>
                <a:spcPts val="0"/>
              </a:spcBef>
              <a:spcAft>
                <a:spcPts val="0"/>
              </a:spcAft>
              <a:buSzPts val="1600"/>
              <a:buChar char="●"/>
            </a:pPr>
            <a:r>
              <a:rPr b="1" lang="en" sz="1600"/>
              <a:t>Code Llama</a:t>
            </a:r>
            <a:r>
              <a:rPr lang="en" sz="1600"/>
              <a:t>, an open-source LLM from Meta was selected as the foundational model for the proposed solution implementation due to its permissive </a:t>
            </a:r>
            <a:r>
              <a:rPr b="1" lang="en" sz="1600"/>
              <a:t>license</a:t>
            </a:r>
            <a:r>
              <a:rPr lang="en" sz="1600"/>
              <a:t>, best-in-class </a:t>
            </a:r>
            <a:r>
              <a:rPr b="1" lang="en" sz="1600"/>
              <a:t>performance</a:t>
            </a:r>
            <a:r>
              <a:rPr lang="en" sz="1600"/>
              <a:t>, large context size support, and </a:t>
            </a:r>
            <a:r>
              <a:rPr b="1" lang="en" sz="1600"/>
              <a:t>infilling</a:t>
            </a:r>
            <a:r>
              <a:rPr lang="en" sz="1600"/>
              <a:t> capabilities.</a:t>
            </a:r>
            <a:endParaRPr sz="1600"/>
          </a:p>
        </p:txBody>
      </p:sp>
      <p:sp>
        <p:nvSpPr>
          <p:cNvPr id="285" name="Google Shape;285;p43"/>
          <p:cNvSpPr txBox="1"/>
          <p:nvPr>
            <p:ph idx="2" type="body"/>
          </p:nvPr>
        </p:nvSpPr>
        <p:spPr>
          <a:xfrm>
            <a:off x="457200" y="316875"/>
            <a:ext cx="70566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baseline solution and foundational model</a:t>
            </a:r>
            <a:endParaRPr sz="2000"/>
          </a:p>
        </p:txBody>
      </p:sp>
      <p:sp>
        <p:nvSpPr>
          <p:cNvPr id="286" name="Google Shape;286;p43"/>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1200"/>
              </a:spcAft>
              <a:buClr>
                <a:schemeClr val="dk1"/>
              </a:buClr>
              <a:buSzPct val="68750"/>
              <a:buNone/>
            </a:pPr>
            <a:r>
              <a:rPr lang="en"/>
              <a:t>22     Bohdan Petryshyn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idx="1" type="body"/>
          </p:nvPr>
        </p:nvSpPr>
        <p:spPr>
          <a:xfrm>
            <a:off x="342300" y="1353600"/>
            <a:ext cx="8453400" cy="323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endParaRPr sz="1600"/>
          </a:p>
          <a:p>
            <a:pPr indent="0" lvl="0" marL="0" rtl="0" algn="l">
              <a:spcBef>
                <a:spcPts val="0"/>
              </a:spcBef>
              <a:spcAft>
                <a:spcPts val="0"/>
              </a:spcAft>
              <a:buNone/>
            </a:pPr>
            <a:r>
              <a:rPr lang="en" sz="1600"/>
              <a:t>To design and implement a semantics-aware </a:t>
            </a:r>
            <a:r>
              <a:rPr b="1" lang="en" sz="1600"/>
              <a:t>benchmark</a:t>
            </a:r>
            <a:r>
              <a:rPr lang="en" sz="1600"/>
              <a:t> for the task.</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b="1" sz="1600"/>
          </a:p>
          <a:p>
            <a:pPr indent="-330200" lvl="0" marL="457200" rtl="0" algn="l">
              <a:spcBef>
                <a:spcPts val="0"/>
              </a:spcBef>
              <a:spcAft>
                <a:spcPts val="0"/>
              </a:spcAft>
              <a:buSzPts val="1600"/>
              <a:buChar char="●"/>
            </a:pPr>
            <a:r>
              <a:rPr lang="en" sz="1600"/>
              <a:t>Three metrics were proposed: </a:t>
            </a:r>
            <a:r>
              <a:rPr b="1" lang="en" sz="1600"/>
              <a:t>correctness</a:t>
            </a:r>
            <a:r>
              <a:rPr lang="en" sz="1600"/>
              <a:t>, </a:t>
            </a:r>
            <a:r>
              <a:rPr b="1" lang="en" sz="1600"/>
              <a:t>validity</a:t>
            </a:r>
            <a:r>
              <a:rPr lang="en" sz="1600"/>
              <a:t>, and generation </a:t>
            </a:r>
            <a:r>
              <a:rPr b="1" lang="en" sz="1600"/>
              <a:t>speed</a:t>
            </a:r>
            <a:r>
              <a:rPr lang="en" sz="1600"/>
              <a:t>.</a:t>
            </a:r>
            <a:endParaRPr sz="1600"/>
          </a:p>
          <a:p>
            <a:pPr indent="-330200" lvl="0" marL="457200" rtl="0" algn="l">
              <a:spcBef>
                <a:spcPts val="0"/>
              </a:spcBef>
              <a:spcAft>
                <a:spcPts val="0"/>
              </a:spcAft>
              <a:buSzPts val="1600"/>
              <a:buChar char="●"/>
            </a:pPr>
            <a:r>
              <a:rPr lang="en" sz="1600"/>
              <a:t>The correctness metric tolerates the possible </a:t>
            </a:r>
            <a:r>
              <a:rPr b="1" lang="en" sz="1600"/>
              <a:t>variations</a:t>
            </a:r>
            <a:r>
              <a:rPr lang="en" sz="1600"/>
              <a:t> from the ground truth completion using a set of heuristics.</a:t>
            </a:r>
            <a:endParaRPr sz="1600"/>
          </a:p>
          <a:p>
            <a:pPr indent="-330200" lvl="0" marL="457200" rtl="0" algn="l">
              <a:spcBef>
                <a:spcPts val="0"/>
              </a:spcBef>
              <a:spcAft>
                <a:spcPts val="0"/>
              </a:spcAft>
              <a:buSzPts val="1600"/>
              <a:buChar char="●"/>
            </a:pPr>
            <a:r>
              <a:rPr lang="en" sz="1600"/>
              <a:t>To the best of the author’s knowledge, the proposed benchmark is the </a:t>
            </a:r>
            <a:r>
              <a:rPr b="1" lang="en" sz="1600"/>
              <a:t>first</a:t>
            </a:r>
            <a:r>
              <a:rPr lang="en" sz="1600"/>
              <a:t> publicly available evaluation framework for OpenAPI completion. The benchmark is available on GitHub: </a:t>
            </a:r>
            <a:r>
              <a:rPr lang="en" sz="1600" u="sng">
                <a:solidFill>
                  <a:schemeClr val="hlink"/>
                </a:solidFill>
                <a:hlinkClick r:id="rId3"/>
              </a:rPr>
              <a:t>https://github.com/BohdanPetryshyn/openapi-completion-benchmark</a:t>
            </a:r>
            <a:endParaRPr sz="1600"/>
          </a:p>
        </p:txBody>
      </p:sp>
      <p:sp>
        <p:nvSpPr>
          <p:cNvPr id="292" name="Google Shape;292;p44"/>
          <p:cNvSpPr txBox="1"/>
          <p:nvPr>
            <p:ph idx="2" type="body"/>
          </p:nvPr>
        </p:nvSpPr>
        <p:spPr>
          <a:xfrm>
            <a:off x="457200" y="316875"/>
            <a:ext cx="71475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OpenAPI completion benchmark </a:t>
            </a:r>
            <a:endParaRPr sz="2000"/>
          </a:p>
        </p:txBody>
      </p:sp>
      <p:sp>
        <p:nvSpPr>
          <p:cNvPr id="293" name="Google Shape;293;p44"/>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1200"/>
              </a:spcAft>
              <a:buClr>
                <a:schemeClr val="dk1"/>
              </a:buClr>
              <a:buSzPct val="68750"/>
              <a:buFont typeface="Arial"/>
              <a:buNone/>
            </a:pPr>
            <a:r>
              <a:rPr lang="en"/>
              <a:t>23     Bohdan Petryshyn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idx="1" type="body"/>
          </p:nvPr>
        </p:nvSpPr>
        <p:spPr>
          <a:xfrm>
            <a:off x="342300" y="1353600"/>
            <a:ext cx="8453400" cy="323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endParaRPr sz="1600"/>
          </a:p>
          <a:p>
            <a:pPr indent="0" lvl="0" marL="0" rtl="0" algn="l">
              <a:spcBef>
                <a:spcPts val="0"/>
              </a:spcBef>
              <a:spcAft>
                <a:spcPts val="0"/>
              </a:spcAft>
              <a:buNone/>
            </a:pPr>
            <a:r>
              <a:rPr lang="en" sz="1600"/>
              <a:t>To design and implement a reusable </a:t>
            </a:r>
            <a:r>
              <a:rPr b="1" lang="en" sz="1600"/>
              <a:t>integrated</a:t>
            </a:r>
            <a:r>
              <a:rPr lang="en" sz="1600"/>
              <a:t> OpenAPI completion </a:t>
            </a:r>
            <a:r>
              <a:rPr b="1" lang="en" sz="1600"/>
              <a:t>solution</a:t>
            </a:r>
            <a:r>
              <a:rPr lang="en" sz="1600"/>
              <a:t>.</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b="1" sz="1600"/>
          </a:p>
          <a:p>
            <a:pPr indent="-330200" lvl="0" marL="457200" rtl="0" algn="l">
              <a:spcBef>
                <a:spcPts val="0"/>
              </a:spcBef>
              <a:spcAft>
                <a:spcPts val="0"/>
              </a:spcAft>
              <a:buSzPts val="1600"/>
              <a:buChar char="●"/>
            </a:pPr>
            <a:r>
              <a:rPr lang="en" sz="1600"/>
              <a:t>The OpenAPI completion solution proposed in this research is based on a modular architecture that enables easy </a:t>
            </a:r>
            <a:r>
              <a:rPr lang="en" sz="1600"/>
              <a:t>alteration</a:t>
            </a:r>
            <a:r>
              <a:rPr lang="en" sz="1600"/>
              <a:t> of the </a:t>
            </a:r>
            <a:r>
              <a:rPr b="1" lang="en" sz="1600"/>
              <a:t>prompt building</a:t>
            </a:r>
            <a:r>
              <a:rPr lang="en" sz="1600"/>
              <a:t>, </a:t>
            </a:r>
            <a:r>
              <a:rPr b="1" lang="en" sz="1600"/>
              <a:t>infilling</a:t>
            </a:r>
            <a:r>
              <a:rPr lang="en" sz="1600"/>
              <a:t>, and </a:t>
            </a:r>
            <a:r>
              <a:rPr b="1" lang="en" sz="1600"/>
              <a:t>result embedding</a:t>
            </a:r>
            <a:r>
              <a:rPr lang="en" sz="1600"/>
              <a:t> strategies.</a:t>
            </a:r>
            <a:endParaRPr sz="1600"/>
          </a:p>
          <a:p>
            <a:pPr indent="-330200" lvl="0" marL="457200" rtl="0" algn="l">
              <a:spcBef>
                <a:spcPts val="0"/>
              </a:spcBef>
              <a:spcAft>
                <a:spcPts val="0"/>
              </a:spcAft>
              <a:buSzPts val="1600"/>
              <a:buChar char="●"/>
            </a:pPr>
            <a:r>
              <a:rPr lang="en" sz="1600"/>
              <a:t>The solution was implemented and published as a JavaScript </a:t>
            </a:r>
            <a:r>
              <a:rPr b="1" lang="en" sz="1600"/>
              <a:t>package</a:t>
            </a:r>
            <a:r>
              <a:rPr lang="en" sz="1600"/>
              <a:t> that can be used with any IDE that supports JavaScript plugins or any web-based code editor</a:t>
            </a:r>
            <a:r>
              <a:rPr lang="en" sz="1600"/>
              <a:t>. The package is available on NPM: </a:t>
            </a:r>
            <a:r>
              <a:rPr lang="en" sz="1600" u="sng">
                <a:solidFill>
                  <a:schemeClr val="hlink"/>
                </a:solidFill>
                <a:hlinkClick r:id="rId3"/>
              </a:rPr>
              <a:t>https://www.npmjs.com/package/hf-code-llama-infiller</a:t>
            </a:r>
            <a:endParaRPr sz="1600"/>
          </a:p>
        </p:txBody>
      </p:sp>
      <p:sp>
        <p:nvSpPr>
          <p:cNvPr id="299" name="Google Shape;299;p45"/>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integrated solution</a:t>
            </a:r>
            <a:endParaRPr sz="2000"/>
          </a:p>
        </p:txBody>
      </p:sp>
      <p:sp>
        <p:nvSpPr>
          <p:cNvPr id="300" name="Google Shape;300;p45"/>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1200"/>
              </a:spcAft>
              <a:buClr>
                <a:schemeClr val="dk1"/>
              </a:buClr>
              <a:buSzPct val="68750"/>
              <a:buFont typeface="Arial"/>
              <a:buNone/>
            </a:pPr>
            <a:r>
              <a:rPr lang="en"/>
              <a:t>24     Bohdan Petryshyn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idx="1" type="body"/>
          </p:nvPr>
        </p:nvSpPr>
        <p:spPr>
          <a:xfrm>
            <a:off x="342300" y="1353600"/>
            <a:ext cx="8453400" cy="1523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endParaRPr sz="1600"/>
          </a:p>
          <a:p>
            <a:pPr indent="0" lvl="0" marL="0" rtl="0" algn="l">
              <a:spcBef>
                <a:spcPts val="0"/>
              </a:spcBef>
              <a:spcAft>
                <a:spcPts val="0"/>
              </a:spcAft>
              <a:buNone/>
            </a:pPr>
            <a:r>
              <a:rPr lang="en" sz="1600"/>
              <a:t>To propose a set of </a:t>
            </a:r>
            <a:r>
              <a:rPr b="1" lang="en" sz="1600"/>
              <a:t>prompt engineering</a:t>
            </a:r>
            <a:r>
              <a:rPr lang="en" sz="1600"/>
              <a:t> and </a:t>
            </a:r>
            <a:r>
              <a:rPr b="1" lang="en" sz="1600"/>
              <a:t>fine-tuning</a:t>
            </a:r>
            <a:r>
              <a:rPr lang="en" sz="1600"/>
              <a:t> techniques for optimizing the foundational model’s performance.</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sz="1600"/>
          </a:p>
        </p:txBody>
      </p:sp>
      <p:sp>
        <p:nvSpPr>
          <p:cNvPr id="306" name="Google Shape;306;p46"/>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optimization techniques</a:t>
            </a:r>
            <a:endParaRPr sz="2000"/>
          </a:p>
        </p:txBody>
      </p:sp>
      <p:sp>
        <p:nvSpPr>
          <p:cNvPr id="307" name="Google Shape;307;p46"/>
          <p:cNvSpPr txBox="1"/>
          <p:nvPr/>
        </p:nvSpPr>
        <p:spPr>
          <a:xfrm>
            <a:off x="342300" y="2754675"/>
            <a:ext cx="40983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B2242"/>
              </a:buClr>
              <a:buSzPts val="1600"/>
              <a:buChar char="●"/>
            </a:pPr>
            <a:r>
              <a:rPr lang="en" sz="1600">
                <a:solidFill>
                  <a:srgbClr val="0B2242"/>
                </a:solidFill>
              </a:rPr>
              <a:t>Optimal prefix-to-suffix search</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Optimal context size search</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Optimal model size search</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Optimal generation mode and prompt format search</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Inclusion of OpenAPI metadata in the prompt</a:t>
            </a:r>
            <a:endParaRPr/>
          </a:p>
        </p:txBody>
      </p:sp>
      <p:sp>
        <p:nvSpPr>
          <p:cNvPr id="308" name="Google Shape;308;p46"/>
          <p:cNvSpPr txBox="1"/>
          <p:nvPr/>
        </p:nvSpPr>
        <p:spPr>
          <a:xfrm>
            <a:off x="4342450" y="2754675"/>
            <a:ext cx="42945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B2242"/>
              </a:buClr>
              <a:buSzPts val="1600"/>
              <a:buChar char="●"/>
            </a:pPr>
            <a:r>
              <a:rPr lang="en" sz="1600">
                <a:solidFill>
                  <a:srgbClr val="0B2242"/>
                </a:solidFill>
              </a:rPr>
              <a:t>Fine-</a:t>
            </a:r>
            <a:r>
              <a:rPr lang="en" sz="1600">
                <a:solidFill>
                  <a:srgbClr val="0B2242"/>
                </a:solidFill>
              </a:rPr>
              <a:t>tuning with joint PSM and SPM formats</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Fine-tuning with the novel document splitting technique</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First Code Llama fine-tuning pipeline on GitHub: </a:t>
            </a:r>
            <a:r>
              <a:rPr lang="en" sz="1600" u="sng">
                <a:solidFill>
                  <a:schemeClr val="hlink"/>
                </a:solidFill>
                <a:hlinkClick r:id="rId3"/>
              </a:rPr>
              <a:t>https://github.com/BohdanPetryshyn/code-llama-fim-fine-tuning</a:t>
            </a:r>
            <a:endParaRPr sz="1600">
              <a:solidFill>
                <a:srgbClr val="0B2242"/>
              </a:solidFill>
            </a:endParaRPr>
          </a:p>
        </p:txBody>
      </p:sp>
      <p:sp>
        <p:nvSpPr>
          <p:cNvPr id="309" name="Google Shape;309;p46"/>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1200"/>
              </a:spcAft>
              <a:buClr>
                <a:schemeClr val="dk1"/>
              </a:buClr>
              <a:buSzPct val="68750"/>
              <a:buNone/>
            </a:pPr>
            <a:r>
              <a:rPr lang="en"/>
              <a:t>25     Bohdan Petryshyn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idx="1" type="body"/>
          </p:nvPr>
        </p:nvSpPr>
        <p:spPr>
          <a:xfrm>
            <a:off x="345300" y="1067650"/>
            <a:ext cx="8453400" cy="3802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Objective:</a:t>
            </a:r>
            <a:endParaRPr sz="1600"/>
          </a:p>
          <a:p>
            <a:pPr indent="0" lvl="0" marL="0" rtl="0" algn="l">
              <a:spcBef>
                <a:spcPts val="0"/>
              </a:spcBef>
              <a:spcAft>
                <a:spcPts val="0"/>
              </a:spcAft>
              <a:buNone/>
            </a:pPr>
            <a:r>
              <a:rPr lang="en" sz="1600"/>
              <a:t>To </a:t>
            </a:r>
            <a:r>
              <a:rPr b="1" lang="en" sz="1600"/>
              <a:t>evaluate</a:t>
            </a:r>
            <a:r>
              <a:rPr lang="en" sz="1600"/>
              <a:t> the performance of the proposed solution, </a:t>
            </a:r>
            <a:r>
              <a:rPr b="1" lang="en" sz="1600"/>
              <a:t>compare</a:t>
            </a:r>
            <a:r>
              <a:rPr lang="en" sz="1600"/>
              <a:t> it to the baseline and </a:t>
            </a:r>
            <a:r>
              <a:rPr b="1" lang="en" sz="1600"/>
              <a:t>analyze</a:t>
            </a:r>
            <a:r>
              <a:rPr lang="en" sz="1600"/>
              <a:t> the impact of the hypothesized performance improvement techniques.</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Conclusion:</a:t>
            </a:r>
            <a:endParaRPr b="1" sz="1600"/>
          </a:p>
          <a:p>
            <a:pPr indent="-330200" lvl="0" marL="457200" rtl="0" algn="l">
              <a:spcBef>
                <a:spcPts val="0"/>
              </a:spcBef>
              <a:spcAft>
                <a:spcPts val="0"/>
              </a:spcAft>
              <a:buSzPts val="1600"/>
              <a:buChar char="●"/>
            </a:pPr>
            <a:r>
              <a:rPr lang="en" sz="1600"/>
              <a:t>Code Llama 7B model with optimal prompt format outperforms Copilot by </a:t>
            </a:r>
            <a:r>
              <a:rPr b="1" lang="en" sz="1600"/>
              <a:t>24.1%</a:t>
            </a:r>
            <a:r>
              <a:rPr lang="en" sz="1600"/>
              <a:t>.</a:t>
            </a:r>
            <a:endParaRPr sz="1600"/>
          </a:p>
          <a:p>
            <a:pPr indent="-330200" lvl="0" marL="457200" rtl="0" algn="l">
              <a:spcBef>
                <a:spcPts val="0"/>
              </a:spcBef>
              <a:spcAft>
                <a:spcPts val="0"/>
              </a:spcAft>
              <a:buSzPts val="1600"/>
              <a:buChar char="●"/>
            </a:pPr>
            <a:r>
              <a:rPr lang="en" sz="1600"/>
              <a:t>Larger Code Llama 13B doesn’t show significant improvement.</a:t>
            </a:r>
            <a:endParaRPr sz="1600"/>
          </a:p>
          <a:p>
            <a:pPr indent="-330200" lvl="0" marL="457200" rtl="0" algn="l">
              <a:spcBef>
                <a:spcPts val="0"/>
              </a:spcBef>
              <a:spcAft>
                <a:spcPts val="0"/>
              </a:spcAft>
              <a:buSzPts val="1600"/>
              <a:buChar char="●"/>
            </a:pPr>
            <a:r>
              <a:rPr lang="en" sz="1600"/>
              <a:t>Infilling mode is essential for code completion. Decrease of </a:t>
            </a:r>
            <a:r>
              <a:rPr b="1" lang="en" sz="1600"/>
              <a:t>72.2%</a:t>
            </a:r>
            <a:r>
              <a:rPr lang="en" sz="1600"/>
              <a:t> is observed without.</a:t>
            </a:r>
            <a:endParaRPr sz="1600"/>
          </a:p>
          <a:p>
            <a:pPr indent="-330200" lvl="0" marL="457200" rtl="0" algn="l">
              <a:spcBef>
                <a:spcPts val="0"/>
              </a:spcBef>
              <a:spcAft>
                <a:spcPts val="0"/>
              </a:spcAft>
              <a:buSzPts val="1600"/>
              <a:buChar char="●"/>
            </a:pPr>
            <a:r>
              <a:rPr lang="en" sz="1600"/>
              <a:t>YAML format is not only easier for human but for Code Llama model as well. </a:t>
            </a:r>
            <a:r>
              <a:rPr b="1" lang="en" sz="1600"/>
              <a:t>25% </a:t>
            </a:r>
            <a:r>
              <a:rPr lang="en" sz="1600"/>
              <a:t>correctness decrease is observed in JSON format.</a:t>
            </a:r>
            <a:endParaRPr sz="1600"/>
          </a:p>
          <a:p>
            <a:pPr indent="-330200" lvl="0" marL="457200" rtl="0" algn="l">
              <a:spcBef>
                <a:spcPts val="0"/>
              </a:spcBef>
              <a:spcAft>
                <a:spcPts val="0"/>
              </a:spcAft>
              <a:buSzPts val="1600"/>
              <a:buChar char="●"/>
            </a:pPr>
            <a:r>
              <a:rPr lang="en" sz="1600"/>
              <a:t>Task-specific fine-tuning improved Code Llama 7B by </a:t>
            </a:r>
            <a:r>
              <a:rPr b="1" lang="en" sz="1600"/>
              <a:t>28.6%</a:t>
            </a:r>
            <a:r>
              <a:rPr lang="en" sz="1600"/>
              <a:t> outperforming Copilot by  </a:t>
            </a:r>
            <a:r>
              <a:rPr b="1" lang="en" sz="1600"/>
              <a:t>55.2%</a:t>
            </a:r>
            <a:r>
              <a:rPr lang="en" sz="1600"/>
              <a:t>.</a:t>
            </a:r>
            <a:endParaRPr sz="1600"/>
          </a:p>
          <a:p>
            <a:pPr indent="-330200" lvl="0" marL="457200" rtl="0" algn="l">
              <a:spcBef>
                <a:spcPts val="0"/>
              </a:spcBef>
              <a:spcAft>
                <a:spcPts val="0"/>
              </a:spcAft>
              <a:buSzPts val="1600"/>
              <a:buChar char="●"/>
            </a:pPr>
            <a:r>
              <a:rPr lang="en" sz="1600"/>
              <a:t>Document splitting fixed the problem of underperformance on small context sizes and resulted in the highest average performance of </a:t>
            </a:r>
            <a:r>
              <a:rPr b="1" lang="en" sz="1600"/>
              <a:t>34%</a:t>
            </a:r>
            <a:r>
              <a:rPr lang="en" sz="1600"/>
              <a:t>.</a:t>
            </a:r>
            <a:endParaRPr sz="1600"/>
          </a:p>
        </p:txBody>
      </p:sp>
      <p:sp>
        <p:nvSpPr>
          <p:cNvPr id="315" name="Google Shape;315;p47"/>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Conclusions: experimental results</a:t>
            </a:r>
            <a:endParaRPr sz="2000"/>
          </a:p>
        </p:txBody>
      </p:sp>
      <p:sp>
        <p:nvSpPr>
          <p:cNvPr id="316" name="Google Shape;316;p47"/>
          <p:cNvSpPr txBox="1"/>
          <p:nvPr>
            <p:ph idx="3" type="body"/>
          </p:nvPr>
        </p:nvSpPr>
        <p:spPr>
          <a:xfrm>
            <a:off x="457200" y="4593125"/>
            <a:ext cx="77466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spcBef>
                <a:spcPts val="0"/>
              </a:spcBef>
              <a:spcAft>
                <a:spcPts val="1200"/>
              </a:spcAft>
              <a:buClr>
                <a:schemeClr val="dk1"/>
              </a:buClr>
              <a:buSzPct val="68750"/>
              <a:buNone/>
            </a:pPr>
            <a:r>
              <a:rPr lang="en"/>
              <a:t>26     Bohdan Petryshyn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p:nvPr>
            <p:ph idx="2" type="pic"/>
          </p:nvPr>
        </p:nvSpPr>
        <p:spPr>
          <a:xfrm>
            <a:off x="4335947" y="1601392"/>
            <a:ext cx="4348200" cy="2912700"/>
          </a:xfrm>
          <a:prstGeom prst="rect">
            <a:avLst/>
          </a:prstGeom>
          <a:noFill/>
          <a:ln>
            <a:noFill/>
          </a:ln>
        </p:spPr>
      </p:sp>
      <p:sp>
        <p:nvSpPr>
          <p:cNvPr id="117" name="Google Shape;117;p21"/>
          <p:cNvSpPr txBox="1"/>
          <p:nvPr>
            <p:ph idx="1" type="body"/>
          </p:nvPr>
        </p:nvSpPr>
        <p:spPr>
          <a:xfrm>
            <a:off x="457202" y="1601392"/>
            <a:ext cx="3494700" cy="29127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SzPts val="1600"/>
              <a:buChar char="●"/>
            </a:pPr>
            <a:r>
              <a:rPr lang="en" sz="1600"/>
              <a:t>OpenAPI Specification is a standard for defining APIs in a machine and human-readable format.</a:t>
            </a:r>
            <a:endParaRPr sz="1600"/>
          </a:p>
          <a:p>
            <a:pPr indent="-330200" lvl="0" marL="457200" rtl="0" algn="l">
              <a:lnSpc>
                <a:spcPct val="100000"/>
              </a:lnSpc>
              <a:spcBef>
                <a:spcPts val="0"/>
              </a:spcBef>
              <a:spcAft>
                <a:spcPts val="0"/>
              </a:spcAft>
              <a:buSzPts val="1600"/>
              <a:buChar char="●"/>
            </a:pPr>
            <a:r>
              <a:rPr lang="en" sz="1600"/>
              <a:t>OpenAPI Definition is a document describing an instance of an API following the specification.</a:t>
            </a:r>
            <a:endParaRPr sz="1600"/>
          </a:p>
        </p:txBody>
      </p:sp>
      <p:sp>
        <p:nvSpPr>
          <p:cNvPr id="118" name="Google Shape;118;p21"/>
          <p:cNvSpPr txBox="1"/>
          <p:nvPr>
            <p:ph idx="3" type="body"/>
          </p:nvPr>
        </p:nvSpPr>
        <p:spPr>
          <a:xfrm>
            <a:off x="457200" y="316875"/>
            <a:ext cx="57120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100"/>
              <a:buFont typeface="Arial"/>
              <a:buNone/>
            </a:pPr>
            <a:r>
              <a:rPr lang="en" sz="2000"/>
              <a:t>Terms: OpenAPI specification and definition</a:t>
            </a:r>
            <a:endParaRPr sz="2000"/>
          </a:p>
          <a:p>
            <a:pPr indent="-228600" lvl="0" marL="228600" rtl="0" algn="l">
              <a:spcBef>
                <a:spcPts val="1200"/>
              </a:spcBef>
              <a:spcAft>
                <a:spcPts val="0"/>
              </a:spcAft>
              <a:buClr>
                <a:schemeClr val="dk1"/>
              </a:buClr>
              <a:buSzPts val="1100"/>
              <a:buFont typeface="Arial"/>
              <a:buNone/>
            </a:pPr>
            <a:r>
              <a:t/>
            </a:r>
            <a:endParaRPr sz="2000"/>
          </a:p>
          <a:p>
            <a:pPr indent="-228600" lvl="0" marL="228600" rtl="0" algn="l">
              <a:lnSpc>
                <a:spcPct val="100000"/>
              </a:lnSpc>
              <a:spcBef>
                <a:spcPts val="1200"/>
              </a:spcBef>
              <a:spcAft>
                <a:spcPts val="1200"/>
              </a:spcAft>
              <a:buClr>
                <a:srgbClr val="0B2242"/>
              </a:buClr>
              <a:buSzPts val="3000"/>
              <a:buNone/>
            </a:pPr>
            <a:r>
              <a:t/>
            </a:r>
            <a:endParaRPr sz="2000"/>
          </a:p>
        </p:txBody>
      </p:sp>
      <p:sp>
        <p:nvSpPr>
          <p:cNvPr id="119" name="Google Shape;119;p21"/>
          <p:cNvSpPr txBox="1"/>
          <p:nvPr>
            <p:ph idx="4"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2</a:t>
            </a:r>
            <a:endParaRPr/>
          </a:p>
        </p:txBody>
      </p:sp>
      <p:pic>
        <p:nvPicPr>
          <p:cNvPr id="120" name="Google Shape;120;p21"/>
          <p:cNvPicPr preferRelativeResize="0"/>
          <p:nvPr/>
        </p:nvPicPr>
        <p:blipFill>
          <a:blip r:embed="rId3">
            <a:alphaModFix/>
          </a:blip>
          <a:stretch>
            <a:fillRect/>
          </a:stretch>
        </p:blipFill>
        <p:spPr>
          <a:xfrm>
            <a:off x="4255200" y="1069387"/>
            <a:ext cx="4428900" cy="3235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457200" y="1353600"/>
            <a:ext cx="8226900" cy="31659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50000"/>
              </a:lnSpc>
              <a:spcBef>
                <a:spcPts val="0"/>
              </a:spcBef>
              <a:spcAft>
                <a:spcPts val="0"/>
              </a:spcAft>
              <a:buNone/>
            </a:pPr>
            <a:r>
              <a:rPr b="1" lang="en" sz="1600"/>
              <a:t>Problem:</a:t>
            </a:r>
            <a:endParaRPr b="1" sz="1600"/>
          </a:p>
          <a:p>
            <a:pPr indent="0" lvl="0" marL="0" rtl="0" algn="l">
              <a:spcBef>
                <a:spcPts val="0"/>
              </a:spcBef>
              <a:spcAft>
                <a:spcPts val="0"/>
              </a:spcAft>
              <a:buNone/>
            </a:pPr>
            <a:r>
              <a:rPr lang="en" sz="1600"/>
              <a:t>Despite the remarkable efficacy of code completion solutions in mainstream programming languages, their performance lags when applied to less ubiquitous formats such as OpenAPI definitions.</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Achievements:</a:t>
            </a:r>
            <a:endParaRPr b="1" sz="1600"/>
          </a:p>
          <a:p>
            <a:pPr indent="-330200" lvl="0" marL="457200" rtl="0" algn="l">
              <a:spcBef>
                <a:spcPts val="0"/>
              </a:spcBef>
              <a:spcAft>
                <a:spcPts val="0"/>
              </a:spcAft>
              <a:buSzPts val="1600"/>
              <a:buChar char="●"/>
            </a:pPr>
            <a:r>
              <a:rPr lang="en" sz="1600"/>
              <a:t>A novel semantics-aware OpenAPI completion benchmark is implemented.</a:t>
            </a:r>
            <a:endParaRPr sz="1600"/>
          </a:p>
          <a:p>
            <a:pPr indent="-330200" lvl="0" marL="457200" rtl="0" algn="l">
              <a:spcBef>
                <a:spcPts val="0"/>
              </a:spcBef>
              <a:spcAft>
                <a:spcPts val="0"/>
              </a:spcAft>
              <a:buSzPts val="1600"/>
              <a:buChar char="●"/>
            </a:pPr>
            <a:r>
              <a:rPr lang="en" sz="1600"/>
              <a:t>GitHub Copilot, one of the most widely used commercial solutions is evaluated.</a:t>
            </a:r>
            <a:endParaRPr sz="1600"/>
          </a:p>
          <a:p>
            <a:pPr indent="-330200" lvl="0" marL="457200" rtl="0" algn="l">
              <a:spcBef>
                <a:spcPts val="0"/>
              </a:spcBef>
              <a:spcAft>
                <a:spcPts val="0"/>
              </a:spcAft>
              <a:buSzPts val="1600"/>
              <a:buChar char="●"/>
            </a:pPr>
            <a:r>
              <a:rPr lang="en" sz="1600"/>
              <a:t>The fine-tuned model demonstrates a peak correctness improvement of </a:t>
            </a:r>
            <a:r>
              <a:rPr b="1" lang="en" sz="1600"/>
              <a:t>55.2%</a:t>
            </a:r>
            <a:r>
              <a:rPr lang="en" sz="1600"/>
              <a:t> over GitHub Copilot despite utilizing </a:t>
            </a:r>
            <a:r>
              <a:rPr b="1" lang="en" sz="1600"/>
              <a:t>25 times</a:t>
            </a:r>
            <a:r>
              <a:rPr lang="en" sz="1600"/>
              <a:t> fewer parameters and being free and open-source.</a:t>
            </a:r>
            <a:endParaRPr sz="1600"/>
          </a:p>
          <a:p>
            <a:pPr indent="-330200" lvl="0" marL="457200" rtl="0" algn="l">
              <a:spcBef>
                <a:spcPts val="0"/>
              </a:spcBef>
              <a:spcAft>
                <a:spcPts val="0"/>
              </a:spcAft>
              <a:buSzPts val="1600"/>
              <a:buChar char="●"/>
            </a:pPr>
            <a:r>
              <a:rPr lang="en" sz="1600"/>
              <a:t>An improvement to a commonly used fill-in-the-middle training objective is proposed.</a:t>
            </a:r>
            <a:endParaRPr sz="1600"/>
          </a:p>
          <a:p>
            <a:pPr indent="0" lvl="0" marL="0" rtl="0" algn="l">
              <a:spcBef>
                <a:spcPts val="0"/>
              </a:spcBef>
              <a:spcAft>
                <a:spcPts val="0"/>
              </a:spcAft>
              <a:buNone/>
            </a:pPr>
            <a:r>
              <a:t/>
            </a:r>
            <a:endParaRPr sz="1600"/>
          </a:p>
        </p:txBody>
      </p:sp>
      <p:sp>
        <p:nvSpPr>
          <p:cNvPr id="126" name="Google Shape;126;p22"/>
          <p:cNvSpPr txBox="1"/>
          <p:nvPr>
            <p:ph idx="2" type="body"/>
          </p:nvPr>
        </p:nvSpPr>
        <p:spPr>
          <a:xfrm>
            <a:off x="457200" y="316875"/>
            <a:ext cx="5245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Project relevance and novelty</a:t>
            </a:r>
            <a:endParaRPr sz="2000"/>
          </a:p>
        </p:txBody>
      </p:sp>
      <p:sp>
        <p:nvSpPr>
          <p:cNvPr id="127" name="Google Shape;127;p22"/>
          <p:cNvSpPr txBox="1"/>
          <p:nvPr>
            <p:ph idx="3" type="body"/>
          </p:nvPr>
        </p:nvSpPr>
        <p:spPr>
          <a:xfrm>
            <a:off x="457202" y="4593135"/>
            <a:ext cx="8226909" cy="2766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3     Bohdan Petryshyn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idx="3" type="body"/>
          </p:nvPr>
        </p:nvSpPr>
        <p:spPr>
          <a:xfrm>
            <a:off x="457202" y="4593135"/>
            <a:ext cx="8226909" cy="2766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4</a:t>
            </a:r>
            <a:endParaRPr/>
          </a:p>
        </p:txBody>
      </p:sp>
      <p:sp>
        <p:nvSpPr>
          <p:cNvPr id="133" name="Google Shape;133;p23"/>
          <p:cNvSpPr txBox="1"/>
          <p:nvPr/>
        </p:nvSpPr>
        <p:spPr>
          <a:xfrm>
            <a:off x="457200" y="316875"/>
            <a:ext cx="52458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Project aims and objectives</a:t>
            </a:r>
            <a:endParaRPr b="1" sz="2000">
              <a:solidFill>
                <a:srgbClr val="0B2242"/>
              </a:solidFill>
            </a:endParaRPr>
          </a:p>
        </p:txBody>
      </p:sp>
      <p:sp>
        <p:nvSpPr>
          <p:cNvPr id="134" name="Google Shape;134;p23"/>
          <p:cNvSpPr txBox="1"/>
          <p:nvPr/>
        </p:nvSpPr>
        <p:spPr>
          <a:xfrm>
            <a:off x="457200" y="899399"/>
            <a:ext cx="8226900" cy="334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600">
                <a:solidFill>
                  <a:srgbClr val="0B2242"/>
                </a:solidFill>
              </a:rPr>
              <a:t>The aim of this research is to investigate the approaches for utilizing large language models for developing and optimizing an OpenAPI completion solution that would outperform the existing commercial or open-source solutions in this task.</a:t>
            </a:r>
            <a:endParaRPr sz="1600">
              <a:solidFill>
                <a:srgbClr val="0B2242"/>
              </a:solidFill>
            </a:endParaRPr>
          </a:p>
          <a:p>
            <a:pPr indent="0" lvl="0" marL="0" rtl="0" algn="l">
              <a:spcBef>
                <a:spcPts val="0"/>
              </a:spcBef>
              <a:spcAft>
                <a:spcPts val="0"/>
              </a:spcAft>
              <a:buNone/>
            </a:pPr>
            <a:r>
              <a:t/>
            </a:r>
            <a:endParaRPr sz="1600">
              <a:solidFill>
                <a:srgbClr val="0B2242"/>
              </a:solidFill>
            </a:endParaRPr>
          </a:p>
          <a:p>
            <a:pPr indent="0" lvl="0" marL="0" rtl="0" algn="l">
              <a:lnSpc>
                <a:spcPct val="150000"/>
              </a:lnSpc>
              <a:spcBef>
                <a:spcPts val="0"/>
              </a:spcBef>
              <a:spcAft>
                <a:spcPts val="0"/>
              </a:spcAft>
              <a:buNone/>
            </a:pPr>
            <a:r>
              <a:rPr b="1" lang="en" sz="1600">
                <a:solidFill>
                  <a:srgbClr val="0B2242"/>
                </a:solidFill>
              </a:rPr>
              <a:t>Objectives:</a:t>
            </a:r>
            <a:endParaRPr b="1"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analyze the </a:t>
            </a:r>
            <a:r>
              <a:rPr b="1" lang="en" sz="1600">
                <a:solidFill>
                  <a:srgbClr val="0B2242"/>
                </a:solidFill>
              </a:rPr>
              <a:t>state of the art</a:t>
            </a:r>
            <a:r>
              <a:rPr lang="en" sz="1600">
                <a:solidFill>
                  <a:srgbClr val="0B2242"/>
                </a:solidFill>
              </a:rPr>
              <a:t> in code generation and evaluation and identify the challenges in this area in the context of OpenAPI completion.</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identify the </a:t>
            </a:r>
            <a:r>
              <a:rPr b="1" lang="en" sz="1600">
                <a:solidFill>
                  <a:srgbClr val="0B2242"/>
                </a:solidFill>
              </a:rPr>
              <a:t>baseline solution</a:t>
            </a:r>
            <a:r>
              <a:rPr lang="en" sz="1600">
                <a:solidFill>
                  <a:srgbClr val="0B2242"/>
                </a:solidFill>
              </a:rPr>
              <a:t> as well as the </a:t>
            </a:r>
            <a:r>
              <a:rPr b="1" lang="en" sz="1600">
                <a:solidFill>
                  <a:srgbClr val="0B2242"/>
                </a:solidFill>
              </a:rPr>
              <a:t>foundational model</a:t>
            </a:r>
            <a:r>
              <a:rPr lang="en" sz="1600">
                <a:solidFill>
                  <a:srgbClr val="0B2242"/>
                </a:solidFill>
              </a:rPr>
              <a:t> for the study.</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design and implement a semantics-aware </a:t>
            </a:r>
            <a:r>
              <a:rPr b="1" lang="en" sz="1600">
                <a:solidFill>
                  <a:srgbClr val="0B2242"/>
                </a:solidFill>
              </a:rPr>
              <a:t>benchmark</a:t>
            </a:r>
            <a:r>
              <a:rPr lang="en" sz="1600">
                <a:solidFill>
                  <a:srgbClr val="0B2242"/>
                </a:solidFill>
              </a:rPr>
              <a:t> for the task.</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design and implement a reusable </a:t>
            </a:r>
            <a:r>
              <a:rPr b="1" lang="en" sz="1600">
                <a:solidFill>
                  <a:srgbClr val="0B2242"/>
                </a:solidFill>
              </a:rPr>
              <a:t>integrated</a:t>
            </a:r>
            <a:r>
              <a:rPr lang="en" sz="1600">
                <a:solidFill>
                  <a:srgbClr val="0B2242"/>
                </a:solidFill>
              </a:rPr>
              <a:t> OpenAPI completion </a:t>
            </a:r>
            <a:r>
              <a:rPr b="1" lang="en" sz="1600">
                <a:solidFill>
                  <a:srgbClr val="0B2242"/>
                </a:solidFill>
              </a:rPr>
              <a:t>solution</a:t>
            </a:r>
            <a:r>
              <a:rPr lang="en" sz="1600">
                <a:solidFill>
                  <a:srgbClr val="0B2242"/>
                </a:solidFill>
              </a:rPr>
              <a:t>.</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propose a set of </a:t>
            </a:r>
            <a:r>
              <a:rPr b="1" lang="en" sz="1600">
                <a:solidFill>
                  <a:srgbClr val="0B2242"/>
                </a:solidFill>
              </a:rPr>
              <a:t>prompt engineering</a:t>
            </a:r>
            <a:r>
              <a:rPr lang="en" sz="1600">
                <a:solidFill>
                  <a:srgbClr val="0B2242"/>
                </a:solidFill>
              </a:rPr>
              <a:t> and </a:t>
            </a:r>
            <a:r>
              <a:rPr b="1" lang="en" sz="1600">
                <a:solidFill>
                  <a:srgbClr val="0B2242"/>
                </a:solidFill>
              </a:rPr>
              <a:t>fine-tuning</a:t>
            </a:r>
            <a:r>
              <a:rPr lang="en" sz="1600">
                <a:solidFill>
                  <a:srgbClr val="0B2242"/>
                </a:solidFill>
              </a:rPr>
              <a:t> techniques for optimizing the foundational model’s performance.</a:t>
            </a:r>
            <a:endParaRPr sz="1600">
              <a:solidFill>
                <a:srgbClr val="0B2242"/>
              </a:solidFill>
            </a:endParaRPr>
          </a:p>
          <a:p>
            <a:pPr indent="-330200" lvl="0" marL="457200" rtl="0" algn="l">
              <a:spcBef>
                <a:spcPts val="0"/>
              </a:spcBef>
              <a:spcAft>
                <a:spcPts val="0"/>
              </a:spcAft>
              <a:buClr>
                <a:srgbClr val="0B2242"/>
              </a:buClr>
              <a:buSzPts val="1600"/>
              <a:buChar char="●"/>
            </a:pPr>
            <a:r>
              <a:rPr lang="en" sz="1600">
                <a:solidFill>
                  <a:srgbClr val="0B2242"/>
                </a:solidFill>
              </a:rPr>
              <a:t>To </a:t>
            </a:r>
            <a:r>
              <a:rPr b="1" lang="en" sz="1600">
                <a:solidFill>
                  <a:srgbClr val="0B2242"/>
                </a:solidFill>
              </a:rPr>
              <a:t>evaluate</a:t>
            </a:r>
            <a:r>
              <a:rPr lang="en" sz="1600">
                <a:solidFill>
                  <a:srgbClr val="0B2242"/>
                </a:solidFill>
              </a:rPr>
              <a:t> the performance of the proposed solution, </a:t>
            </a:r>
            <a:r>
              <a:rPr b="1" lang="en" sz="1600">
                <a:solidFill>
                  <a:srgbClr val="0B2242"/>
                </a:solidFill>
              </a:rPr>
              <a:t>compare</a:t>
            </a:r>
            <a:r>
              <a:rPr lang="en" sz="1600">
                <a:solidFill>
                  <a:srgbClr val="0B2242"/>
                </a:solidFill>
              </a:rPr>
              <a:t> it to the baseline and </a:t>
            </a:r>
            <a:r>
              <a:rPr b="1" lang="en" sz="1600">
                <a:solidFill>
                  <a:srgbClr val="0B2242"/>
                </a:solidFill>
              </a:rPr>
              <a:t>analyze</a:t>
            </a:r>
            <a:r>
              <a:rPr lang="en" sz="1600">
                <a:solidFill>
                  <a:srgbClr val="0B2242"/>
                </a:solidFill>
              </a:rPr>
              <a:t> the impact of the hypothesized performance </a:t>
            </a:r>
            <a:r>
              <a:rPr lang="en" sz="1600">
                <a:solidFill>
                  <a:srgbClr val="0B2242"/>
                </a:solidFill>
              </a:rPr>
              <a:t>improvement</a:t>
            </a:r>
            <a:r>
              <a:rPr lang="en" sz="1600">
                <a:solidFill>
                  <a:srgbClr val="0B2242"/>
                </a:solidFill>
              </a:rPr>
              <a:t> techniques.</a:t>
            </a:r>
            <a:endParaRPr sz="1600">
              <a:solidFill>
                <a:srgbClr val="0B2242"/>
              </a:solidFill>
            </a:endParaRPr>
          </a:p>
          <a:p>
            <a:pPr indent="0" lvl="0" marL="457200" rtl="0" algn="l">
              <a:spcBef>
                <a:spcPts val="0"/>
              </a:spcBef>
              <a:spcAft>
                <a:spcPts val="0"/>
              </a:spcAft>
              <a:buNone/>
            </a:pPr>
            <a:r>
              <a:t/>
            </a:r>
            <a:endParaRPr sz="1600">
              <a:solidFill>
                <a:srgbClr val="0B2242"/>
              </a:solidFill>
            </a:endParaRPr>
          </a:p>
          <a:p>
            <a:pPr indent="0" lvl="0" marL="0" rtl="0" algn="l">
              <a:spcBef>
                <a:spcPts val="0"/>
              </a:spcBef>
              <a:spcAft>
                <a:spcPts val="0"/>
              </a:spcAft>
              <a:buNone/>
            </a:pPr>
            <a:r>
              <a:t/>
            </a:r>
            <a:endParaRPr sz="1600">
              <a:solidFill>
                <a:srgbClr val="0B224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457202" y="1353604"/>
            <a:ext cx="8226900" cy="282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 sz="1600"/>
              <a:t>None of the existing code generation benchmarks can be used for OpenAPI evaluation:</a:t>
            </a:r>
            <a:endParaRPr sz="1600"/>
          </a:p>
          <a:p>
            <a:pPr indent="-330200" lvl="0" marL="457200" rtl="0" algn="l">
              <a:spcBef>
                <a:spcPts val="0"/>
              </a:spcBef>
              <a:spcAft>
                <a:spcPts val="0"/>
              </a:spcAft>
              <a:buSzPts val="1600"/>
              <a:buChar char="●"/>
            </a:pPr>
            <a:r>
              <a:rPr lang="en" sz="1600"/>
              <a:t>Machine translation metrics:</a:t>
            </a:r>
            <a:endParaRPr sz="1600"/>
          </a:p>
          <a:p>
            <a:pPr indent="-330200" lvl="1" marL="914400" rtl="0" algn="l">
              <a:spcBef>
                <a:spcPts val="0"/>
              </a:spcBef>
              <a:spcAft>
                <a:spcPts val="0"/>
              </a:spcAft>
              <a:buSzPts val="1600"/>
              <a:buChar char="○"/>
            </a:pPr>
            <a:r>
              <a:rPr lang="en" sz="1600"/>
              <a:t>BLEU</a:t>
            </a:r>
            <a:endParaRPr sz="1600"/>
          </a:p>
          <a:p>
            <a:pPr indent="-330200" lvl="1" marL="914400" rtl="0" algn="l">
              <a:spcBef>
                <a:spcPts val="0"/>
              </a:spcBef>
              <a:spcAft>
                <a:spcPts val="0"/>
              </a:spcAft>
              <a:buSzPts val="1600"/>
              <a:buChar char="○"/>
            </a:pPr>
            <a:r>
              <a:rPr lang="en" sz="1600"/>
              <a:t>METEOR</a:t>
            </a:r>
            <a:endParaRPr sz="1600"/>
          </a:p>
          <a:p>
            <a:pPr indent="-330200" lvl="0" marL="457200" rtl="0" algn="l">
              <a:spcBef>
                <a:spcPts val="0"/>
              </a:spcBef>
              <a:spcAft>
                <a:spcPts val="0"/>
              </a:spcAft>
              <a:buSzPts val="1600"/>
              <a:buChar char="●"/>
            </a:pPr>
            <a:r>
              <a:rPr lang="en" sz="1600"/>
              <a:t>Levenshtein distance</a:t>
            </a:r>
            <a:endParaRPr sz="1600"/>
          </a:p>
          <a:p>
            <a:pPr indent="-330200" lvl="0" marL="457200" rtl="0" algn="l">
              <a:spcBef>
                <a:spcPts val="0"/>
              </a:spcBef>
              <a:spcAft>
                <a:spcPts val="0"/>
              </a:spcAft>
              <a:buSzPts val="1600"/>
              <a:buChar char="●"/>
            </a:pPr>
            <a:r>
              <a:rPr lang="en" sz="1600"/>
              <a:t>Language-specific benchmarks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140" name="Google Shape;140;p24"/>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Benchmark: existing solutions</a:t>
            </a:r>
            <a:endParaRPr sz="2000"/>
          </a:p>
        </p:txBody>
      </p:sp>
      <p:sp>
        <p:nvSpPr>
          <p:cNvPr id="141" name="Google Shape;141;p24"/>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5     Bohdan Petryshyn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5</a:t>
            </a:r>
            <a:endParaRPr/>
          </a:p>
        </p:txBody>
      </p:sp>
      <p:sp>
        <p:nvSpPr>
          <p:cNvPr id="147" name="Google Shape;147;p25"/>
          <p:cNvSpPr txBox="1"/>
          <p:nvPr/>
        </p:nvSpPr>
        <p:spPr>
          <a:xfrm>
            <a:off x="457200" y="316875"/>
            <a:ext cx="52458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Benchmark: proposed methods</a:t>
            </a:r>
            <a:endParaRPr b="1" sz="2000">
              <a:solidFill>
                <a:srgbClr val="0B2242"/>
              </a:solidFill>
            </a:endParaRPr>
          </a:p>
        </p:txBody>
      </p:sp>
      <p:sp>
        <p:nvSpPr>
          <p:cNvPr id="148" name="Google Shape;148;p25"/>
          <p:cNvSpPr txBox="1"/>
          <p:nvPr/>
        </p:nvSpPr>
        <p:spPr>
          <a:xfrm>
            <a:off x="457200" y="899400"/>
            <a:ext cx="8226900" cy="1839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 sz="1600">
                <a:solidFill>
                  <a:srgbClr val="0B2242"/>
                </a:solidFill>
              </a:rPr>
              <a:t>Metrics:</a:t>
            </a:r>
            <a:endParaRPr b="1" sz="1600">
              <a:solidFill>
                <a:srgbClr val="0B2242"/>
              </a:solidFill>
            </a:endParaRPr>
          </a:p>
          <a:p>
            <a:pPr indent="-330200" lvl="0" marL="457200" rtl="0" algn="l">
              <a:spcBef>
                <a:spcPts val="0"/>
              </a:spcBef>
              <a:spcAft>
                <a:spcPts val="0"/>
              </a:spcAft>
              <a:buClr>
                <a:srgbClr val="0B2242"/>
              </a:buClr>
              <a:buSzPts val="1600"/>
              <a:buChar char="●"/>
            </a:pPr>
            <a:r>
              <a:rPr b="1" lang="en" sz="1600">
                <a:solidFill>
                  <a:srgbClr val="0B2242"/>
                </a:solidFill>
              </a:rPr>
              <a:t>Correctness</a:t>
            </a:r>
            <a:r>
              <a:rPr lang="en" sz="1600">
                <a:solidFill>
                  <a:srgbClr val="0B2242"/>
                </a:solidFill>
              </a:rPr>
              <a:t> - how often the generated OpenAPI definition is semantically identical to the original one.</a:t>
            </a:r>
            <a:endParaRPr sz="1600">
              <a:solidFill>
                <a:srgbClr val="0B2242"/>
              </a:solidFill>
            </a:endParaRPr>
          </a:p>
          <a:p>
            <a:pPr indent="-330200" lvl="0" marL="457200" rtl="0" algn="l">
              <a:spcBef>
                <a:spcPts val="0"/>
              </a:spcBef>
              <a:spcAft>
                <a:spcPts val="0"/>
              </a:spcAft>
              <a:buClr>
                <a:srgbClr val="0B2242"/>
              </a:buClr>
              <a:buSzPts val="1600"/>
              <a:buChar char="●"/>
            </a:pPr>
            <a:r>
              <a:rPr b="1" lang="en" sz="1600">
                <a:solidFill>
                  <a:srgbClr val="0B2242"/>
                </a:solidFill>
              </a:rPr>
              <a:t>Validity</a:t>
            </a:r>
            <a:r>
              <a:rPr lang="en" sz="1600">
                <a:solidFill>
                  <a:srgbClr val="0B2242"/>
                </a:solidFill>
              </a:rPr>
              <a:t> - how often the generated OpenAPI definition is syntactically valid.</a:t>
            </a:r>
            <a:endParaRPr sz="1600">
              <a:solidFill>
                <a:srgbClr val="0B2242"/>
              </a:solidFill>
            </a:endParaRPr>
          </a:p>
          <a:p>
            <a:pPr indent="-330200" lvl="0" marL="457200" rtl="0" algn="l">
              <a:spcBef>
                <a:spcPts val="0"/>
              </a:spcBef>
              <a:spcAft>
                <a:spcPts val="0"/>
              </a:spcAft>
              <a:buClr>
                <a:srgbClr val="0B2242"/>
              </a:buClr>
              <a:buSzPts val="1600"/>
              <a:buChar char="●"/>
            </a:pPr>
            <a:r>
              <a:rPr b="1" lang="en" sz="1600">
                <a:solidFill>
                  <a:srgbClr val="0B2242"/>
                </a:solidFill>
              </a:rPr>
              <a:t>Speed</a:t>
            </a:r>
            <a:r>
              <a:rPr lang="en" sz="1600">
                <a:solidFill>
                  <a:srgbClr val="0B2242"/>
                </a:solidFill>
              </a:rPr>
              <a:t> - how fast the solution generates the OpenAPI definition.</a:t>
            </a:r>
            <a:endParaRPr sz="1600">
              <a:solidFill>
                <a:srgbClr val="0B2242"/>
              </a:solidFill>
            </a:endParaRPr>
          </a:p>
          <a:p>
            <a:pPr indent="0" lvl="0" marL="0" rtl="0" algn="l">
              <a:spcBef>
                <a:spcPts val="0"/>
              </a:spcBef>
              <a:spcAft>
                <a:spcPts val="0"/>
              </a:spcAft>
              <a:buNone/>
            </a:pPr>
            <a:r>
              <a:t/>
            </a:r>
            <a:endParaRPr sz="1600">
              <a:solidFill>
                <a:srgbClr val="0B2242"/>
              </a:solidFill>
            </a:endParaRPr>
          </a:p>
          <a:p>
            <a:pPr indent="0" lvl="0" marL="0" rtl="0" algn="l">
              <a:lnSpc>
                <a:spcPct val="150000"/>
              </a:lnSpc>
              <a:spcBef>
                <a:spcPts val="0"/>
              </a:spcBef>
              <a:spcAft>
                <a:spcPts val="0"/>
              </a:spcAft>
              <a:buClr>
                <a:schemeClr val="dk1"/>
              </a:buClr>
              <a:buSzPts val="1100"/>
              <a:buFont typeface="Arial"/>
              <a:buNone/>
            </a:pPr>
            <a:r>
              <a:rPr b="1" lang="en" sz="1600">
                <a:solidFill>
                  <a:srgbClr val="0B2242"/>
                </a:solidFill>
              </a:rPr>
              <a:t>Benchmark Pipeline</a:t>
            </a:r>
            <a:r>
              <a:rPr b="1" lang="en" sz="1600">
                <a:solidFill>
                  <a:srgbClr val="0B2242"/>
                </a:solidFill>
              </a:rPr>
              <a:t>:</a:t>
            </a:r>
            <a:endParaRPr sz="1600">
              <a:solidFill>
                <a:srgbClr val="0B2242"/>
              </a:solidFill>
            </a:endParaRPr>
          </a:p>
          <a:p>
            <a:pPr indent="0" lvl="0" marL="0" rtl="0" algn="l">
              <a:spcBef>
                <a:spcPts val="0"/>
              </a:spcBef>
              <a:spcAft>
                <a:spcPts val="0"/>
              </a:spcAft>
              <a:buNone/>
            </a:pPr>
            <a:r>
              <a:t/>
            </a:r>
            <a:endParaRPr sz="1600">
              <a:solidFill>
                <a:srgbClr val="0B2242"/>
              </a:solidFill>
            </a:endParaRPr>
          </a:p>
        </p:txBody>
      </p:sp>
      <p:pic>
        <p:nvPicPr>
          <p:cNvPr id="149" name="Google Shape;149;p25"/>
          <p:cNvPicPr preferRelativeResize="0"/>
          <p:nvPr/>
        </p:nvPicPr>
        <p:blipFill>
          <a:blip r:embed="rId3">
            <a:alphaModFix/>
          </a:blip>
          <a:stretch>
            <a:fillRect/>
          </a:stretch>
        </p:blipFill>
        <p:spPr>
          <a:xfrm>
            <a:off x="746225" y="2856225"/>
            <a:ext cx="7648840" cy="15499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p26"/>
          <p:cNvSpPr txBox="1"/>
          <p:nvPr>
            <p:ph idx="1" type="body"/>
          </p:nvPr>
        </p:nvSpPr>
        <p:spPr>
          <a:xfrm>
            <a:off x="342300" y="1353600"/>
            <a:ext cx="8453400" cy="2824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 sz="1600"/>
              <a:t>Commercial:</a:t>
            </a:r>
            <a:endParaRPr sz="1600"/>
          </a:p>
          <a:p>
            <a:pPr indent="-330200" lvl="0" marL="457200" rtl="0" algn="l">
              <a:spcBef>
                <a:spcPts val="0"/>
              </a:spcBef>
              <a:spcAft>
                <a:spcPts val="0"/>
              </a:spcAft>
              <a:buSzPts val="1600"/>
              <a:buChar char="●"/>
            </a:pPr>
            <a:r>
              <a:rPr b="1" lang="en" sz="1600"/>
              <a:t>GitHub Copilot </a:t>
            </a:r>
            <a:r>
              <a:rPr lang="en" sz="1600"/>
              <a:t>- the first widely adopted code completion tool.</a:t>
            </a:r>
            <a:endParaRPr sz="1600"/>
          </a:p>
          <a:p>
            <a:pPr indent="-330200" lvl="0" marL="457200" rtl="0" algn="l">
              <a:spcBef>
                <a:spcPts val="0"/>
              </a:spcBef>
              <a:spcAft>
                <a:spcPts val="0"/>
              </a:spcAft>
              <a:buSzPts val="1600"/>
              <a:buChar char="●"/>
            </a:pPr>
            <a:r>
              <a:rPr b="1" lang="en" sz="1600"/>
              <a:t>AWS Code Whisperer</a:t>
            </a:r>
            <a:r>
              <a:rPr lang="en" sz="1600"/>
              <a:t> - runner up, specializes in AWS services and libraries.</a:t>
            </a:r>
            <a:endParaRPr sz="1600"/>
          </a:p>
          <a:p>
            <a:pPr indent="-330200" lvl="0" marL="457200" rtl="0" algn="l">
              <a:spcBef>
                <a:spcPts val="0"/>
              </a:spcBef>
              <a:spcAft>
                <a:spcPts val="0"/>
              </a:spcAft>
              <a:buSzPts val="1600"/>
              <a:buChar char="●"/>
            </a:pPr>
            <a:r>
              <a:rPr b="1" lang="en" sz="1600"/>
              <a:t>Tabnine</a:t>
            </a:r>
            <a:r>
              <a:rPr lang="en" sz="1600"/>
              <a:t> - focuses the security of the user’s codebase.</a:t>
            </a:r>
            <a:endParaRPr sz="1600"/>
          </a:p>
          <a:p>
            <a:pPr indent="0" lvl="0" marL="0" rtl="0" algn="l">
              <a:spcBef>
                <a:spcPts val="0"/>
              </a:spcBef>
              <a:spcAft>
                <a:spcPts val="0"/>
              </a:spcAft>
              <a:buNone/>
            </a:pPr>
            <a:r>
              <a:t/>
            </a:r>
            <a:endParaRPr sz="1600"/>
          </a:p>
          <a:p>
            <a:pPr indent="0" lvl="0" marL="0" rtl="0" algn="l">
              <a:lnSpc>
                <a:spcPct val="150000"/>
              </a:lnSpc>
              <a:spcBef>
                <a:spcPts val="0"/>
              </a:spcBef>
              <a:spcAft>
                <a:spcPts val="0"/>
              </a:spcAft>
              <a:buNone/>
            </a:pPr>
            <a:r>
              <a:rPr b="1" lang="en" sz="1600"/>
              <a:t>Open-source:</a:t>
            </a:r>
            <a:endParaRPr b="1" sz="1600"/>
          </a:p>
          <a:p>
            <a:pPr indent="-330200" lvl="0" marL="457200" rtl="0" algn="l">
              <a:spcBef>
                <a:spcPts val="0"/>
              </a:spcBef>
              <a:spcAft>
                <a:spcPts val="0"/>
              </a:spcAft>
              <a:buSzPts val="1600"/>
              <a:buChar char="●"/>
            </a:pPr>
            <a:r>
              <a:rPr b="1" lang="en" sz="1600"/>
              <a:t>Continue </a:t>
            </a:r>
            <a:r>
              <a:rPr lang="en" sz="1600"/>
              <a:t>- model-agnostic IDE integration. Only works with instruction-trained models.</a:t>
            </a:r>
            <a:endParaRPr sz="1600"/>
          </a:p>
          <a:p>
            <a:pPr indent="-330200" lvl="0" marL="457200" rtl="0" algn="l">
              <a:spcBef>
                <a:spcPts val="0"/>
              </a:spcBef>
              <a:spcAft>
                <a:spcPts val="0"/>
              </a:spcAft>
              <a:buSzPts val="1600"/>
              <a:buChar char="●"/>
            </a:pPr>
            <a:r>
              <a:rPr b="1" lang="en" sz="1600"/>
              <a:t>LLM-vscode </a:t>
            </a:r>
            <a:r>
              <a:rPr lang="en" sz="1600"/>
              <a:t>- proof-of-concept VSCode extension from Hugging Face. Supports both infilling and instruction-trained models.</a:t>
            </a:r>
            <a:endParaRPr sz="1600"/>
          </a:p>
        </p:txBody>
      </p:sp>
      <p:sp>
        <p:nvSpPr>
          <p:cNvPr id="155" name="Google Shape;155;p26"/>
          <p:cNvSpPr txBox="1"/>
          <p:nvPr>
            <p:ph idx="2" type="body"/>
          </p:nvPr>
        </p:nvSpPr>
        <p:spPr>
          <a:xfrm>
            <a:off x="457200" y="316875"/>
            <a:ext cx="6388800" cy="464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1200"/>
              </a:spcAft>
              <a:buClr>
                <a:srgbClr val="0B2242"/>
              </a:buClr>
              <a:buSzPts val="3000"/>
              <a:buNone/>
            </a:pPr>
            <a:r>
              <a:rPr lang="en" sz="2000"/>
              <a:t>Integrated solution: existing solutions</a:t>
            </a:r>
            <a:endParaRPr sz="2000"/>
          </a:p>
        </p:txBody>
      </p:sp>
      <p:sp>
        <p:nvSpPr>
          <p:cNvPr id="156" name="Google Shape;156;p26"/>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1200"/>
              </a:spcAft>
              <a:buClr>
                <a:srgbClr val="9BA0AC"/>
              </a:buClr>
              <a:buSzPct val="100000"/>
              <a:buNone/>
            </a:pPr>
            <a:r>
              <a:rPr lang="en"/>
              <a:t>7     Bohdan Petryshyn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3" type="body"/>
          </p:nvPr>
        </p:nvSpPr>
        <p:spPr>
          <a:xfrm>
            <a:off x="457202" y="4593135"/>
            <a:ext cx="8226900" cy="276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lnSpc>
                <a:spcPct val="100000"/>
              </a:lnSpc>
              <a:spcBef>
                <a:spcPts val="0"/>
              </a:spcBef>
              <a:spcAft>
                <a:spcPts val="1200"/>
              </a:spcAft>
              <a:buClr>
                <a:srgbClr val="9BA0AC"/>
              </a:buClr>
              <a:buSzPct val="100000"/>
              <a:buNone/>
            </a:pPr>
            <a:r>
              <a:rPr lang="en"/>
              <a:t>Bohdan Petryshyn     6</a:t>
            </a:r>
            <a:endParaRPr/>
          </a:p>
        </p:txBody>
      </p:sp>
      <p:sp>
        <p:nvSpPr>
          <p:cNvPr id="162" name="Google Shape;162;p27"/>
          <p:cNvSpPr txBox="1"/>
          <p:nvPr/>
        </p:nvSpPr>
        <p:spPr>
          <a:xfrm>
            <a:off x="457200" y="316875"/>
            <a:ext cx="5245800" cy="4647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1200"/>
              </a:spcAft>
              <a:buNone/>
            </a:pPr>
            <a:r>
              <a:rPr b="1" lang="en" sz="2000">
                <a:solidFill>
                  <a:srgbClr val="0B2242"/>
                </a:solidFill>
              </a:rPr>
              <a:t>Integrated solution</a:t>
            </a:r>
            <a:r>
              <a:rPr b="1" lang="en" sz="2000">
                <a:solidFill>
                  <a:srgbClr val="0B2242"/>
                </a:solidFill>
              </a:rPr>
              <a:t>: architecture</a:t>
            </a:r>
            <a:endParaRPr b="1" sz="2000">
              <a:solidFill>
                <a:srgbClr val="0B2242"/>
              </a:solidFill>
            </a:endParaRPr>
          </a:p>
        </p:txBody>
      </p:sp>
      <p:pic>
        <p:nvPicPr>
          <p:cNvPr id="163" name="Google Shape;163;p27"/>
          <p:cNvPicPr preferRelativeResize="0"/>
          <p:nvPr/>
        </p:nvPicPr>
        <p:blipFill>
          <a:blip r:embed="rId3">
            <a:alphaModFix/>
          </a:blip>
          <a:stretch>
            <a:fillRect/>
          </a:stretch>
        </p:blipFill>
        <p:spPr>
          <a:xfrm>
            <a:off x="1636449" y="857775"/>
            <a:ext cx="5868416" cy="3659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