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a96a0a56d_2_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8a96a0a56d_2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a96a0a56d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8a96a0a56d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a96a0a56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8a96a0a56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a96a0a56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8a96a0a56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a96a0a56d_2_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8a96a0a56d_2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a96a0a56d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8a96a0a56d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aa51e02e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baa51e02e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a96a0a56d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8a96a0a56d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a96a0a56d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8a96a0a56d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6b5e0181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d6b5e0181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inė skaidrė">
  <p:cSld name="Titulinė skaidrė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 b="0" l="-6904" r="0" t="0"/>
          <a:stretch/>
        </p:blipFill>
        <p:spPr>
          <a:xfrm rot="5400000">
            <a:off x="3554316" y="-446181"/>
            <a:ext cx="4979916" cy="61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910046" y="4314827"/>
            <a:ext cx="2128990" cy="828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32A4A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132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910046" y="1030145"/>
            <a:ext cx="7624292" cy="81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1111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4500"/>
              <a:buFont typeface="Arial"/>
              <a:buNone/>
              <a:defRPr b="1" i="0" sz="45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1" cy="54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vadinimas ir tekstas">
  <p:cSld name="Pavadinimas ir teksta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792572" y="2248960"/>
            <a:ext cx="1351429" cy="28945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457202" y="1673604"/>
            <a:ext cx="8226909" cy="282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457201" y="316867"/>
            <a:ext cx="3529290" cy="4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1" cy="54313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 rot="5400000">
            <a:off x="-329942" y="329942"/>
            <a:ext cx="812284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 rot="5400000">
            <a:off x="-2089409" y="2901692"/>
            <a:ext cx="4331216" cy="152401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3" type="body"/>
          </p:nvPr>
        </p:nvSpPr>
        <p:spPr>
          <a:xfrm>
            <a:off x="457202" y="4593135"/>
            <a:ext cx="8226909" cy="2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vadinimas ir tekstas 2">
  <p:cSld name="Pavadinimas ir tekstas 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916640" y="2633378"/>
            <a:ext cx="1745887" cy="3274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 rot="5400000">
            <a:off x="-329942" y="329942"/>
            <a:ext cx="812284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 rot="5400000">
            <a:off x="-2089409" y="2901692"/>
            <a:ext cx="4331216" cy="152401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1" cy="54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1" y="316867"/>
            <a:ext cx="3529290" cy="4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57202" y="1673604"/>
            <a:ext cx="8226909" cy="282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3" type="body"/>
          </p:nvPr>
        </p:nvSpPr>
        <p:spPr>
          <a:xfrm>
            <a:off x="457202" y="4593135"/>
            <a:ext cx="8226909" cy="2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as ir paveikslėlis">
  <p:cSld name="Tekstas ir paveikslėli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b="0" l="-80903" r="0" t="0"/>
          <a:stretch/>
        </p:blipFill>
        <p:spPr>
          <a:xfrm rot="5400000">
            <a:off x="729503" y="1327898"/>
            <a:ext cx="3238500" cy="43927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>
            <p:ph idx="2" type="pic"/>
          </p:nvPr>
        </p:nvSpPr>
        <p:spPr>
          <a:xfrm>
            <a:off x="4335947" y="1601393"/>
            <a:ext cx="4348164" cy="2912768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2" y="1601393"/>
            <a:ext cx="3494740" cy="291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1" cy="54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 rot="5400000">
            <a:off x="-329942" y="329942"/>
            <a:ext cx="812284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 rot="5400000">
            <a:off x="-2089409" y="2901692"/>
            <a:ext cx="4331216" cy="152401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3" type="body"/>
          </p:nvPr>
        </p:nvSpPr>
        <p:spPr>
          <a:xfrm>
            <a:off x="457201" y="316867"/>
            <a:ext cx="3529290" cy="4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4" type="body"/>
          </p:nvPr>
        </p:nvSpPr>
        <p:spPr>
          <a:xfrm>
            <a:off x="457202" y="4593135"/>
            <a:ext cx="8226909" cy="2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as ir paveikslėlis 2">
  <p:cSld name="Tekstas ir paveikslėlis 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733048" y="2732554"/>
            <a:ext cx="1745887" cy="3076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>
            <p:ph idx="2" type="pic"/>
          </p:nvPr>
        </p:nvSpPr>
        <p:spPr>
          <a:xfrm>
            <a:off x="457203" y="2397154"/>
            <a:ext cx="8227078" cy="2145484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1" y="1396767"/>
            <a:ext cx="8233071" cy="868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1" cy="54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 rot="5400000">
            <a:off x="-329942" y="329942"/>
            <a:ext cx="812284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 rot="5400000">
            <a:off x="-2089409" y="2901692"/>
            <a:ext cx="4331216" cy="152401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>
            <p:ph idx="3" type="body"/>
          </p:nvPr>
        </p:nvSpPr>
        <p:spPr>
          <a:xfrm>
            <a:off x="457201" y="316867"/>
            <a:ext cx="3529290" cy="4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4" type="body"/>
          </p:nvPr>
        </p:nvSpPr>
        <p:spPr>
          <a:xfrm>
            <a:off x="457202" y="4593135"/>
            <a:ext cx="8226909" cy="2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as ir paveikslėlis 3">
  <p:cSld name="Tekstas ir paveikslėlis 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2">
            <a:alphaModFix/>
          </a:blip>
          <a:srcRect b="0" l="-93237" r="0" t="0"/>
          <a:stretch/>
        </p:blipFill>
        <p:spPr>
          <a:xfrm>
            <a:off x="4826001" y="1047750"/>
            <a:ext cx="43180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 rot="5400000">
            <a:off x="-329942" y="329942"/>
            <a:ext cx="812284" cy="152400"/>
          </a:xfrm>
          <a:prstGeom prst="rect">
            <a:avLst/>
          </a:prstGeom>
          <a:solidFill>
            <a:srgbClr val="CAB9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/>
          <p:nvPr/>
        </p:nvSpPr>
        <p:spPr>
          <a:xfrm rot="5400000">
            <a:off x="-2089409" y="2901692"/>
            <a:ext cx="4331216" cy="152401"/>
          </a:xfrm>
          <a:prstGeom prst="rect">
            <a:avLst/>
          </a:prstGeom>
          <a:solidFill>
            <a:srgbClr val="0B2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2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316867"/>
            <a:ext cx="476751" cy="54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>
            <p:ph idx="2" type="pic"/>
          </p:nvPr>
        </p:nvSpPr>
        <p:spPr>
          <a:xfrm>
            <a:off x="457203" y="2012596"/>
            <a:ext cx="8227078" cy="2530043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1" y="1241857"/>
            <a:ext cx="8233071" cy="641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3" type="body"/>
          </p:nvPr>
        </p:nvSpPr>
        <p:spPr>
          <a:xfrm>
            <a:off x="457201" y="316867"/>
            <a:ext cx="3529290" cy="4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B2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4" type="body"/>
          </p:nvPr>
        </p:nvSpPr>
        <p:spPr>
          <a:xfrm>
            <a:off x="457202" y="4593135"/>
            <a:ext cx="8226909" cy="2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0A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BA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/>
        </p:nvSpPr>
        <p:spPr>
          <a:xfrm flipH="1">
            <a:off x="4044704" y="4862996"/>
            <a:ext cx="14025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-1841326" y="965670"/>
            <a:ext cx="1734119" cy="2643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Šablono pakeitimo</a:t>
            </a:r>
            <a:endParaRPr b="1" sz="1200">
              <a:solidFill>
                <a:srgbClr val="50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instrukcija:</a:t>
            </a:r>
            <a:endParaRPr b="1" sz="1200">
              <a:solidFill>
                <a:srgbClr val="50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50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50556F"/>
              </a:buClr>
              <a:buSzPts val="1100"/>
              <a:buFont typeface="Arial"/>
              <a:buChar char="•"/>
            </a:pP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norėdami</a:t>
            </a: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 pritaikyti visai prezentacijai vienos spalvos šabloną, viršutinėje meniu juostoje pasirinkite </a:t>
            </a:r>
            <a:r>
              <a:rPr b="1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b="0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 įrankį ir pritaikykite vieną iš pirmų 4 šablonų;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>
              <a:solidFill>
                <a:srgbClr val="50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50556F"/>
              </a:buClr>
              <a:buSzPts val="1100"/>
              <a:buFont typeface="Arial"/>
              <a:buChar char="•"/>
            </a:pP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norėdami</a:t>
            </a: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skirtingoms temoms pritaikyti skirtingų spalvų šablonus, </a:t>
            </a:r>
            <a:r>
              <a:rPr b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meniu juostoje pasirinkite </a:t>
            </a:r>
            <a:r>
              <a:rPr b="1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b="1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 / Layout </a:t>
            </a:r>
            <a:r>
              <a:rPr b="0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įrankį</a:t>
            </a:r>
            <a:r>
              <a:rPr b="1" i="0" lang="en" sz="1100">
                <a:solidFill>
                  <a:srgbClr val="50556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pdf/2107.03374.pdf" TargetMode="External"/><Relationship Id="rId4" Type="http://schemas.openxmlformats.org/officeDocument/2006/relationships/hyperlink" Target="https://arxiv.org/pdf/1608.02715.pdf" TargetMode="External"/><Relationship Id="rId10" Type="http://schemas.openxmlformats.org/officeDocument/2006/relationships/hyperlink" Target="https://proceedings.neurips.cc/paper/2017/file/3f5ee243547dee91fbd053c1c4a845aa-Paper.pdf" TargetMode="External"/><Relationship Id="rId9" Type="http://schemas.openxmlformats.org/officeDocument/2006/relationships/hyperlink" Target="https://arxiv.org/pdf/1810.04805.pdf&amp;usg=ALkJrhhzxlCL6yTht2BRmH9atgvKFxHsxQ" TargetMode="External"/><Relationship Id="rId5" Type="http://schemas.openxmlformats.org/officeDocument/2006/relationships/hyperlink" Target="https://www.researchgate.net/profile/Trong-Nguyen/publication/324257458_A_deep_neural_network_language_model_with_contexts_for_source_code/links/5bd1d31c458515343d58ee80/A-deep-neural-network-language-model-with-contexts-for-source-code.pdf" TargetMode="External"/><Relationship Id="rId6" Type="http://schemas.openxmlformats.org/officeDocument/2006/relationships/hyperlink" Target="https://www.cs.technion.ac.il/~yahave/papers/pldi14-statistical.pdf" TargetMode="External"/><Relationship Id="rId7" Type="http://schemas.openxmlformats.org/officeDocument/2006/relationships/hyperlink" Target="https://arxiv.org/pdf/1711.09573" TargetMode="External"/><Relationship Id="rId8" Type="http://schemas.openxmlformats.org/officeDocument/2006/relationships/hyperlink" Target="https://arxiv.org/pdf/2103.0633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PIs-guru/openapi-directory/tree/main/API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683300" y="4204900"/>
            <a:ext cx="8072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A4A"/>
              </a:buClr>
              <a:buSzPts val="2000"/>
              <a:buNone/>
            </a:pPr>
            <a:r>
              <a:rPr lang="en"/>
              <a:t>Bohdan Petryshyn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A4A"/>
              </a:buClr>
              <a:buSzPts val="2000"/>
              <a:buNone/>
            </a:pPr>
            <a:r>
              <a:rPr lang="en"/>
              <a:t>Supervised by Assoc. Professor Mantas Lukoševičius</a:t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910046" y="1030145"/>
            <a:ext cx="7624292" cy="81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4500"/>
              <a:buNone/>
            </a:pPr>
            <a:r>
              <a:rPr lang="en"/>
              <a:t>OpenAPI autocompletion using deep learning methods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457202" y="1673604"/>
            <a:ext cx="82269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Evaluating Large Language Models Trained on Code</a:t>
            </a:r>
            <a:r>
              <a:rPr lang="en" sz="1800"/>
              <a:t> - 2021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 deep language model for software code</a:t>
            </a:r>
            <a:r>
              <a:rPr lang="en" sz="1800"/>
              <a:t> - 2016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 deep neural network language model with contexts for source code</a:t>
            </a:r>
            <a:r>
              <a:rPr lang="en" sz="1800"/>
              <a:t> - 2018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Code completion with statistical language models</a:t>
            </a:r>
            <a:r>
              <a:rPr lang="en" sz="1800"/>
              <a:t> - 2014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Code Completion with Neural Attention and Pointer Networks</a:t>
            </a:r>
            <a:r>
              <a:rPr lang="en" sz="1800"/>
              <a:t> - 2018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Unified Pre-training for Program Understanding and Generation</a:t>
            </a:r>
            <a:r>
              <a:rPr lang="en" sz="1800"/>
              <a:t> - 2021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Bert: Pre-training of deep bidirectional transformers for language understanding</a:t>
            </a:r>
            <a:r>
              <a:rPr lang="en" sz="1800"/>
              <a:t> - 2018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Attention is all you need. Advances in neural information processing systems</a:t>
            </a:r>
            <a:r>
              <a:rPr lang="en" sz="1800"/>
              <a:t> - 2017</a:t>
            </a:r>
            <a:endParaRPr sz="1800"/>
          </a:p>
        </p:txBody>
      </p:sp>
      <p:sp>
        <p:nvSpPr>
          <p:cNvPr id="202" name="Google Shape;202;p29"/>
          <p:cNvSpPr txBox="1"/>
          <p:nvPr>
            <p:ph idx="2" type="body"/>
          </p:nvPr>
        </p:nvSpPr>
        <p:spPr>
          <a:xfrm>
            <a:off x="457201" y="316868"/>
            <a:ext cx="3529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Literature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57202" y="1601392"/>
            <a:ext cx="34947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Symbol</a:t>
            </a:r>
            <a:r>
              <a:rPr lang="en"/>
              <a:t> auto-completion vs Context-aware autocompletion</a:t>
            </a:r>
            <a:endParaRPr/>
          </a:p>
        </p:txBody>
      </p:sp>
      <p:sp>
        <p:nvSpPr>
          <p:cNvPr id="144" name="Google Shape;144;p21"/>
          <p:cNvSpPr txBox="1"/>
          <p:nvPr>
            <p:ph idx="3" type="body"/>
          </p:nvPr>
        </p:nvSpPr>
        <p:spPr>
          <a:xfrm>
            <a:off x="457200" y="316875"/>
            <a:ext cx="5767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Font typeface="Arial"/>
              <a:buNone/>
            </a:pPr>
            <a:r>
              <a:rPr lang="en"/>
              <a:t>Terms - </a:t>
            </a:r>
            <a:r>
              <a:rPr lang="en"/>
              <a:t>Code completion</a:t>
            </a:r>
            <a:endParaRPr/>
          </a:p>
        </p:txBody>
      </p:sp>
      <p:sp>
        <p:nvSpPr>
          <p:cNvPr id="145" name="Google Shape;145;p21"/>
          <p:cNvSpPr txBox="1"/>
          <p:nvPr>
            <p:ph idx="4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950" y="1601399"/>
            <a:ext cx="4348200" cy="223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57202" y="1601392"/>
            <a:ext cx="34947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Definition formats: JSON, YAML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Definition versions: 2.0, 3.0, 3.1</a:t>
            </a:r>
            <a:endParaRPr/>
          </a:p>
        </p:txBody>
      </p:sp>
      <p:sp>
        <p:nvSpPr>
          <p:cNvPr id="152" name="Google Shape;152;p22"/>
          <p:cNvSpPr txBox="1"/>
          <p:nvPr>
            <p:ph idx="3" type="body"/>
          </p:nvPr>
        </p:nvSpPr>
        <p:spPr>
          <a:xfrm>
            <a:off x="457200" y="316875"/>
            <a:ext cx="5767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Terms - </a:t>
            </a:r>
            <a:r>
              <a:rPr lang="en"/>
              <a:t>OpenAPI specification</a:t>
            </a:r>
            <a:endParaRPr/>
          </a:p>
        </p:txBody>
      </p:sp>
      <p:sp>
        <p:nvSpPr>
          <p:cNvPr id="153" name="Google Shape;153;p22"/>
          <p:cNvSpPr txBox="1"/>
          <p:nvPr>
            <p:ph idx="4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17979" l="0" r="0" t="0"/>
          <a:stretch/>
        </p:blipFill>
        <p:spPr>
          <a:xfrm>
            <a:off x="4335950" y="1601400"/>
            <a:ext cx="3252450" cy="25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2" y="1673604"/>
            <a:ext cx="8226909" cy="282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2000"/>
              <a:buNone/>
            </a:pPr>
            <a:r>
              <a:rPr lang="en"/>
              <a:t>There are general-purpose programming language autocompletion tools that help to speed up development. However, their performance is not as great for less popular formats like OpenAPI.</a:t>
            </a:r>
            <a:endParaRPr/>
          </a:p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457201" y="316867"/>
            <a:ext cx="3529290" cy="4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61" name="Google Shape;161;p23"/>
          <p:cNvSpPr txBox="1"/>
          <p:nvPr>
            <p:ph idx="3" type="body"/>
          </p:nvPr>
        </p:nvSpPr>
        <p:spPr>
          <a:xfrm>
            <a:off x="457202" y="4593135"/>
            <a:ext cx="8226909" cy="2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57202" y="1673604"/>
            <a:ext cx="82269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aims to investigate deep learning language models trained on a variety of public OpenAPI definitions for auto-completion, measure their performance, and compare it to general-purpose programming language auto-completion tools.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2" type="body"/>
          </p:nvPr>
        </p:nvSpPr>
        <p:spPr>
          <a:xfrm>
            <a:off x="457201" y="316868"/>
            <a:ext cx="3529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68" name="Google Shape;168;p24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57202" y="1673604"/>
            <a:ext cx="82269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Research on natural language and programming language processing models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Develop metrics to measure the model performance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Train or fine-tune a model specifically for OpenAPI completion using a variety of public OpenAPI definitions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Compare the performance to existing general-purpose solutions</a:t>
            </a:r>
            <a:endParaRPr/>
          </a:p>
        </p:txBody>
      </p:sp>
      <p:sp>
        <p:nvSpPr>
          <p:cNvPr id="174" name="Google Shape;174;p25"/>
          <p:cNvSpPr txBox="1"/>
          <p:nvPr>
            <p:ph idx="2" type="body"/>
          </p:nvPr>
        </p:nvSpPr>
        <p:spPr>
          <a:xfrm>
            <a:off x="457201" y="316868"/>
            <a:ext cx="3529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75" name="Google Shape;175;p25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457202" y="1601392"/>
            <a:ext cx="34947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the GPT-3 large language model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Very good at mainstream languages autocompletion: JavaScript, Java, Python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nearly as good at less popular formats: OpenAPI, Terraform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solutions: Kite</a:t>
            </a:r>
            <a:endParaRPr sz="1800"/>
          </a:p>
        </p:txBody>
      </p:sp>
      <p:sp>
        <p:nvSpPr>
          <p:cNvPr id="181" name="Google Shape;181;p26"/>
          <p:cNvSpPr txBox="1"/>
          <p:nvPr>
            <p:ph idx="3" type="body"/>
          </p:nvPr>
        </p:nvSpPr>
        <p:spPr>
          <a:xfrm>
            <a:off x="457200" y="316875"/>
            <a:ext cx="7051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Existing solutions - GitHub Copilot</a:t>
            </a:r>
            <a:endParaRPr/>
          </a:p>
        </p:txBody>
      </p:sp>
      <p:sp>
        <p:nvSpPr>
          <p:cNvPr id="182" name="Google Shape;182;p26"/>
          <p:cNvSpPr txBox="1"/>
          <p:nvPr>
            <p:ph idx="4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213" y="19861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457202" y="1673604"/>
            <a:ext cx="82269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OpenAPI definitions are intended to be public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are public OpenAPI definition directories with hundreds of definitions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API-guru registry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OpenAPI definitions are huge (thousands lines of code)</a:t>
            </a:r>
            <a:endParaRPr/>
          </a:p>
        </p:txBody>
      </p:sp>
      <p:sp>
        <p:nvSpPr>
          <p:cNvPr id="189" name="Google Shape;189;p27"/>
          <p:cNvSpPr txBox="1"/>
          <p:nvPr>
            <p:ph idx="2" type="body"/>
          </p:nvPr>
        </p:nvSpPr>
        <p:spPr>
          <a:xfrm>
            <a:off x="457201" y="316868"/>
            <a:ext cx="3529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190" name="Google Shape;190;p27"/>
          <p:cNvSpPr txBox="1"/>
          <p:nvPr>
            <p:ph idx="3" type="body"/>
          </p:nvPr>
        </p:nvSpPr>
        <p:spPr>
          <a:xfrm>
            <a:off x="457202" y="4593135"/>
            <a:ext cx="8226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0AC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457202" y="1673604"/>
            <a:ext cx="82269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Transformer-based language models are considered to be the leading approach for code generation and auto-completion tasks.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Transformer-based language models are generally expensive to train due to the large number of parameters.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Existing code generation solutions are usually based on large general-purpose models and use fine-tuning for specific code generation tasks.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computational requirements of transformer-based language models make it difficult to deploy the model to personal devices.</a:t>
            </a:r>
            <a:endParaRPr sz="1800"/>
          </a:p>
        </p:txBody>
      </p:sp>
      <p:sp>
        <p:nvSpPr>
          <p:cNvPr id="196" name="Google Shape;196;p28"/>
          <p:cNvSpPr txBox="1"/>
          <p:nvPr>
            <p:ph idx="2" type="body"/>
          </p:nvPr>
        </p:nvSpPr>
        <p:spPr>
          <a:xfrm>
            <a:off x="457201" y="316868"/>
            <a:ext cx="3529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242"/>
              </a:buClr>
              <a:buSzPts val="3000"/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aidrių šablonas Nr.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