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1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24.05.2020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11560" y="843558"/>
            <a:ext cx="8064896" cy="1944216"/>
          </a:xfrm>
        </p:spPr>
        <p:txBody>
          <a:bodyPr>
            <a:noAutofit/>
          </a:bodyPr>
          <a:lstStyle/>
          <a:p>
            <a:r>
              <a:rPr lang="uk-UA" sz="3200" dirty="0" smtClean="0">
                <a:solidFill>
                  <a:srgbClr val="009999"/>
                </a:solidFill>
              </a:rPr>
              <a:t>«Застосування адаптивних методів скінченних елементів в задачах дифузії-адвекції-реакції»</a:t>
            </a:r>
            <a:endParaRPr lang="uk-UA" sz="3200" dirty="0">
              <a:solidFill>
                <a:srgbClr val="009999"/>
              </a:solidFill>
            </a:endParaRPr>
          </a:p>
        </p:txBody>
      </p:sp>
      <p:sp>
        <p:nvSpPr>
          <p:cNvPr id="5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348975" y="3795886"/>
            <a:ext cx="5139010" cy="1944216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chemeClr val="tx1"/>
                </a:solidFill>
              </a:rPr>
              <a:t>Виконав студент групи </a:t>
            </a:r>
            <a:r>
              <a:rPr lang="uk-UA" sz="2000" b="1" dirty="0" err="1" smtClean="0">
                <a:solidFill>
                  <a:schemeClr val="tx1"/>
                </a:solidFill>
              </a:rPr>
              <a:t>ПМі</a:t>
            </a:r>
            <a:r>
              <a:rPr lang="uk-UA" sz="2000" b="1" dirty="0" smtClean="0">
                <a:solidFill>
                  <a:schemeClr val="tx1"/>
                </a:solidFill>
              </a:rPr>
              <a:t>-53</a:t>
            </a:r>
          </a:p>
          <a:p>
            <a:r>
              <a:rPr lang="uk-UA" sz="2000" b="1" dirty="0" smtClean="0">
                <a:solidFill>
                  <a:schemeClr val="tx1"/>
                </a:solidFill>
              </a:rPr>
              <a:t>Романюк Богдан</a:t>
            </a:r>
            <a:endParaRPr lang="uk-UA" sz="2000" b="1" dirty="0">
              <a:solidFill>
                <a:schemeClr val="tx1"/>
              </a:solidFill>
            </a:endParaRPr>
          </a:p>
        </p:txBody>
      </p:sp>
      <p:sp>
        <p:nvSpPr>
          <p:cNvPr id="6" name="Підзаголовок 2"/>
          <p:cNvSpPr txBox="1">
            <a:spLocks/>
          </p:cNvSpPr>
          <p:nvPr/>
        </p:nvSpPr>
        <p:spPr>
          <a:xfrm>
            <a:off x="2232279" y="4587974"/>
            <a:ext cx="513901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 smtClean="0">
                <a:solidFill>
                  <a:schemeClr val="tx1"/>
                </a:solidFill>
              </a:rPr>
              <a:t>Львів 2020 р.</a:t>
            </a:r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pic>
        <p:nvPicPr>
          <p:cNvPr id="2049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1111374"/>
            <a:ext cx="48609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016" y="2787774"/>
            <a:ext cx="3923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Початкова кількість елементів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N=4,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очікувана похибка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η=5%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251520" y="627534"/>
                <a:ext cx="3816424" cy="1813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За умовами дано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uk-UA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𝑢𝑏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endParaRPr lang="uk-UA" dirty="0" smtClean="0"/>
              </a:p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=1500</m:t>
                    </m:r>
                    <m:sSup>
                      <m:sSupPr>
                        <m:ctrlPr>
                          <a:rPr lang="uk-UA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:endParaRPr lang="uk-UA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=80+2</m:t>
                      </m:r>
                      <m:sSup>
                        <m:sSupPr>
                          <m:ctrlPr>
                            <a:rPr lang="uk-UA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uk-UA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=100</m:t>
                      </m:r>
                      <m:sSup>
                        <m:sSupPr>
                          <m:ctrlPr>
                            <a:rPr lang="uk-UA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𝑥𝑒</m:t>
                          </m:r>
                        </m:e>
                        <m:sup>
                          <m:sSup>
                            <m:sSup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−0.15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7534"/>
                <a:ext cx="3816424" cy="1813189"/>
              </a:xfrm>
              <a:prstGeom prst="rect">
                <a:avLst/>
              </a:prstGeom>
              <a:blipFill rotWithShape="1">
                <a:blip r:embed="rId3"/>
                <a:stretch>
                  <a:fillRect l="-1278" t="-1684" b="-202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9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2"/>
            <a:ext cx="6520238" cy="4320479"/>
          </a:xfrm>
          <a:prstGeom prst="rect">
            <a:avLst/>
          </a:prstGeom>
        </p:spPr>
      </p:pic>
      <p:sp>
        <p:nvSpPr>
          <p:cNvPr id="6" name="Прямокутник 5"/>
          <p:cNvSpPr/>
          <p:nvPr/>
        </p:nvSpPr>
        <p:spPr>
          <a:xfrm>
            <a:off x="3761733" y="4659981"/>
            <a:ext cx="162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N=</a:t>
            </a:r>
            <a:r>
              <a:rPr lang="uk-UA" dirty="0"/>
              <a:t>4</a:t>
            </a:r>
            <a:r>
              <a:rPr lang="en-US" dirty="0"/>
              <a:t>, </a:t>
            </a:r>
            <a:r>
              <a:rPr lang="uk-UA" dirty="0"/>
              <a:t>ітерація 1</a:t>
            </a:r>
          </a:p>
        </p:txBody>
      </p:sp>
    </p:spTree>
    <p:extLst>
      <p:ext uri="{BB962C8B-B14F-4D97-AF65-F5344CB8AC3E}">
        <p14:creationId xmlns:p14="http://schemas.microsoft.com/office/powerpoint/2010/main" val="25033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3761733" y="4659981"/>
            <a:ext cx="162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/>
              <a:t>8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2</a:t>
            </a:r>
            <a:endParaRPr lang="uk-UA" dirty="0"/>
          </a:p>
        </p:txBody>
      </p:sp>
      <p:pic>
        <p:nvPicPr>
          <p:cNvPr id="15" name="Рисунок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53172"/>
            <a:ext cx="6520238" cy="4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17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4</a:t>
            </a:r>
            <a:endParaRPr lang="uk-UA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2"/>
            <a:ext cx="6520238" cy="43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33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6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2"/>
            <a:ext cx="6520238" cy="43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54</a:t>
            </a:r>
            <a:r>
              <a:rPr lang="en-US" dirty="0"/>
              <a:t>, </a:t>
            </a:r>
            <a:r>
              <a:rPr lang="uk-UA" dirty="0"/>
              <a:t>ітерація </a:t>
            </a:r>
            <a:r>
              <a:rPr lang="uk-UA" dirty="0" smtClean="0"/>
              <a:t>8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3"/>
            <a:ext cx="6520238" cy="43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761733" y="4659981"/>
            <a:ext cx="197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104</a:t>
            </a:r>
            <a:r>
              <a:rPr lang="en-US" dirty="0"/>
              <a:t>, </a:t>
            </a:r>
            <a:r>
              <a:rPr lang="uk-UA" dirty="0"/>
              <a:t>ітерація </a:t>
            </a:r>
            <a:r>
              <a:rPr lang="uk-UA" dirty="0" smtClean="0"/>
              <a:t>16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1252"/>
            <a:ext cx="6520238" cy="43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Висновки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447997" y="483518"/>
            <a:ext cx="8219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Як можна бачити з </a:t>
            </a:r>
            <a:r>
              <a:rPr lang="uk-UA" dirty="0"/>
              <a:t>використанням методу скінченних елементів можна досить швидко і просто отримати розв’язок стаціонарної крайової задачі конвекції-дифузії-реакції. </a:t>
            </a:r>
          </a:p>
          <a:p>
            <a:r>
              <a:rPr lang="uk-UA" dirty="0"/>
              <a:t>	Таким чином застосувавши </a:t>
            </a:r>
            <a:r>
              <a:rPr lang="uk-UA" dirty="0" smtClean="0"/>
              <a:t>метод Гальоркіна </a:t>
            </a:r>
            <a:r>
              <a:rPr lang="uk-UA" dirty="0"/>
              <a:t>та з допомогою кусково-лінійний функції Куранта вдалося побудувати наближеним розв’язок даної задачі. При цьому використовуючи </a:t>
            </a:r>
            <a:r>
              <a:rPr lang="en-US" dirty="0"/>
              <a:t>h-</a:t>
            </a:r>
            <a:r>
              <a:rPr lang="uk-UA" dirty="0"/>
              <a:t>адаптивну схему можна досить швидко та з великою точність знайти наближений розв’язок задачі. Такий підхід дає просту та зрозумілу можливість зручно згущувати сітку вузлів в сторону найбільшої похибки, завдяки чому можна зробити розв’язок максимально точним.  Варто зауважити, що дана схема є досить простою, адже вимагає простого поділу одного скінченного елемента на два</a:t>
            </a:r>
            <a:r>
              <a:rPr lang="uk-UA" dirty="0" smtClean="0"/>
              <a:t>.</a:t>
            </a:r>
          </a:p>
          <a:p>
            <a:r>
              <a:rPr lang="uk-UA" dirty="0" smtClean="0"/>
              <a:t>	Як </a:t>
            </a:r>
            <a:r>
              <a:rPr lang="uk-UA" dirty="0"/>
              <a:t>можна бачити з результатів </a:t>
            </a:r>
            <a:r>
              <a:rPr lang="en-US" dirty="0"/>
              <a:t>h-</a:t>
            </a:r>
            <a:r>
              <a:rPr lang="uk-UA" dirty="0"/>
              <a:t>адаптивна схема методу скінченних елементів дає чудову апроксимацію розв’язку задачі конвекції-дифузії-реакції з використанням </a:t>
            </a:r>
            <a:r>
              <a:rPr lang="uk-UA" dirty="0" err="1"/>
              <a:t>нерівновіддалених</a:t>
            </a:r>
            <a:r>
              <a:rPr lang="uk-UA" dirty="0"/>
              <a:t> вузлів.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9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Постановка задачі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323528" y="339503"/>
                <a:ext cx="8424936" cy="471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/>
                  <a:t>Використовуючи </a:t>
                </a:r>
                <a:r>
                  <a:rPr lang="en-US" sz="1600" i="1" dirty="0"/>
                  <a:t>h</a:t>
                </a:r>
                <a:r>
                  <a:rPr lang="en-US" sz="1600" dirty="0"/>
                  <a:t>-</a:t>
                </a:r>
                <a:r>
                  <a:rPr lang="uk-UA" sz="1600" dirty="0"/>
                  <a:t>адаптивну схему для методу скінченних елементів знайти кусково-лінійне наближення до розв’язку стаціонарної крайової задачі дифузії-адвекції-реакції з заданою наперед точністю η: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Задано коефіціент дифузії µ=µ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вектор конвективного перенесення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коефіціент біохімічного розпаду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інтенсивність джерел домішки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та константи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ℝ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Знайти густину домішки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 таку, що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µ</m:t>
                                  </m:r>
                                  <m:f>
                                    <m:f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 на Ω=(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Крайові умови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−µ(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𝑑𝑢</m:t>
                                  </m:r>
                                  <m:d>
                                    <m:d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−µ(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𝑑𝑢</m:t>
                                  </m:r>
                                  <m:d>
                                    <m:d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uk-UA" sz="1600" dirty="0"/>
              </a:p>
              <a:p>
                <a:r>
                  <a:rPr lang="uk-UA" sz="1600" dirty="0"/>
                  <a:t>Де </a:t>
                </a:r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𝑎</m:t>
                    </m:r>
                    <m:r>
                      <a:rPr lang="uk-UA" sz="1600" i="1">
                        <a:latin typeface="Cambria Math"/>
                      </a:rPr>
                      <m:t>,</m:t>
                    </m:r>
                    <m:r>
                      <a:rPr lang="uk-UA" sz="1600" i="1">
                        <a:latin typeface="Cambria Math"/>
                      </a:rPr>
                      <m:t>𝑏</m:t>
                    </m:r>
                    <m:r>
                      <a:rPr lang="uk-UA" sz="1600" i="1">
                        <a:latin typeface="Cambria Math"/>
                      </a:rPr>
                      <m:t>∈</m:t>
                    </m:r>
                    <m:r>
                      <a:rPr lang="uk-UA" sz="1600" i="1">
                        <a:latin typeface="Cambria Math"/>
                      </a:rPr>
                      <m:t>ℝ</m:t>
                    </m:r>
                    <m:r>
                      <a:rPr lang="uk-UA" sz="1600" i="1">
                        <a:latin typeface="Cambria Math"/>
                      </a:rPr>
                      <m:t>, </m:t>
                    </m:r>
                  </m:oMath>
                </a14:m>
                <a:r>
                  <a:rPr lang="uk-UA" sz="1600" dirty="0"/>
                  <a:t>причому </a:t>
                </a:r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𝑎</m:t>
                    </m:r>
                    <m:r>
                      <a:rPr lang="uk-UA" sz="1600" i="1">
                        <a:latin typeface="Cambria Math"/>
                      </a:rPr>
                      <m:t>&lt;</m:t>
                    </m:r>
                    <m:r>
                      <a:rPr lang="uk-UA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/>
                  <a:t>, </a:t>
                </a:r>
                <a:r>
                  <a:rPr lang="uk-UA" sz="1600" dirty="0"/>
                  <a:t>η</a:t>
                </a:r>
                <a:r>
                  <a:rPr lang="en-US" sz="1600" dirty="0"/>
                  <a:t> – </a:t>
                </a:r>
                <a:r>
                  <a:rPr lang="uk-UA" sz="1600" dirty="0"/>
                  <a:t>точність задана у відсотках</a:t>
                </a:r>
              </a:p>
              <a:p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µ=µ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,  </m:t>
                    </m:r>
                    <m:r>
                      <a:rPr lang="uk-UA" sz="1600" i="1">
                        <a:latin typeface="Cambria Math"/>
                      </a:rPr>
                      <m:t>𝛽</m:t>
                    </m:r>
                    <m:r>
                      <a:rPr lang="uk-UA" sz="1600" i="1">
                        <a:latin typeface="Cambria Math"/>
                      </a:rPr>
                      <m:t>=</m:t>
                    </m:r>
                    <m:r>
                      <a:rPr lang="uk-UA" sz="1600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uk-UA" sz="1600" i="1">
                        <a:latin typeface="Cambria Math"/>
                      </a:rPr>
                      <m:t>𝜎</m:t>
                    </m:r>
                    <m:r>
                      <a:rPr lang="uk-UA" sz="1600" i="1">
                        <a:latin typeface="Cambria Math"/>
                      </a:rPr>
                      <m:t>=</m:t>
                    </m:r>
                    <m:r>
                      <a:rPr lang="uk-UA" sz="1600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uk-UA" sz="1600" i="1">
                        <a:latin typeface="Cambria Math"/>
                      </a:rPr>
                      <m:t>𝑓</m:t>
                    </m:r>
                    <m:r>
                      <a:rPr lang="uk-UA" sz="1600" i="1">
                        <a:latin typeface="Cambria Math"/>
                      </a:rPr>
                      <m:t>=</m:t>
                    </m:r>
                    <m:r>
                      <a:rPr lang="uk-UA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 – </a:t>
                </a:r>
                <a:r>
                  <a:rPr lang="uk-UA" sz="1600" dirty="0"/>
                  <a:t>задані функції</a:t>
                </a:r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9503"/>
                <a:ext cx="8424936" cy="4713085"/>
              </a:xfrm>
              <a:prstGeom prst="rect">
                <a:avLst/>
              </a:prstGeom>
              <a:blipFill rotWithShape="1">
                <a:blip r:embed="rId2"/>
                <a:stretch>
                  <a:fillRect l="-362" t="-388" b="-7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6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Варіаційна задача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584284" y="771550"/>
                <a:ext cx="7985776" cy="3301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latin typeface="Cambria Math"/>
                                    </a:rPr>
                                    <m:t> (Ω)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uk-UA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0=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)}=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uk-UA" i="1">
                                  <a:latin typeface="Cambria Math"/>
                                </a:rPr>
                                <m:t> (Ω)−простір допустимих функцій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:Ω→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ℝ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‖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uk-UA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𝑑𝑥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&lt;+∞</m:t>
                                  </m:r>
                                </m:e>
                              </m:nary>
                              <m:r>
                                <a:rPr lang="uk-UA" i="1">
                                  <a:latin typeface="Cambria Math"/>
                                </a:rPr>
                                <m:t>}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Знайти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&gt;,          ∀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𝜇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𝛽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𝜎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𝑢𝑣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𝑑𝑥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,   ∀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nary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&gt; = 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/>
                                    </a:rPr>
                                    <m:t>𝑣𝑑𝑥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,  </m:t>
                                  </m:r>
                                </m:e>
                              </m:nary>
                              <m:r>
                                <a:rPr lang="uk-UA" i="1">
                                  <a:latin typeface="Cambria Math"/>
                                </a:rPr>
                                <m:t>         ∀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−білінійна форма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&gt;−лінійний функціонал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4" y="771550"/>
                <a:ext cx="7985776" cy="33018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Кусково лінійні апроксимації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323528" y="411510"/>
                <a:ext cx="8064896" cy="1235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Алгоритм МСЕ полягає в тому, що спершу відбувається перетворення крайової задачі конвекції-дифузії-реакції у варіаційну. Далі застосовується метод </a:t>
                </a:r>
                <a:r>
                  <a:rPr lang="uk-UA" dirty="0" err="1"/>
                  <a:t>Гальоркіна-Рітца</a:t>
                </a:r>
                <a:r>
                  <a:rPr lang="uk-UA" dirty="0"/>
                  <a:t>, причому за базисні функції вибираємо кусково-лінійні функції Куранта на відрізку </a:t>
                </a:r>
                <a:r>
                  <a:rPr lang="en-US" dirty="0"/>
                  <a:t>[0,1]</a:t>
                </a:r>
                <a:r>
                  <a:rPr lang="uk-UA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},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acc>
                      <m:accPr>
                        <m:chr m:val="̅"/>
                        <m:ctrlPr>
                          <a:rPr lang="uk-UA" i="1">
                            <a:latin typeface="Cambria Math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</a:rPr>
                          <m:t>0…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;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1510"/>
                <a:ext cx="8064896" cy="1235723"/>
              </a:xfrm>
              <a:prstGeom prst="rect">
                <a:avLst/>
              </a:prstGeom>
              <a:blipFill rotWithShape="1">
                <a:blip r:embed="rId2"/>
                <a:stretch>
                  <a:fillRect l="-605" t="-2475" b="-544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кутник 7"/>
              <p:cNvSpPr/>
              <p:nvPr/>
            </p:nvSpPr>
            <p:spPr>
              <a:xfrm>
                <a:off x="4577172" y="1609885"/>
                <a:ext cx="4572000" cy="16042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uk-UA" dirty="0"/>
                  <a:t>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– </a:t>
                </a:r>
                <a:r>
                  <a:rPr lang="uk-UA" dirty="0"/>
                  <a:t>відповідний крок і у випадку рівновіддалених вузлів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uk-UA" dirty="0"/>
                  <a:t> і є однаковим між усіма вузлами, тобто  це відстань між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uk-UA">
                        <a:latin typeface="Cambria Math"/>
                      </a:rPr>
                      <m:t>і 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baseline="-25000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acc>
                      <m:accPr>
                        <m:chr m:val="̅"/>
                        <m:ctrlPr>
                          <a:rPr lang="uk-UA" i="1">
                            <a:latin typeface="Cambria Math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</a:rPr>
                          <m:t>0..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r>
                          <a:rPr lang="uk-UA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endParaRPr lang="uk-UA" dirty="0"/>
              </a:p>
              <a:p>
                <a:r>
                  <a:rPr lang="uk-UA" dirty="0"/>
                  <a:t>Графік кусково-лінійних функцій Куранта:</a:t>
                </a:r>
              </a:p>
            </p:txBody>
          </p:sp>
        </mc:Choice>
        <mc:Fallback xmlns="">
          <p:sp>
            <p:nvSpPr>
              <p:cNvPr id="8" name="Прямокут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72" y="1609885"/>
                <a:ext cx="4572000" cy="1604222"/>
              </a:xfrm>
              <a:prstGeom prst="rect">
                <a:avLst/>
              </a:prstGeom>
              <a:blipFill rotWithShape="1">
                <a:blip r:embed="rId3"/>
                <a:stretch>
                  <a:fillRect l="-1200" t="-1901" b="-532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кутник 9"/>
          <p:cNvSpPr/>
          <p:nvPr/>
        </p:nvSpPr>
        <p:spPr>
          <a:xfrm>
            <a:off x="412842" y="3222376"/>
            <a:ext cx="424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Графік кусково-лінійних функцій Куранта: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2" y="1711088"/>
            <a:ext cx="4067944" cy="153306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72" y="3192812"/>
            <a:ext cx="4056009" cy="19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Система лінійних алгебраїчних рівнянь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35496" y="483518"/>
                <a:ext cx="9108504" cy="432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Система лінійних </a:t>
                </a:r>
                <a:r>
                  <a:rPr lang="uk-UA" dirty="0"/>
                  <a:t>алгебраїчних рівнянь </a:t>
                </a:r>
                <a:r>
                  <a:rPr lang="uk-UA" dirty="0" smtClean="0"/>
                  <a:t>має вигляд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𝐴𝑞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uk-UA" dirty="0"/>
                  <a:t>визначаються за наступними правилами:</a:t>
                </a:r>
              </a:p>
              <a:p>
                <a:r>
                  <a:rPr lang="uk-UA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𝐴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4 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𝑞</m:t>
                      </m:r>
                      <m:r>
                        <a:rPr lang="uk-UA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83518"/>
                <a:ext cx="9108504" cy="4327082"/>
              </a:xfrm>
              <a:prstGeom prst="rect">
                <a:avLst/>
              </a:prstGeom>
              <a:blipFill rotWithShape="1">
                <a:blip r:embed="rId2"/>
                <a:stretch>
                  <a:fillRect l="-602" t="-7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Система лінійних алгебраїчних рівнянь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395536" y="352252"/>
                <a:ext cx="8424936" cy="3521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b="1" dirty="0"/>
                  <a:t>Б</a:t>
                </a:r>
                <a:r>
                  <a:rPr lang="uk-UA" b="1" dirty="0" smtClean="0"/>
                  <a:t>ілінійні </a:t>
                </a:r>
                <a:r>
                  <a:rPr lang="uk-UA" b="1" dirty="0"/>
                  <a:t>форми </a:t>
                </a:r>
                <a:r>
                  <a:rPr lang="uk-UA" dirty="0"/>
                  <a:t>та </a:t>
                </a:r>
                <a:r>
                  <a:rPr lang="uk-UA" b="1" dirty="0"/>
                  <a:t>лінійні функціонали </a:t>
                </a:r>
                <a:r>
                  <a:rPr lang="uk-UA" dirty="0"/>
                  <a:t>обчислюються за правилами: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+1 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&lt;</m:t>
                      </m:r>
                      <m:r>
                        <a:rPr lang="uk-UA" i="1">
                          <a:latin typeface="Cambria Math"/>
                        </a:rPr>
                        <m:t>𝑙</m:t>
                      </m:r>
                      <m:r>
                        <a:rPr lang="uk-UA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, 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&gt;= 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uk-UA" i="1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  <m:r>
                            <a:rPr lang="uk-UA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2252"/>
                <a:ext cx="8424936" cy="3521605"/>
              </a:xfrm>
              <a:prstGeom prst="rect">
                <a:avLst/>
              </a:prstGeom>
              <a:blipFill rotWithShape="1">
                <a:blip r:embed="rId2"/>
                <a:stretch>
                  <a:fillRect l="-651" t="-8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467544" y="3684638"/>
                <a:ext cx="7992888" cy="1458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Розв’язавши </a:t>
                </a:r>
                <a:r>
                  <a:rPr lang="uk-UA" b="1" dirty="0"/>
                  <a:t>СЛАР</a:t>
                </a:r>
                <a:r>
                  <a:rPr lang="uk-UA" dirty="0"/>
                  <a:t> та знайшовши коефіцієнти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dirty="0"/>
                  <a:t>, можна з легкістю знайти шукане наближення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uk-UA" dirty="0"/>
                  <a:t>за формулою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84638"/>
                <a:ext cx="7992888" cy="1458861"/>
              </a:xfrm>
              <a:prstGeom prst="rect">
                <a:avLst/>
              </a:prstGeom>
              <a:blipFill rotWithShape="1">
                <a:blip r:embed="rId3"/>
                <a:stretch>
                  <a:fillRect l="-686" t="-1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9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956323" y="771550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 </a:t>
            </a:r>
            <a:r>
              <a:rPr lang="en-US" b="1" dirty="0"/>
              <a:t>h-</a:t>
            </a:r>
            <a:r>
              <a:rPr lang="en-US" b="1" dirty="0" err="1"/>
              <a:t>адаптивна</a:t>
            </a:r>
            <a:r>
              <a:rPr lang="uk-UA" b="1" dirty="0"/>
              <a:t> </a:t>
            </a:r>
            <a:r>
              <a:rPr lang="uk-UA" dirty="0"/>
              <a:t>схема </a:t>
            </a:r>
            <a:r>
              <a:rPr lang="uk-UA" b="1" dirty="0"/>
              <a:t>МСЕ</a:t>
            </a:r>
            <a:r>
              <a:rPr lang="uk-UA" dirty="0"/>
              <a:t> складається з таких кроків: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Вибирається деяка початкова кількість скінченних елементів.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Знаходиться чисельний розв’язок крайової задачі для початкового розбиття.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На кожному скінченному елементі обчислюємо індикатор похибки на основі обраного апостеріорного оцінювача похибки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Вибираємо елементи, для яких значення індикатора перевищує очікуване задаче початкове значення похибки, ділимо його навпіл та додаємо новий вузол у центр.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Ітераційний процес завершується тоді, коли на всіх скінченних елементах значення індикаторі не перевищує початкову задану похибку.</a:t>
            </a:r>
            <a:endParaRPr lang="uk-UA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9999"/>
                </a:solidFill>
              </a:rPr>
              <a:t>h-</a:t>
            </a:r>
            <a:r>
              <a:rPr lang="uk-UA" sz="2400" b="1" dirty="0" smtClean="0">
                <a:solidFill>
                  <a:srgbClr val="009999"/>
                </a:solidFill>
              </a:rPr>
              <a:t>адаптивна схема МСЕ</a:t>
            </a:r>
            <a:endParaRPr lang="uk-UA" sz="24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Апостеріорний оцінювач похибки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251520" y="411510"/>
                <a:ext cx="4752528" cy="72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 smtClean="0"/>
                  <a:t>Кусково-квадратична </a:t>
                </a:r>
                <a:r>
                  <a:rPr lang="uk-UA" sz="1600" b="1" dirty="0" err="1" smtClean="0"/>
                  <a:t>бабл-функція</a:t>
                </a:r>
                <a:r>
                  <a:rPr lang="uk-UA" sz="1600" dirty="0" smtClean="0"/>
                  <a:t>:</a:t>
                </a:r>
                <a:endParaRPr lang="uk-U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600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600" i="1">
                          <a:latin typeface="Cambria Math"/>
                        </a:rPr>
                        <m:t>=4(1−</m:t>
                      </m:r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𝑖</m:t>
                          </m:r>
                          <m:r>
                            <a:rPr lang="uk-UA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600" i="1"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𝑖</m:t>
                          </m:r>
                          <m:r>
                            <a:rPr lang="uk-UA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1510"/>
                <a:ext cx="4752528" cy="721031"/>
              </a:xfrm>
              <a:prstGeom prst="rect">
                <a:avLst/>
              </a:prstGeom>
              <a:blipFill rotWithShape="1">
                <a:blip r:embed="rId2"/>
                <a:stretch>
                  <a:fillRect l="-641" t="-2542" b="-8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4823520" y="359127"/>
                <a:ext cx="4572000" cy="13152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uk-UA" sz="1600" b="1" dirty="0"/>
                  <a:t>Задача про </a:t>
                </a:r>
                <a:r>
                  <a:rPr lang="uk-UA" sz="1600" b="1" dirty="0" smtClean="0"/>
                  <a:t>похибку</a:t>
                </a:r>
                <a:endParaRPr lang="uk-UA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Задано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>
                                  <a:latin typeface="Cambria Math"/>
                                </a:rPr>
                                <m:t>⊂</m:t>
                              </m:r>
                              <m:r>
                                <m:rPr>
                                  <m:sty m:val="p"/>
                                </m:rPr>
                                <a:rPr lang="uk-UA" sz="1600">
                                  <a:latin typeface="Cambria Math"/>
                                </a:rPr>
                                <m:t>V</m:t>
                              </m:r>
                              <m:r>
                                <a:rPr lang="uk-UA" sz="1600">
                                  <a:latin typeface="Cambria Math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𝑑𝑖𝑚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1600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uk-UA" sz="16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та апроксимацію Гальоркіна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Знайти похибку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 таку, що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uk-UA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=&lt;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uk-UA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&gt;,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&gt; ∀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uk-UA" sz="160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20" y="359127"/>
                <a:ext cx="4572000" cy="1315232"/>
              </a:xfrm>
              <a:prstGeom prst="rect">
                <a:avLst/>
              </a:prstGeom>
              <a:blipFill rotWithShape="1">
                <a:blip r:embed="rId3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кутник 7"/>
              <p:cNvSpPr/>
              <p:nvPr/>
            </p:nvSpPr>
            <p:spPr>
              <a:xfrm>
                <a:off x="254060" y="1059582"/>
                <a:ext cx="5182036" cy="171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/>
                  <a:t>Задача полягає в знаходженні похибки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sz="16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uk-UA" sz="1600" dirty="0"/>
                  <a:t> наближеної до істинної похибки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𝑢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uk-UA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sz="16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uk-UA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600" i="1">
                              <a:latin typeface="Cambria Math"/>
                            </a:rPr>
                            <m:t>𝑖</m:t>
                          </m:r>
                          <m:r>
                            <a:rPr lang="uk-UA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1600" i="1">
                              <a:latin typeface="Cambria Math"/>
                            </a:rPr>
                            <m:t>𝑁</m:t>
                          </m:r>
                          <m:r>
                            <a:rPr lang="uk-UA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sz="1600" i="1">
                              <a:latin typeface="Cambria Math"/>
                            </a:rPr>
                            <m:t>(</m:t>
                          </m:r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  <m:r>
                            <a:rPr lang="uk-UA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sz="1600" dirty="0"/>
              </a:p>
              <a:p>
                <a:r>
                  <a:rPr lang="uk-UA" sz="1600" dirty="0"/>
                  <a:t>Тут невідомі коефіцієнти – це</a:t>
                </a:r>
                <a:r>
                  <a:rPr lang="uk-UA" sz="16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16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uk-UA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{</m:t>
                            </m:r>
                            <m:r>
                              <a:rPr lang="uk-UA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uk-UA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6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uk-UA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uk-UA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uk-UA" sz="1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uk-UA" sz="1600" i="1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𝑖</m:t>
                        </m:r>
                        <m:r>
                          <a:rPr lang="uk-UA" sz="16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1600" i="1">
                            <a:latin typeface="Cambria Math"/>
                          </a:rPr>
                          <m:t>𝑁</m:t>
                        </m:r>
                        <m:r>
                          <a:rPr lang="uk-UA" sz="16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8" name="Прямокут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0" y="1059582"/>
                <a:ext cx="5182036" cy="1715983"/>
              </a:xfrm>
              <a:prstGeom prst="rect">
                <a:avLst/>
              </a:prstGeom>
              <a:blipFill rotWithShape="1">
                <a:blip r:embed="rId4"/>
                <a:stretch>
                  <a:fillRect l="-706" t="-106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кутник 8"/>
              <p:cNvSpPr/>
              <p:nvPr/>
            </p:nvSpPr>
            <p:spPr>
              <a:xfrm>
                <a:off x="107504" y="2775565"/>
                <a:ext cx="4572000" cy="20254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uk-UA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, 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&gt;−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uk-U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uk-UA" i="1">
                              <a:latin typeface="Cambria Math"/>
                            </a:rPr>
                            <m:t>4</m:t>
                          </m:r>
                          <m:r>
                            <a:rPr lang="uk-UA" i="1">
                              <a:latin typeface="Cambria Math"/>
                            </a:rPr>
                            <m:t>𝜇</m:t>
                          </m:r>
                        </m:den>
                      </m:f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(10+</m:t>
                                  </m:r>
                                  <m:f>
                                    <m:f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𝜎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𝜇</m:t>
                                      </m:r>
                                    </m:den>
                                  </m:f>
                                  <m:r>
                                    <a:rPr lang="uk-UA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кут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75565"/>
                <a:ext cx="4572000" cy="20254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кутник 9"/>
              <p:cNvSpPr/>
              <p:nvPr/>
            </p:nvSpPr>
            <p:spPr>
              <a:xfrm>
                <a:off x="5246847" y="1917573"/>
                <a:ext cx="3897153" cy="1479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𝑁</m:t>
                          </m:r>
                          <m:r>
                            <a:rPr lang="uk-UA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uk-UA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</m:den>
                          </m:f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𝛽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𝜎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(10+</m:t>
                                      </m:r>
                                      <m:f>
                                        <m:f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uk-UA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uk-UA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uk-UA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  <m:r>
                            <a:rPr lang="uk-UA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кут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47" y="1917573"/>
                <a:ext cx="3897153" cy="14791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7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Стратегія адаптування сітки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2951819" y="1243937"/>
                <a:ext cx="3198889" cy="1158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uk-U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</m:rad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·100%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𝜂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19" y="1243937"/>
                <a:ext cx="3198889" cy="1158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179512" y="468098"/>
                <a:ext cx="8568952" cy="779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Стратегія адаптування сітки полягає в тому, що для кожного скінченного елемента обчислюється індикатор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uk-UA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uk-UA" dirty="0"/>
                  <a:t>та перевіряється виконання нерівності</a:t>
                </a:r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8098"/>
                <a:ext cx="8568952" cy="779381"/>
              </a:xfrm>
              <a:prstGeom prst="rect">
                <a:avLst/>
              </a:prstGeom>
              <a:blipFill rotWithShape="1">
                <a:blip r:embed="rId3"/>
                <a:stretch>
                  <a:fillRect l="-569" t="-390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1835696" y="2499742"/>
                <a:ext cx="6174432" cy="2302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uk-UA" i="1">
                            <a:latin typeface="Cambria Math"/>
                          </a:rPr>
                          <m:t>𝑖</m:t>
                        </m:r>
                        <m:r>
                          <a:rPr lang="uk-UA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uk-UA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uk-UA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uk-UA" dirty="0"/>
                  <a:t>  - локальна енергетична норма оцінювача на елементі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𝑖</m:t>
                    </m:r>
                    <m:r>
                      <a:rPr lang="uk-UA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uk-UA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uk-UA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uk-UA" i="1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uk-UA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uk-UA" i="1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limLoc m:val="subSup"/>
                            <m:ctrlPr>
                              <a:rPr lang="uk-UA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uk-UA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uk-UA" i="1">
                                <a:latin typeface="Cambria Math"/>
                              </a:rPr>
                              <m:t>(</m:t>
                            </m:r>
                            <m:r>
                              <a:rPr lang="uk-UA" i="1">
                                <a:latin typeface="Cambria Math"/>
                              </a:rPr>
                              <m:t>𝑥</m:t>
                            </m:r>
                            <m:r>
                              <a:rPr lang="uk-UA" i="1">
                                <a:latin typeface="Cambria Math"/>
                              </a:rPr>
                              <m:t>)</m:t>
                            </m:r>
                            <m:r>
                              <a:rPr lang="uk-UA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rad>
                  </m:oMath>
                </a14:m>
                <a:r>
                  <a:rPr lang="uk-UA" dirty="0"/>
                  <a:t> – енергетична норма розв’язку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uk-UA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uk-UA" i="1">
                        <a:latin typeface="Cambria Math"/>
                      </a:rPr>
                      <m:t>=</m:t>
                    </m:r>
                    <m:r>
                      <a:rPr lang="uk-UA" i="1">
                        <a:latin typeface="Cambria Math"/>
                      </a:rPr>
                      <m:t>𝑎</m:t>
                    </m:r>
                    <m:r>
                      <a:rPr lang="uk-UA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)</m:t>
                    </m:r>
                  </m:oMath>
                </a14:m>
                <a:r>
                  <a:rPr lang="uk-UA" dirty="0"/>
                  <a:t> - енергетична норма оцінювача</a:t>
                </a:r>
              </a:p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𝜂</m:t>
                    </m:r>
                  </m:oMath>
                </a14:m>
                <a:r>
                  <a:rPr lang="uk-UA" dirty="0"/>
                  <a:t> - максимально допустимий рівень похибки заданий у відсотках</a:t>
                </a:r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99742"/>
                <a:ext cx="6174432" cy="2302040"/>
              </a:xfrm>
              <a:prstGeom prst="rect">
                <a:avLst/>
              </a:prstGeom>
              <a:blipFill rotWithShape="1">
                <a:blip r:embed="rId4"/>
                <a:stretch>
                  <a:fillRect l="-790" t="-1058" b="-31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158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51</TotalTime>
  <Words>1624</Words>
  <Application>Microsoft Office PowerPoint</Application>
  <PresentationFormat>Екран (16:9)</PresentationFormat>
  <Paragraphs>78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18" baseType="lpstr">
      <vt:lpstr>Тема1</vt:lpstr>
      <vt:lpstr>«Застосування адаптивних методів скінченних елементів в задачах дифузії-адвекції-реакції»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Sara Yasmeen (Wipro Technologies)</dc:creator>
  <cp:lastModifiedBy>Користувач Windows</cp:lastModifiedBy>
  <cp:revision>12</cp:revision>
  <dcterms:created xsi:type="dcterms:W3CDTF">2010-02-23T11:30:32Z</dcterms:created>
  <dcterms:modified xsi:type="dcterms:W3CDTF">2020-05-24T17:33:19Z</dcterms:modified>
</cp:coreProperties>
</file>