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1"/>
  </p:notesMasterIdLst>
  <p:sldIdLst>
    <p:sldId id="264" r:id="rId2"/>
    <p:sldId id="319" r:id="rId3"/>
    <p:sldId id="320" r:id="rId4"/>
    <p:sldId id="321" r:id="rId5"/>
    <p:sldId id="322" r:id="rId6"/>
    <p:sldId id="340" r:id="rId7"/>
    <p:sldId id="341" r:id="rId8"/>
    <p:sldId id="323" r:id="rId9"/>
    <p:sldId id="32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E6C984"/>
    <a:srgbClr val="E2D4B0"/>
    <a:srgbClr val="CFB8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3980" autoAdjust="0"/>
  </p:normalViewPr>
  <p:slideViewPr>
    <p:cSldViewPr snapToGrid="0">
      <p:cViewPr varScale="1">
        <p:scale>
          <a:sx n="64" d="100"/>
          <a:sy n="64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C3D5-7303-4204-BFD7-595D7A5ECA9E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7B2E8-485E-45A6-9862-DDED0D3C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Answer:</a:t>
            </a:r>
            <a:r>
              <a:rPr lang="en-US" b="1" baseline="0" dirty="0" smtClean="0"/>
              <a:t> C</a:t>
            </a:r>
            <a:endParaRPr lang="en-US" b="0" baseline="0" dirty="0" smtClean="0"/>
          </a:p>
          <a:p>
            <a:pPr defTabSz="905622">
              <a:defRPr/>
            </a:pPr>
            <a:r>
              <a:rPr lang="en-US" dirty="0"/>
              <a:t>As the pressure increases, the liquid chemical potential increases slightly, but the vapor chemical potential increases much more because at constant temperature, dG </a:t>
            </a:r>
            <a:r>
              <a:rPr lang="en-US"/>
              <a:t>= </a:t>
            </a:r>
            <a:r>
              <a:rPr lang="en-US" smtClean="0"/>
              <a:t>VdP, </a:t>
            </a:r>
            <a:r>
              <a:rPr lang="en-US" dirty="0"/>
              <a:t>and the vapor volume is much greater than the liquid volume. The more stable state is the one with the lower chemical potential (or lower Gibbs free energy). 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6B1C-51E6-4C06-803F-AB5630C5FA6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0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Answer:</a:t>
            </a:r>
            <a:r>
              <a:rPr lang="en-US" b="1" baseline="0" dirty="0" smtClean="0"/>
              <a:t> B</a:t>
            </a:r>
            <a:endParaRPr lang="en-US" b="1" dirty="0" smtClean="0"/>
          </a:p>
          <a:p>
            <a:pPr defTabSz="905622">
              <a:defRPr/>
            </a:pPr>
            <a:r>
              <a:rPr lang="en-US" dirty="0"/>
              <a:t>As the pressure increases, the solid chemical potential increases slightly, but the vapor chemical potential increases much more because at constant temperature, dG = </a:t>
            </a:r>
            <a:r>
              <a:rPr lang="en-US" dirty="0" err="1" smtClean="0"/>
              <a:t>VdP</a:t>
            </a:r>
            <a:r>
              <a:rPr lang="en-US" dirty="0" smtClean="0"/>
              <a:t>, </a:t>
            </a:r>
            <a:r>
              <a:rPr lang="en-US" dirty="0"/>
              <a:t>and vapor volume is much greater than the solid volume. The more stable state is one with the lower chemical potential (or lower Gibbs free energy).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6B1C-51E6-4C06-803F-AB5630C5FA6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4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622">
              <a:defRPr/>
            </a:pPr>
            <a:r>
              <a:rPr lang="en-US" b="1" dirty="0"/>
              <a:t>Answer: A</a:t>
            </a:r>
          </a:p>
          <a:p>
            <a:pPr defTabSz="905622">
              <a:defRPr/>
            </a:pPr>
            <a:r>
              <a:rPr lang="en-US" dirty="0"/>
              <a:t>As the temperature increases, the chemical potential decreases (dG = -SdT + VdP) and at constant pressure, the chemical potential of vapor decreases more because it has a larger entropy. The more stable state is the one with the lower chemical potential, which is vapor at higher temperature.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6B1C-51E6-4C06-803F-AB5630C5FA6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0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Answer:</a:t>
            </a:r>
            <a:r>
              <a:rPr lang="en-US" b="1" baseline="0" dirty="0" smtClean="0"/>
              <a:t> D</a:t>
            </a:r>
          </a:p>
          <a:p>
            <a:pPr defTabSz="905622">
              <a:defRPr/>
            </a:pPr>
            <a:r>
              <a:rPr lang="en-US" dirty="0"/>
              <a:t>As the temperature increases, the chemical potential decreases (dG = -SdT + VdP) and at constant pressure, the chemical potential of vapor decreases more because it has a larger entropy. The more stable state is the one with the lower chemical potential, which is vapor at higher temperatures.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6B1C-51E6-4C06-803F-AB5630C5FA6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5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Answer:</a:t>
            </a:r>
            <a:r>
              <a:rPr lang="en-US" b="1" baseline="0" dirty="0" smtClean="0"/>
              <a:t> E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pressure increases, the chemical potential increases more for the solid ice than the liquid water at constant temperature  because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VdP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constant temperature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water. The more stable state is the one with the lower chemical potential, which is liquid at higher pressures. See the simulation: </a:t>
            </a:r>
            <a:r>
              <a:rPr lang="en-US" baseline="0" dirty="0" smtClean="0"/>
              <a:t>http://www.colorado.edu/learncheme/thermodynamics/ChemicalPotentialDependenceOnTandP.html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6B1C-51E6-4C06-803F-AB5630C5FA6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1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Answer:</a:t>
            </a:r>
            <a:r>
              <a:rPr lang="en-US" b="1" baseline="0" dirty="0" smtClean="0"/>
              <a:t>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temperature increases, the chemical potential decreases more for the liquid ice than the solid water at constant pressure because </a:t>
            </a:r>
            <a:r>
              <a:rPr lang="en-US" dirty="0" err="1" smtClean="0"/>
              <a:t>dG</a:t>
            </a:r>
            <a:r>
              <a:rPr lang="en-US" dirty="0" smtClean="0"/>
              <a:t> = -</a:t>
            </a:r>
            <a:r>
              <a:rPr lang="en-US" dirty="0" err="1" smtClean="0"/>
              <a:t>SdT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constant pressure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more stable state is the one with the lower chemical potential, which is liquid at higher temperatures.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See the simulation: </a:t>
            </a:r>
            <a:r>
              <a:rPr lang="en-US" baseline="0" dirty="0" smtClean="0"/>
              <a:t>http://www.colorado.edu/learncheme/thermodynamics/ChemicalPotentialDependenceOnTandP.html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6B1C-51E6-4C06-803F-AB5630C5FA6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2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Answer:</a:t>
            </a:r>
            <a:r>
              <a:rPr lang="en-US" b="1" baseline="0" dirty="0" smtClean="0"/>
              <a:t> A</a:t>
            </a:r>
          </a:p>
          <a:p>
            <a:pPr defTabSz="905622">
              <a:defRPr/>
            </a:pPr>
            <a:r>
              <a:rPr lang="en-US" dirty="0"/>
              <a:t>As the pressure increases, the chemical potential increases more for the liquid than the solid at constant temperature  because dG = VdP at constant temperature and </a:t>
            </a:r>
            <a:r>
              <a:rPr lang="en-US" dirty="0" err="1"/>
              <a:t>V</a:t>
            </a:r>
            <a:r>
              <a:rPr lang="en-US" baseline="-25000" dirty="0" err="1"/>
              <a:t>liquid</a:t>
            </a:r>
            <a:r>
              <a:rPr lang="en-US" dirty="0"/>
              <a:t> &gt; </a:t>
            </a:r>
            <a:r>
              <a:rPr lang="en-US" dirty="0" err="1"/>
              <a:t>V</a:t>
            </a:r>
            <a:r>
              <a:rPr lang="en-US" baseline="-25000" dirty="0" err="1"/>
              <a:t>solid</a:t>
            </a:r>
            <a:r>
              <a:rPr lang="en-US" dirty="0"/>
              <a:t>. The more stable state is the one with the lower chemical potential, which is solid at higher pressures.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6B1C-51E6-4C06-803F-AB5630C5FA6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0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Answer</a:t>
            </a:r>
            <a:r>
              <a:rPr lang="en-US" b="1" baseline="0" dirty="0" smtClean="0"/>
              <a:t>: E</a:t>
            </a:r>
          </a:p>
          <a:p>
            <a:r>
              <a:rPr lang="en-US" b="0" dirty="0" smtClean="0"/>
              <a:t>As</a:t>
            </a:r>
            <a:r>
              <a:rPr lang="en-US" b="0" baseline="0" dirty="0" smtClean="0"/>
              <a:t> the temperature increases, the chemical potential decreases (dG = -SdT + VdP) and at constant pressure, the chemical potential of liquid decreases more because it has a larger entropy. The more stable state is the one with the lower chemical potential, which is liquid at higher temperatures.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6B1C-51E6-4C06-803F-AB5630C5FA6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3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1"/>
            <a:ext cx="8306809" cy="3902311"/>
          </a:xfrm>
          <a:prstGeom prst="roundRect">
            <a:avLst>
              <a:gd name="adj" fmla="val 4578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7000">
                <a:schemeClr val="tx1">
                  <a:lumMod val="75000"/>
                  <a:lumOff val="25000"/>
                </a:schemeClr>
              </a:gs>
              <a:gs pos="90000">
                <a:schemeClr val="tx1">
                  <a:lumMod val="85000"/>
                  <a:lumOff val="15000"/>
                </a:schemeClr>
              </a:gs>
              <a:gs pos="9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12430" y="2312043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rgbClr val="E6C984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Tap to add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812430" y="4412495"/>
            <a:ext cx="7772400" cy="1350018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 baseline="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Contributions by:</a:t>
            </a:r>
          </a:p>
          <a:p>
            <a:endParaRPr kumimoji="0" lang="en-US" dirty="0" smtClean="0"/>
          </a:p>
          <a:p>
            <a:r>
              <a:rPr kumimoji="0" lang="en-US" dirty="0" smtClean="0"/>
              <a:t>Department of Chemical &amp; Biological Engineering</a:t>
            </a:r>
          </a:p>
          <a:p>
            <a:r>
              <a:rPr kumimoji="0" lang="en-US" dirty="0" smtClean="0"/>
              <a:t>University of Colorado Boulder</a:t>
            </a:r>
            <a:endParaRPr kumimoji="0"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90" y="5926076"/>
            <a:ext cx="4769165" cy="59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empla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13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2203" y="458189"/>
            <a:ext cx="8039594" cy="22850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Tap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2203" y="2937609"/>
            <a:ext cx="4728358" cy="3306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57200" indent="-457200" algn="l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+mj-lt"/>
              <a:buAutoNum type="alphaUcPeriod"/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Tap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20" y="6250985"/>
            <a:ext cx="4769165" cy="59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4400">
                <a:schemeClr val="tx1">
                  <a:lumMod val="85000"/>
                  <a:lumOff val="15000"/>
                </a:schemeClr>
              </a:gs>
              <a:gs pos="57000">
                <a:schemeClr val="tx1">
                  <a:lumMod val="75000"/>
                  <a:lumOff val="25000"/>
                </a:schemeClr>
              </a:gs>
              <a:gs pos="9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AA37AC-F930-4833-9BA1-FFDC3B153DC1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0F21ACE-9FF1-4D02-BE65-04793F47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rgbClr val="E6C984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Single-Component </a:t>
            </a:r>
            <a:br>
              <a:rPr lang="en-US" smtClean="0"/>
            </a:br>
            <a:r>
              <a:rPr lang="en-US" smtClean="0"/>
              <a:t>Chemical </a:t>
            </a:r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smtClean="0"/>
              <a:t>on May 26, </a:t>
            </a:r>
            <a:r>
              <a:rPr lang="en-US" dirty="0" smtClean="0"/>
              <a:t>2017</a:t>
            </a:r>
          </a:p>
          <a:p>
            <a:endParaRPr lang="en-US" dirty="0"/>
          </a:p>
          <a:p>
            <a:r>
              <a:rPr lang="en-US" dirty="0" smtClean="0"/>
              <a:t>Department of Chemical &amp; Biological Engineering</a:t>
            </a:r>
          </a:p>
          <a:p>
            <a:r>
              <a:rPr lang="en-US" dirty="0" smtClean="0"/>
              <a:t>University of Colorado Boulder</a:t>
            </a:r>
          </a:p>
        </p:txBody>
      </p:sp>
    </p:spTree>
    <p:extLst>
      <p:ext uri="{BB962C8B-B14F-4D97-AF65-F5344CB8AC3E}">
        <p14:creationId xmlns:p14="http://schemas.microsoft.com/office/powerpoint/2010/main" val="164636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80290" y="501544"/>
            <a:ext cx="8039594" cy="998701"/>
          </a:xfrm>
        </p:spPr>
        <p:txBody>
          <a:bodyPr/>
          <a:lstStyle/>
          <a:p>
            <a:r>
              <a:rPr lang="en-US" dirty="0" smtClean="0"/>
              <a:t>Which is correct for the </a:t>
            </a:r>
            <a:r>
              <a:rPr lang="en-US" dirty="0"/>
              <a:t>chemical </a:t>
            </a:r>
            <a:r>
              <a:rPr lang="en-US" dirty="0" smtClean="0"/>
              <a:t>potential (</a:t>
            </a:r>
            <a:r>
              <a:rPr lang="el-GR" dirty="0" smtClean="0"/>
              <a:t>μ</a:t>
            </a:r>
            <a:r>
              <a:rPr lang="en-US" dirty="0" smtClean="0"/>
              <a:t>) versus pressure </a:t>
            </a:r>
            <a:r>
              <a:rPr lang="en-US" dirty="0"/>
              <a:t>of </a:t>
            </a:r>
            <a:r>
              <a:rPr lang="en-US" dirty="0" smtClean="0"/>
              <a:t>water near 1 bar at 100°C</a:t>
            </a:r>
            <a:r>
              <a:rPr lang="en-US" dirty="0"/>
              <a:t>?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86596" y="1497281"/>
            <a:ext cx="44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01052" y="1497281"/>
            <a:ext cx="41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50193" y="1643267"/>
            <a:ext cx="2784324" cy="2274641"/>
            <a:chOff x="3375828" y="1847605"/>
            <a:chExt cx="2784324" cy="2274641"/>
          </a:xfrm>
        </p:grpSpPr>
        <p:grpSp>
          <p:nvGrpSpPr>
            <p:cNvPr id="73" name="Group 72"/>
            <p:cNvGrpSpPr/>
            <p:nvPr/>
          </p:nvGrpSpPr>
          <p:grpSpPr>
            <a:xfrm>
              <a:off x="3588771" y="3475403"/>
              <a:ext cx="2571381" cy="646843"/>
              <a:chOff x="-1051581" y="6177262"/>
              <a:chExt cx="2571381" cy="64684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375828" y="1847605"/>
              <a:ext cx="2618398" cy="1707478"/>
              <a:chOff x="3375828" y="2071892"/>
              <a:chExt cx="2618398" cy="1707478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3692518" y="2071892"/>
                <a:ext cx="2301708" cy="1707478"/>
                <a:chOff x="5120640" y="1172929"/>
                <a:chExt cx="3037840" cy="2372911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5130800" y="1172929"/>
                  <a:ext cx="0" cy="23627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3375828" y="260944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3722398" y="2220158"/>
                <a:ext cx="2212201" cy="1469013"/>
                <a:chOff x="3841797" y="1774000"/>
                <a:chExt cx="2212201" cy="1469013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 rot="19677760">
                  <a:off x="4917489" y="1774000"/>
                  <a:ext cx="107939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2" name="Straight Connector 121"/>
                <p:cNvCxnSpPr>
                  <a:stCxn id="124" idx="3"/>
                </p:cNvCxnSpPr>
                <p:nvPr/>
              </p:nvCxnSpPr>
              <p:spPr>
                <a:xfrm>
                  <a:off x="3841797" y="2378726"/>
                  <a:ext cx="2212201" cy="350754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3858987" y="1813312"/>
                  <a:ext cx="2177821" cy="142970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 rot="526835">
                  <a:off x="3985012" y="2033834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1679760" y="4227541"/>
            <a:ext cx="2796340" cy="2201525"/>
            <a:chOff x="1679760" y="4316916"/>
            <a:chExt cx="2796340" cy="2201525"/>
          </a:xfrm>
        </p:grpSpPr>
        <p:grpSp>
          <p:nvGrpSpPr>
            <p:cNvPr id="132" name="Group 131"/>
            <p:cNvGrpSpPr/>
            <p:nvPr/>
          </p:nvGrpSpPr>
          <p:grpSpPr>
            <a:xfrm>
              <a:off x="1904719" y="5871598"/>
              <a:ext cx="2571381" cy="646843"/>
              <a:chOff x="-1051581" y="6177262"/>
              <a:chExt cx="2571381" cy="646843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679760" y="4316916"/>
              <a:ext cx="2620902" cy="1615695"/>
              <a:chOff x="1679760" y="4316916"/>
              <a:chExt cx="2620902" cy="1615695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998954" y="4316916"/>
                <a:ext cx="2301708" cy="1615695"/>
                <a:chOff x="5120640" y="1300480"/>
                <a:chExt cx="3037840" cy="2245360"/>
              </a:xfrm>
            </p:grpSpPr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5130800" y="1300480"/>
                  <a:ext cx="0" cy="2235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1679760" y="4829336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014351" y="4656686"/>
                <a:ext cx="2259521" cy="924287"/>
                <a:chOff x="2041140" y="4189510"/>
                <a:chExt cx="2259521" cy="924287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2041140" y="4362160"/>
                  <a:ext cx="2259521" cy="75163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041140" y="4694489"/>
                  <a:ext cx="2259521" cy="15404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 rot="276136">
                  <a:off x="3446755" y="4416337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 rot="1097481">
                  <a:off x="2314002" y="4189510"/>
                  <a:ext cx="8915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9" name="TextBox 78"/>
          <p:cNvSpPr txBox="1"/>
          <p:nvPr/>
        </p:nvSpPr>
        <p:spPr>
          <a:xfrm>
            <a:off x="7346363" y="1497281"/>
            <a:ext cx="37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80335" y="1631227"/>
            <a:ext cx="2753327" cy="2286681"/>
            <a:chOff x="6100492" y="1864856"/>
            <a:chExt cx="2753327" cy="2286681"/>
          </a:xfrm>
        </p:grpSpPr>
        <p:grpSp>
          <p:nvGrpSpPr>
            <p:cNvPr id="88" name="Group 87"/>
            <p:cNvGrpSpPr/>
            <p:nvPr/>
          </p:nvGrpSpPr>
          <p:grpSpPr>
            <a:xfrm>
              <a:off x="6282438" y="3504694"/>
              <a:ext cx="2571381" cy="646843"/>
              <a:chOff x="-1051581" y="6177262"/>
              <a:chExt cx="2571381" cy="646843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00492" y="1864856"/>
              <a:ext cx="2618491" cy="1707478"/>
              <a:chOff x="6100492" y="2071892"/>
              <a:chExt cx="2618491" cy="1707478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17275" y="3772059"/>
                <a:ext cx="2301708" cy="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424973" y="2071892"/>
                <a:ext cx="0" cy="17001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6100492" y="2613201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449992" y="2279603"/>
                <a:ext cx="2209363" cy="1414791"/>
                <a:chOff x="6449992" y="2279603"/>
                <a:chExt cx="2209363" cy="1414791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449992" y="3051447"/>
                  <a:ext cx="2209363" cy="4421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464346" y="2279603"/>
                  <a:ext cx="2177819" cy="141479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6555923" y="2665510"/>
                  <a:ext cx="101990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 rot="19645336">
                  <a:off x="7397609" y="2280735"/>
                  <a:ext cx="10794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0" name="TextBox 69"/>
          <p:cNvSpPr txBox="1"/>
          <p:nvPr/>
        </p:nvSpPr>
        <p:spPr>
          <a:xfrm>
            <a:off x="3007678" y="4093484"/>
            <a:ext cx="3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15169" y="4099224"/>
            <a:ext cx="40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774" y="1638795"/>
            <a:ext cx="2811601" cy="2279113"/>
            <a:chOff x="530215" y="1844392"/>
            <a:chExt cx="2811601" cy="2279113"/>
          </a:xfrm>
        </p:grpSpPr>
        <p:grpSp>
          <p:nvGrpSpPr>
            <p:cNvPr id="62" name="Group 61"/>
            <p:cNvGrpSpPr/>
            <p:nvPr/>
          </p:nvGrpSpPr>
          <p:grpSpPr>
            <a:xfrm>
              <a:off x="770435" y="3476662"/>
              <a:ext cx="2571381" cy="646843"/>
              <a:chOff x="-1051581" y="6177262"/>
              <a:chExt cx="2571381" cy="646843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530215" y="1844392"/>
              <a:ext cx="2626111" cy="1700747"/>
              <a:chOff x="564721" y="2085933"/>
              <a:chExt cx="2626111" cy="1700747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889124" y="2085933"/>
                <a:ext cx="2301708" cy="1700747"/>
                <a:chOff x="5120640" y="1182282"/>
                <a:chExt cx="3037840" cy="2363558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5130800" y="1182282"/>
                  <a:ext cx="0" cy="23533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/>
              <p:cNvSpPr txBox="1"/>
              <p:nvPr/>
            </p:nvSpPr>
            <p:spPr>
              <a:xfrm>
                <a:off x="564721" y="2632731"/>
                <a:ext cx="346570" cy="430887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96822" y="2474440"/>
                <a:ext cx="2192485" cy="835023"/>
                <a:chOff x="2108176" y="4278774"/>
                <a:chExt cx="2192485" cy="835023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108176" y="4499934"/>
                  <a:ext cx="2192485" cy="61386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115875" y="4785614"/>
                  <a:ext cx="2184786" cy="6292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 rot="21410967">
                  <a:off x="3388332" y="4415580"/>
                  <a:ext cx="8915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 rot="1064961">
                  <a:off x="2287040" y="4278774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9" name="Group 18"/>
          <p:cNvGrpSpPr/>
          <p:nvPr/>
        </p:nvGrpSpPr>
        <p:grpSpPr>
          <a:xfrm>
            <a:off x="5063153" y="4227541"/>
            <a:ext cx="2753317" cy="2193695"/>
            <a:chOff x="5063153" y="4316916"/>
            <a:chExt cx="2753317" cy="2193695"/>
          </a:xfrm>
        </p:grpSpPr>
        <p:grpSp>
          <p:nvGrpSpPr>
            <p:cNvPr id="145" name="Group 144"/>
            <p:cNvGrpSpPr/>
            <p:nvPr/>
          </p:nvGrpSpPr>
          <p:grpSpPr>
            <a:xfrm>
              <a:off x="5245089" y="5863768"/>
              <a:ext cx="2571381" cy="646843"/>
              <a:chOff x="-1051581" y="6177262"/>
              <a:chExt cx="2571381" cy="646843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063153" y="4316916"/>
              <a:ext cx="2595309" cy="1615695"/>
              <a:chOff x="5063153" y="4316916"/>
              <a:chExt cx="2595309" cy="161569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5356754" y="4316916"/>
                <a:ext cx="2301708" cy="1615695"/>
                <a:chOff x="5120640" y="1300480"/>
                <a:chExt cx="3037840" cy="2245360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5130800" y="1300480"/>
                  <a:ext cx="0" cy="2235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5063153" y="4907291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5356754" y="4678146"/>
                <a:ext cx="2237897" cy="948985"/>
                <a:chOff x="6357163" y="2298917"/>
                <a:chExt cx="2237897" cy="948985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H="1">
                  <a:off x="6357163" y="2825201"/>
                  <a:ext cx="2191217" cy="84033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6384539" y="2471138"/>
                  <a:ext cx="2210521" cy="776764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 rot="21402164">
                  <a:off x="6555799" y="2464940"/>
                  <a:ext cx="101990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 rot="20561189">
                  <a:off x="7385019" y="2298917"/>
                  <a:ext cx="107940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849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53043" y="398370"/>
            <a:ext cx="7703174" cy="1174486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is correct for the </a:t>
            </a:r>
            <a:r>
              <a:rPr lang="en-US" dirty="0"/>
              <a:t>chemical </a:t>
            </a:r>
            <a:r>
              <a:rPr lang="en-US" dirty="0" smtClean="0"/>
              <a:t>potential (</a:t>
            </a:r>
            <a:r>
              <a:rPr lang="el-GR" dirty="0" smtClean="0"/>
              <a:t>μ</a:t>
            </a:r>
            <a:r>
              <a:rPr lang="en-US" dirty="0" smtClean="0"/>
              <a:t>) versus pressure of water near 1 bar at 0°C</a:t>
            </a:r>
            <a:r>
              <a:rPr lang="en-US" dirty="0"/>
              <a:t>?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85085" y="1737000"/>
            <a:ext cx="2604185" cy="2372642"/>
            <a:chOff x="5985085" y="1737000"/>
            <a:chExt cx="2604185" cy="2372642"/>
          </a:xfrm>
        </p:grpSpPr>
        <p:sp>
          <p:nvSpPr>
            <p:cNvPr id="70" name="TextBox 69"/>
            <p:cNvSpPr txBox="1"/>
            <p:nvPr/>
          </p:nvSpPr>
          <p:spPr>
            <a:xfrm flipH="1">
              <a:off x="7182809" y="1737000"/>
              <a:ext cx="298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985085" y="1958056"/>
              <a:ext cx="2604185" cy="2151586"/>
              <a:chOff x="5674532" y="2234104"/>
              <a:chExt cx="2604185" cy="215158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990351" y="2234104"/>
                <a:ext cx="2116346" cy="1429200"/>
                <a:chOff x="3721462" y="1766171"/>
                <a:chExt cx="2121561" cy="1452145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 rot="19622633">
                  <a:off x="4717661" y="1766171"/>
                  <a:ext cx="1079399" cy="437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3721462" y="2270728"/>
                  <a:ext cx="2121561" cy="588284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3721462" y="1930588"/>
                  <a:ext cx="1973899" cy="128772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 rot="958297">
                  <a:off x="3823833" y="1930587"/>
                  <a:ext cx="766840" cy="437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2" name="Straight Arrow Connector 81"/>
              <p:cNvCxnSpPr/>
              <p:nvPr/>
            </p:nvCxnSpPr>
            <p:spPr>
              <a:xfrm flipV="1">
                <a:off x="5982673" y="3828696"/>
                <a:ext cx="2296044" cy="71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5990352" y="2245725"/>
                <a:ext cx="0" cy="15829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5674532" y="2804101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125245" y="3954803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268169" y="1737000"/>
            <a:ext cx="2603049" cy="2381403"/>
            <a:chOff x="3268169" y="1737000"/>
            <a:chExt cx="2603049" cy="2381403"/>
          </a:xfrm>
        </p:grpSpPr>
        <p:sp>
          <p:nvSpPr>
            <p:cNvPr id="69" name="TextBox 68"/>
            <p:cNvSpPr txBox="1"/>
            <p:nvPr/>
          </p:nvSpPr>
          <p:spPr>
            <a:xfrm>
              <a:off x="4399554" y="1737000"/>
              <a:ext cx="425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68169" y="1969677"/>
              <a:ext cx="2603049" cy="2148726"/>
              <a:chOff x="2957616" y="2245725"/>
              <a:chExt cx="2603049" cy="2148726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3264621" y="2245725"/>
                <a:ext cx="2296044" cy="1590166"/>
                <a:chOff x="5120640" y="1300480"/>
                <a:chExt cx="3037840" cy="2245360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5130800" y="1300480"/>
                  <a:ext cx="0" cy="22352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2957616" y="2730689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20638" y="3963564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264621" y="2298994"/>
                <a:ext cx="2124029" cy="1451774"/>
                <a:chOff x="6392283" y="2147833"/>
                <a:chExt cx="2129268" cy="1475081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flipH="1">
                  <a:off x="6431946" y="2870921"/>
                  <a:ext cx="1999688" cy="42489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392283" y="2147833"/>
                  <a:ext cx="2129268" cy="147508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6409596" y="2535706"/>
                  <a:ext cx="1019904" cy="437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 rot="19466554">
                  <a:off x="6471831" y="3130940"/>
                  <a:ext cx="1079400" cy="437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1620506" y="4180540"/>
            <a:ext cx="2595822" cy="2271471"/>
            <a:chOff x="1620506" y="4180540"/>
            <a:chExt cx="2595822" cy="2271471"/>
          </a:xfrm>
        </p:grpSpPr>
        <p:grpSp>
          <p:nvGrpSpPr>
            <p:cNvPr id="11" name="Group 10"/>
            <p:cNvGrpSpPr/>
            <p:nvPr/>
          </p:nvGrpSpPr>
          <p:grpSpPr>
            <a:xfrm>
              <a:off x="1620506" y="4313184"/>
              <a:ext cx="2595822" cy="2138827"/>
              <a:chOff x="1275447" y="4364943"/>
              <a:chExt cx="2595822" cy="213882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575225" y="4364943"/>
                <a:ext cx="2296044" cy="1590165"/>
                <a:chOff x="5120640" y="1300480"/>
                <a:chExt cx="3037840" cy="2245360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5130800" y="1300480"/>
                  <a:ext cx="0" cy="2235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1275447" y="4807466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766942" y="6072883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582904" y="4752757"/>
                <a:ext cx="2261643" cy="856270"/>
                <a:chOff x="2033441" y="4243780"/>
                <a:chExt cx="2267220" cy="870017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2033441" y="4390051"/>
                  <a:ext cx="2267220" cy="72374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033441" y="4662080"/>
                  <a:ext cx="2267220" cy="186453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 rot="227110">
                  <a:off x="3463583" y="4415229"/>
                  <a:ext cx="766840" cy="437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 rot="955043">
                  <a:off x="2264762" y="4243780"/>
                  <a:ext cx="919829" cy="437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2659418" y="4180540"/>
              <a:ext cx="6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1625" y="1742404"/>
            <a:ext cx="2593097" cy="2396024"/>
            <a:chOff x="481625" y="1742404"/>
            <a:chExt cx="2593097" cy="2396024"/>
          </a:xfrm>
        </p:grpSpPr>
        <p:sp>
          <p:nvSpPr>
            <p:cNvPr id="68" name="TextBox 67"/>
            <p:cNvSpPr txBox="1"/>
            <p:nvPr/>
          </p:nvSpPr>
          <p:spPr>
            <a:xfrm>
              <a:off x="1583157" y="1742404"/>
              <a:ext cx="49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1625" y="1969677"/>
              <a:ext cx="2593097" cy="2168751"/>
              <a:chOff x="171072" y="2245725"/>
              <a:chExt cx="2593097" cy="2168751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468125" y="2245725"/>
                <a:ext cx="2296044" cy="1597360"/>
                <a:chOff x="5120640" y="1290320"/>
                <a:chExt cx="3037840" cy="2255520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5130800" y="1290320"/>
                  <a:ext cx="0" cy="22453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/>
              <p:cNvSpPr txBox="1"/>
              <p:nvPr/>
            </p:nvSpPr>
            <p:spPr>
              <a:xfrm>
                <a:off x="645123" y="3983589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71072" y="2767074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475805" y="2526381"/>
                <a:ext cx="2209165" cy="847029"/>
                <a:chOff x="2108173" y="4253169"/>
                <a:chExt cx="2214608" cy="860628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108173" y="4497726"/>
                  <a:ext cx="2192489" cy="61607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stCxn id="122" idx="3"/>
                </p:cNvCxnSpPr>
                <p:nvPr/>
              </p:nvCxnSpPr>
              <p:spPr>
                <a:xfrm>
                  <a:off x="2150113" y="4716629"/>
                  <a:ext cx="2150549" cy="13190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 rot="242215">
                  <a:off x="3428991" y="4432759"/>
                  <a:ext cx="893790" cy="437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 rot="955043">
                  <a:off x="2346264" y="4253169"/>
                  <a:ext cx="766840" cy="437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7" name="Group 6"/>
          <p:cNvGrpSpPr/>
          <p:nvPr/>
        </p:nvGrpSpPr>
        <p:grpSpPr>
          <a:xfrm>
            <a:off x="4965979" y="4089825"/>
            <a:ext cx="2599886" cy="2360838"/>
            <a:chOff x="4965979" y="4089825"/>
            <a:chExt cx="2599886" cy="2360838"/>
          </a:xfrm>
        </p:grpSpPr>
        <p:sp>
          <p:nvSpPr>
            <p:cNvPr id="91" name="TextBox 90"/>
            <p:cNvSpPr txBox="1"/>
            <p:nvPr/>
          </p:nvSpPr>
          <p:spPr>
            <a:xfrm>
              <a:off x="6156301" y="4089825"/>
              <a:ext cx="3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65979" y="4313184"/>
              <a:ext cx="2599886" cy="2137479"/>
              <a:chOff x="4620920" y="4364943"/>
              <a:chExt cx="2599886" cy="2137479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924762" y="4364943"/>
                <a:ext cx="2296044" cy="1590165"/>
                <a:chOff x="5120640" y="1300480"/>
                <a:chExt cx="3037840" cy="2245360"/>
              </a:xfrm>
            </p:grpSpPr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5130800" y="1300480"/>
                  <a:ext cx="0" cy="2235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87"/>
              <p:cNvSpPr txBox="1"/>
              <p:nvPr/>
            </p:nvSpPr>
            <p:spPr>
              <a:xfrm>
                <a:off x="4620920" y="4925242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094197" y="6071535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4967490" y="4734588"/>
                <a:ext cx="2147428" cy="954648"/>
                <a:chOff x="6399997" y="2313265"/>
                <a:chExt cx="2152725" cy="969974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6399997" y="2839396"/>
                  <a:ext cx="2152725" cy="781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6399997" y="2536659"/>
                  <a:ext cx="1973893" cy="74658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6504035" y="2500339"/>
                  <a:ext cx="1019904" cy="437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 rot="20457919">
                  <a:off x="7332707" y="2313265"/>
                  <a:ext cx="1079400" cy="437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67" name="TextBox 66"/>
          <p:cNvSpPr txBox="1"/>
          <p:nvPr/>
        </p:nvSpPr>
        <p:spPr>
          <a:xfrm>
            <a:off x="675249" y="3546463"/>
            <a:ext cx="6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0.95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75321" y="3546463"/>
            <a:ext cx="6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1.05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47855" y="3546463"/>
            <a:ext cx="62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1.0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36422" y="3546463"/>
            <a:ext cx="2571381" cy="369332"/>
            <a:chOff x="827649" y="3698863"/>
            <a:chExt cx="2571381" cy="369332"/>
          </a:xfrm>
        </p:grpSpPr>
        <p:sp>
          <p:nvSpPr>
            <p:cNvPr id="73" name="TextBox 72"/>
            <p:cNvSpPr txBox="1"/>
            <p:nvPr/>
          </p:nvSpPr>
          <p:spPr>
            <a:xfrm>
              <a:off x="827649" y="3698863"/>
              <a:ext cx="69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0.95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727721" y="3698863"/>
              <a:ext cx="67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1.05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00255" y="3698863"/>
              <a:ext cx="626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1.0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6139996" y="3539914"/>
            <a:ext cx="6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0.95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040068" y="3539914"/>
            <a:ext cx="6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1.05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12602" y="3539914"/>
            <a:ext cx="62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1.0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781484" y="5893168"/>
            <a:ext cx="6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0.95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681556" y="5893168"/>
            <a:ext cx="6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1.05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754090" y="5893168"/>
            <a:ext cx="62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1.0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124809" y="5857847"/>
            <a:ext cx="6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0.95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024881" y="5857847"/>
            <a:ext cx="6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1.05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7415" y="5857847"/>
            <a:ext cx="62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9943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65758" y="448124"/>
            <a:ext cx="8039594" cy="1003545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is correct for the chemical potential (</a:t>
            </a:r>
            <a:r>
              <a:rPr lang="el-GR" dirty="0" smtClean="0"/>
              <a:t>μ</a:t>
            </a:r>
            <a:r>
              <a:rPr lang="en-US" dirty="0" smtClean="0"/>
              <a:t>) versus temperature of water at 1 bar near 100°C? </a:t>
            </a:r>
            <a:endParaRPr lang="en-US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2398" y="1342287"/>
            <a:ext cx="2757570" cy="2457032"/>
            <a:chOff x="272398" y="1537109"/>
            <a:chExt cx="2757570" cy="2457032"/>
          </a:xfrm>
        </p:grpSpPr>
        <p:grpSp>
          <p:nvGrpSpPr>
            <p:cNvPr id="98" name="Group 97"/>
            <p:cNvGrpSpPr/>
            <p:nvPr/>
          </p:nvGrpSpPr>
          <p:grpSpPr>
            <a:xfrm>
              <a:off x="272398" y="1701978"/>
              <a:ext cx="2757570" cy="2292163"/>
              <a:chOff x="-1216374" y="3930808"/>
              <a:chExt cx="2757570" cy="2292163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-1009561" y="5525220"/>
                <a:ext cx="2550757" cy="431660"/>
                <a:chOff x="434957" y="3178410"/>
                <a:chExt cx="2550757" cy="431660"/>
              </a:xfrm>
            </p:grpSpPr>
            <p:sp>
              <p:nvSpPr>
                <p:cNvPr id="130" name="TextBox 129"/>
                <p:cNvSpPr txBox="1"/>
                <p:nvPr/>
              </p:nvSpPr>
              <p:spPr>
                <a:xfrm>
                  <a:off x="434957" y="3240738"/>
                  <a:ext cx="6738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9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359547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105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393814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100</a:t>
                  </a:r>
                </a:p>
              </p:txBody>
            </p: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1700242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267995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7552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-869361" y="5599089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-880609" y="3930808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-1216374" y="455847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-818109" y="5792084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08163" y="1537109"/>
              <a:ext cx="2230145" cy="1346405"/>
              <a:chOff x="608163" y="1537109"/>
              <a:chExt cx="2230145" cy="134640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523036" y="1537109"/>
                <a:ext cx="442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608163" y="2016792"/>
                <a:ext cx="2230145" cy="866722"/>
                <a:chOff x="2112332" y="4229224"/>
                <a:chExt cx="2230145" cy="866722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112332" y="4420621"/>
                  <a:ext cx="2130956" cy="6753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28" idx="3"/>
                </p:cNvCxnSpPr>
                <p:nvPr/>
              </p:nvCxnSpPr>
              <p:spPr>
                <a:xfrm>
                  <a:off x="2123137" y="4757516"/>
                  <a:ext cx="2120151" cy="943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 rot="1138042">
                  <a:off x="2333213" y="4229224"/>
                  <a:ext cx="8915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vapor</a:t>
                  </a:r>
                  <a:endPara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 rot="197688">
                  <a:off x="3498976" y="4444505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106165" y="1339388"/>
            <a:ext cx="2757570" cy="2459931"/>
            <a:chOff x="3106165" y="1526474"/>
            <a:chExt cx="2757570" cy="2459931"/>
          </a:xfrm>
        </p:grpSpPr>
        <p:grpSp>
          <p:nvGrpSpPr>
            <p:cNvPr id="143" name="Group 142"/>
            <p:cNvGrpSpPr/>
            <p:nvPr/>
          </p:nvGrpSpPr>
          <p:grpSpPr>
            <a:xfrm>
              <a:off x="3106165" y="1694242"/>
              <a:ext cx="2757570" cy="2292163"/>
              <a:chOff x="-1216374" y="3930808"/>
              <a:chExt cx="2757570" cy="2292163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-1009561" y="5525220"/>
                <a:ext cx="2550757" cy="431660"/>
                <a:chOff x="434957" y="3178410"/>
                <a:chExt cx="2550757" cy="431660"/>
              </a:xfrm>
            </p:grpSpPr>
            <p:sp>
              <p:nvSpPr>
                <p:cNvPr id="149" name="TextBox 148"/>
                <p:cNvSpPr txBox="1"/>
                <p:nvPr/>
              </p:nvSpPr>
              <p:spPr>
                <a:xfrm>
                  <a:off x="434957" y="3240738"/>
                  <a:ext cx="6738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9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359547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105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393814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100</a:t>
                  </a: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1700242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267995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77552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-869361" y="5599089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-880609" y="3930808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1216374" y="455847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-818109" y="5792084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452735" y="1526474"/>
              <a:ext cx="2115263" cy="1674156"/>
              <a:chOff x="3452735" y="1526474"/>
              <a:chExt cx="2115263" cy="167415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375530" y="1526474"/>
                <a:ext cx="418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452735" y="1992263"/>
                <a:ext cx="2115263" cy="1208367"/>
                <a:chOff x="9968340" y="2215690"/>
                <a:chExt cx="2115263" cy="1208367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0109173" y="2215690"/>
                  <a:ext cx="1883056" cy="718069"/>
                  <a:chOff x="3967807" y="1952963"/>
                  <a:chExt cx="1883056" cy="718069"/>
                </a:xfrm>
              </p:grpSpPr>
              <p:sp>
                <p:nvSpPr>
                  <p:cNvPr id="74" name="TextBox 73"/>
                  <p:cNvSpPr txBox="1"/>
                  <p:nvPr/>
                </p:nvSpPr>
                <p:spPr>
                  <a:xfrm rot="20020261">
                    <a:off x="4897187" y="1952963"/>
                    <a:ext cx="95367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vapor</a:t>
                    </a:r>
                    <a:endPara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 rot="21342719">
                    <a:off x="3967807" y="2240145"/>
                    <a:ext cx="84350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liquid</a:t>
                    </a:r>
                    <a:endPara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9968340" y="2759592"/>
                  <a:ext cx="2097549" cy="216626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9968340" y="2364588"/>
                  <a:ext cx="2115263" cy="105946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" name="Group 21"/>
          <p:cNvGrpSpPr/>
          <p:nvPr/>
        </p:nvGrpSpPr>
        <p:grpSpPr>
          <a:xfrm>
            <a:off x="5927811" y="1347089"/>
            <a:ext cx="2757570" cy="2452230"/>
            <a:chOff x="5927811" y="1553342"/>
            <a:chExt cx="2757570" cy="2452230"/>
          </a:xfrm>
        </p:grpSpPr>
        <p:grpSp>
          <p:nvGrpSpPr>
            <p:cNvPr id="155" name="Group 154"/>
            <p:cNvGrpSpPr/>
            <p:nvPr/>
          </p:nvGrpSpPr>
          <p:grpSpPr>
            <a:xfrm>
              <a:off x="5927811" y="1713409"/>
              <a:ext cx="2757570" cy="2292163"/>
              <a:chOff x="-1216374" y="3930808"/>
              <a:chExt cx="2757570" cy="2292163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-1009561" y="5525220"/>
                <a:ext cx="2550757" cy="431660"/>
                <a:chOff x="434957" y="3178410"/>
                <a:chExt cx="2550757" cy="431660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434957" y="3240738"/>
                  <a:ext cx="6738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9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359547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105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393814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100</a:t>
                  </a:r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1700242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flipV="1">
                  <a:off x="267995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77552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Arrow Connector 156"/>
              <p:cNvCxnSpPr/>
              <p:nvPr/>
            </p:nvCxnSpPr>
            <p:spPr>
              <a:xfrm flipV="1">
                <a:off x="-869361" y="5599089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 flipV="1">
                <a:off x="-880609" y="3930808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-1216374" y="455847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-818109" y="5792084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263576" y="1553342"/>
              <a:ext cx="2126068" cy="1666455"/>
              <a:chOff x="6263576" y="1553342"/>
              <a:chExt cx="2126068" cy="166645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232930" y="1553342"/>
                <a:ext cx="307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6263576" y="1928969"/>
                <a:ext cx="2126068" cy="1290828"/>
                <a:chOff x="9989963" y="1740419"/>
                <a:chExt cx="2126068" cy="1290828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10067790" y="1740419"/>
                  <a:ext cx="1998511" cy="736186"/>
                  <a:chOff x="6502318" y="2321259"/>
                  <a:chExt cx="1998511" cy="736186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 rot="19757414">
                    <a:off x="7480925" y="2321259"/>
                    <a:ext cx="101990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liquid</a:t>
                    </a:r>
                    <a:endPara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 rot="21369489">
                    <a:off x="6502318" y="2626558"/>
                    <a:ext cx="10794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</a:t>
                    </a:r>
                    <a:r>
                      <a:rPr lang="en-US" sz="22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apor</a:t>
                    </a:r>
                    <a:endPara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6" name="Straight Connector 135"/>
                <p:cNvCxnSpPr/>
                <p:nvPr/>
              </p:nvCxnSpPr>
              <p:spPr>
                <a:xfrm flipH="1">
                  <a:off x="9989963" y="2340066"/>
                  <a:ext cx="2107538" cy="23181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H="1">
                  <a:off x="10000768" y="1840727"/>
                  <a:ext cx="2115263" cy="11905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" name="Group 30"/>
          <p:cNvGrpSpPr/>
          <p:nvPr/>
        </p:nvGrpSpPr>
        <p:grpSpPr>
          <a:xfrm>
            <a:off x="1552623" y="3889235"/>
            <a:ext cx="2757570" cy="2508012"/>
            <a:chOff x="1531998" y="3847160"/>
            <a:chExt cx="2757570" cy="2508012"/>
          </a:xfrm>
        </p:grpSpPr>
        <p:grpSp>
          <p:nvGrpSpPr>
            <p:cNvPr id="167" name="Group 166"/>
            <p:cNvGrpSpPr/>
            <p:nvPr/>
          </p:nvGrpSpPr>
          <p:grpSpPr>
            <a:xfrm>
              <a:off x="1531998" y="4063009"/>
              <a:ext cx="2757570" cy="2292163"/>
              <a:chOff x="-1216374" y="3930808"/>
              <a:chExt cx="2757570" cy="2292163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-1009561" y="5525220"/>
                <a:ext cx="2550757" cy="431660"/>
                <a:chOff x="434957" y="3178410"/>
                <a:chExt cx="2550757" cy="431660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434957" y="3240738"/>
                  <a:ext cx="6738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9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359547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105</a:t>
                  </a: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393814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100</a:t>
                  </a:r>
                </a:p>
              </p:txBody>
            </p: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1700242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267995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V="1">
                  <a:off x="77552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Straight Arrow Connector 168"/>
              <p:cNvCxnSpPr/>
              <p:nvPr/>
            </p:nvCxnSpPr>
            <p:spPr>
              <a:xfrm flipV="1">
                <a:off x="-869361" y="5599089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-880609" y="3930808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-1216374" y="455847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-818109" y="5792084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867763" y="3847160"/>
              <a:ext cx="2140887" cy="1708483"/>
              <a:chOff x="1859781" y="3836522"/>
              <a:chExt cx="2140887" cy="1708483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811770" y="3836522"/>
                <a:ext cx="3819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1859781" y="4405701"/>
                <a:ext cx="2140887" cy="1139304"/>
                <a:chOff x="10500910" y="4630089"/>
                <a:chExt cx="2140887" cy="1139304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0692777" y="4630089"/>
                  <a:ext cx="1885871" cy="534491"/>
                  <a:chOff x="2231856" y="4140292"/>
                  <a:chExt cx="1885871" cy="534491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 rot="20113479">
                    <a:off x="3274226" y="4140292"/>
                    <a:ext cx="84350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liquid</a:t>
                    </a:r>
                    <a:endPara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 rot="955043">
                    <a:off x="2231856" y="4243896"/>
                    <a:ext cx="89159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</a:t>
                    </a:r>
                    <a:r>
                      <a:rPr lang="en-US" sz="22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apor</a:t>
                    </a:r>
                    <a:endPara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0500910" y="4911764"/>
                  <a:ext cx="2132727" cy="650862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0500910" y="4829811"/>
                  <a:ext cx="2140887" cy="939582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" name="Group 31"/>
          <p:cNvGrpSpPr/>
          <p:nvPr/>
        </p:nvGrpSpPr>
        <p:grpSpPr>
          <a:xfrm>
            <a:off x="4651487" y="3885028"/>
            <a:ext cx="2757570" cy="2512219"/>
            <a:chOff x="4630862" y="3898778"/>
            <a:chExt cx="2757570" cy="2512219"/>
          </a:xfrm>
        </p:grpSpPr>
        <p:grpSp>
          <p:nvGrpSpPr>
            <p:cNvPr id="179" name="Group 178"/>
            <p:cNvGrpSpPr/>
            <p:nvPr/>
          </p:nvGrpSpPr>
          <p:grpSpPr>
            <a:xfrm>
              <a:off x="4630862" y="4118834"/>
              <a:ext cx="2757570" cy="2292163"/>
              <a:chOff x="-1216374" y="3930808"/>
              <a:chExt cx="2757570" cy="2292163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-1009561" y="5525220"/>
                <a:ext cx="2550757" cy="431660"/>
                <a:chOff x="434957" y="3178410"/>
                <a:chExt cx="2550757" cy="431660"/>
              </a:xfrm>
            </p:grpSpPr>
            <p:sp>
              <p:nvSpPr>
                <p:cNvPr id="185" name="TextBox 184"/>
                <p:cNvSpPr txBox="1"/>
                <p:nvPr/>
              </p:nvSpPr>
              <p:spPr>
                <a:xfrm>
                  <a:off x="434957" y="3240738"/>
                  <a:ext cx="6738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9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2359547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105</a:t>
                  </a: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393814" y="3240738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100</a:t>
                  </a: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1700242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267995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77552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Arrow Connector 180"/>
              <p:cNvCxnSpPr/>
              <p:nvPr/>
            </p:nvCxnSpPr>
            <p:spPr>
              <a:xfrm flipV="1">
                <a:off x="-869361" y="5599089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-880609" y="3930808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-1216374" y="455847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-818109" y="5792084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966627" y="3898778"/>
              <a:ext cx="2160940" cy="1589075"/>
              <a:chOff x="4966627" y="3898778"/>
              <a:chExt cx="2160940" cy="158907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928341" y="3898778"/>
                <a:ext cx="409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4966627" y="4538396"/>
                <a:ext cx="2160940" cy="949457"/>
                <a:chOff x="10130636" y="4537135"/>
                <a:chExt cx="2160940" cy="949457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10306851" y="4537135"/>
                  <a:ext cx="1984725" cy="593115"/>
                  <a:chOff x="6559635" y="2297447"/>
                  <a:chExt cx="1984725" cy="593115"/>
                </a:xfrm>
              </p:grpSpPr>
              <p:sp>
                <p:nvSpPr>
                  <p:cNvPr id="122" name="TextBox 121"/>
                  <p:cNvSpPr txBox="1"/>
                  <p:nvPr/>
                </p:nvSpPr>
                <p:spPr>
                  <a:xfrm rot="416477">
                    <a:off x="7524456" y="2459675"/>
                    <a:ext cx="101990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</a:t>
                    </a:r>
                    <a:r>
                      <a:rPr lang="en-US" sz="22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apor</a:t>
                    </a:r>
                    <a:endParaRPr lang="en-US" sz="22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 rot="1120176">
                    <a:off x="6559635" y="2297447"/>
                    <a:ext cx="10794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</a:t>
                    </a:r>
                    <a:r>
                      <a:rPr lang="en-US" sz="22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iquid</a:t>
                    </a:r>
                    <a:endPara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40" name="Straight Connector 139"/>
                <p:cNvCxnSpPr>
                  <a:endCxn id="183" idx="3"/>
                </p:cNvCxnSpPr>
                <p:nvPr/>
              </p:nvCxnSpPr>
              <p:spPr>
                <a:xfrm flipH="1" flipV="1">
                  <a:off x="10141441" y="4960679"/>
                  <a:ext cx="2097918" cy="27616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 flipV="1">
                  <a:off x="10130636" y="4745235"/>
                  <a:ext cx="2097742" cy="741357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775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1965" y="447214"/>
            <a:ext cx="8039594" cy="1343370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dirty="0" smtClean="0"/>
              <a:t>correct for the </a:t>
            </a:r>
            <a:r>
              <a:rPr lang="en-US" dirty="0"/>
              <a:t>chemical </a:t>
            </a:r>
            <a:r>
              <a:rPr lang="en-US" dirty="0" smtClean="0"/>
              <a:t>potential (</a:t>
            </a:r>
            <a:r>
              <a:rPr lang="el-GR" dirty="0" smtClean="0"/>
              <a:t>μ</a:t>
            </a:r>
            <a:r>
              <a:rPr lang="en-US" dirty="0" smtClean="0"/>
              <a:t>) versus temperature of </a:t>
            </a:r>
            <a:r>
              <a:rPr lang="en-US" dirty="0"/>
              <a:t>water </a:t>
            </a:r>
            <a:r>
              <a:rPr lang="en-US" dirty="0" smtClean="0"/>
              <a:t>at 6 mbar pressure? </a:t>
            </a:r>
            <a:endParaRPr lang="en-US" dirty="0"/>
          </a:p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169141" y="3934350"/>
            <a:ext cx="49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04146" y="1567100"/>
            <a:ext cx="42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9" name="TextBox 68"/>
          <p:cNvSpPr txBox="1"/>
          <p:nvPr/>
        </p:nvSpPr>
        <p:spPr>
          <a:xfrm flipH="1">
            <a:off x="7169759" y="1567100"/>
            <a:ext cx="2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575151" y="4144722"/>
            <a:ext cx="2595822" cy="1993631"/>
            <a:chOff x="1275447" y="4353291"/>
            <a:chExt cx="2595822" cy="1993631"/>
          </a:xfrm>
        </p:grpSpPr>
        <p:grpSp>
          <p:nvGrpSpPr>
            <p:cNvPr id="71" name="Group 70"/>
            <p:cNvGrpSpPr/>
            <p:nvPr/>
          </p:nvGrpSpPr>
          <p:grpSpPr>
            <a:xfrm>
              <a:off x="1575225" y="4353291"/>
              <a:ext cx="2296044" cy="1601817"/>
              <a:chOff x="5120640" y="1284027"/>
              <a:chExt cx="3037840" cy="2261813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5120640" y="3535680"/>
                <a:ext cx="303784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5130800" y="1284027"/>
                <a:ext cx="0" cy="2235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275447" y="4929333"/>
              <a:ext cx="3465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8168" y="5916035"/>
              <a:ext cx="17091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577593" y="4492322"/>
              <a:ext cx="2266954" cy="1379212"/>
              <a:chOff x="2028117" y="3979166"/>
              <a:chExt cx="2272544" cy="140135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028117" y="3979166"/>
                <a:ext cx="2100687" cy="140135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042815" y="4643339"/>
                <a:ext cx="2257846" cy="7369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 rot="158957">
                <a:off x="3384555" y="4309668"/>
                <a:ext cx="766840" cy="437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solid</a:t>
                </a:r>
                <a:endParaRPr lang="en-US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849178">
                <a:off x="2384883" y="3998574"/>
                <a:ext cx="893790" cy="437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2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apor</a:t>
                </a:r>
                <a:endParaRPr lang="en-US" sz="2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5972035" y="1752439"/>
            <a:ext cx="2604185" cy="2023704"/>
            <a:chOff x="5674532" y="2198387"/>
            <a:chExt cx="2604185" cy="2023704"/>
          </a:xfrm>
        </p:grpSpPr>
        <p:grpSp>
          <p:nvGrpSpPr>
            <p:cNvPr id="82" name="Group 81"/>
            <p:cNvGrpSpPr/>
            <p:nvPr/>
          </p:nvGrpSpPr>
          <p:grpSpPr>
            <a:xfrm>
              <a:off x="5990352" y="2198387"/>
              <a:ext cx="2137437" cy="1575610"/>
              <a:chOff x="3721463" y="1729879"/>
              <a:chExt cx="2142704" cy="1600905"/>
            </a:xfrm>
          </p:grpSpPr>
          <p:sp>
            <p:nvSpPr>
              <p:cNvPr id="87" name="TextBox 86"/>
              <p:cNvSpPr txBox="1"/>
              <p:nvPr/>
            </p:nvSpPr>
            <p:spPr>
              <a:xfrm rot="20806010">
                <a:off x="3729258" y="2288808"/>
                <a:ext cx="1079399" cy="43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vapor</a:t>
                </a:r>
                <a:endParaRPr lang="en-US" sz="2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V="1">
                <a:off x="3721463" y="2380997"/>
                <a:ext cx="2142704" cy="46502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3721463" y="1802954"/>
                <a:ext cx="2010494" cy="152783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 rot="19285159">
                <a:off x="4874114" y="1729879"/>
                <a:ext cx="766840" cy="437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olid</a:t>
                </a:r>
                <a:endParaRPr lang="en-US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5982673" y="3828696"/>
              <a:ext cx="2296044" cy="719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5990352" y="2240243"/>
              <a:ext cx="0" cy="1582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74532" y="2816285"/>
              <a:ext cx="3465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87875" y="3791204"/>
              <a:ext cx="17091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986330" y="4144716"/>
            <a:ext cx="2603049" cy="1984183"/>
            <a:chOff x="2957616" y="2229414"/>
            <a:chExt cx="2603049" cy="1984183"/>
          </a:xfrm>
        </p:grpSpPr>
        <p:grpSp>
          <p:nvGrpSpPr>
            <p:cNvPr id="92" name="Group 91"/>
            <p:cNvGrpSpPr/>
            <p:nvPr/>
          </p:nvGrpSpPr>
          <p:grpSpPr>
            <a:xfrm>
              <a:off x="3264621" y="2229414"/>
              <a:ext cx="2296044" cy="1606477"/>
              <a:chOff x="5120640" y="1277448"/>
              <a:chExt cx="3037840" cy="2268392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 flipV="1">
                <a:off x="5120640" y="3535680"/>
                <a:ext cx="303784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5130800" y="1277448"/>
                <a:ext cx="0" cy="2235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2957616" y="2805457"/>
              <a:ext cx="3465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66006" y="3782710"/>
              <a:ext cx="17091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3264622" y="2444916"/>
              <a:ext cx="2050728" cy="949042"/>
              <a:chOff x="6392280" y="2296098"/>
              <a:chExt cx="2055784" cy="964278"/>
            </a:xfrm>
          </p:grpSpPr>
          <p:cxnSp>
            <p:nvCxnSpPr>
              <p:cNvPr id="96" name="Straight Connector 95"/>
              <p:cNvCxnSpPr>
                <a:endCxn id="93" idx="3"/>
              </p:cNvCxnSpPr>
              <p:nvPr/>
            </p:nvCxnSpPr>
            <p:spPr>
              <a:xfrm flipH="1">
                <a:off x="6431942" y="2788999"/>
                <a:ext cx="2016122" cy="9233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392280" y="2536659"/>
                <a:ext cx="1981610" cy="72371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 rot="21437866">
                <a:off x="6486739" y="2491872"/>
                <a:ext cx="1019904" cy="43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olid</a:t>
                </a:r>
                <a:endParaRPr lang="en-US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20372320">
                <a:off x="7310785" y="2296098"/>
                <a:ext cx="1079400" cy="43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2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apor</a:t>
                </a:r>
                <a:endParaRPr lang="en-US" sz="2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1505050" y="1649081"/>
            <a:ext cx="60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24129" y="3969739"/>
            <a:ext cx="31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166768" y="1797932"/>
            <a:ext cx="2593097" cy="1980092"/>
            <a:chOff x="171072" y="2247609"/>
            <a:chExt cx="2593097" cy="1980092"/>
          </a:xfrm>
        </p:grpSpPr>
        <p:grpSp>
          <p:nvGrpSpPr>
            <p:cNvPr id="105" name="Group 104"/>
            <p:cNvGrpSpPr/>
            <p:nvPr/>
          </p:nvGrpSpPr>
          <p:grpSpPr>
            <a:xfrm>
              <a:off x="468125" y="2247609"/>
              <a:ext cx="2296044" cy="1595476"/>
              <a:chOff x="5120640" y="1292981"/>
              <a:chExt cx="3037840" cy="2252859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 flipV="1">
                <a:off x="5120640" y="3535680"/>
                <a:ext cx="303784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5130800" y="1292981"/>
                <a:ext cx="0" cy="22453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749543" y="3796814"/>
              <a:ext cx="17091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072" y="2827248"/>
              <a:ext cx="3465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68125" y="2526381"/>
              <a:ext cx="2216845" cy="847029"/>
              <a:chOff x="2100474" y="4253169"/>
              <a:chExt cx="2222307" cy="860628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2100474" y="4401413"/>
                <a:ext cx="2200187" cy="71238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7" idx="3"/>
              </p:cNvCxnSpPr>
              <p:nvPr/>
            </p:nvCxnSpPr>
            <p:spPr>
              <a:xfrm>
                <a:off x="2150114" y="4777769"/>
                <a:ext cx="2150547" cy="7076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 rot="242215">
                <a:off x="3428991" y="4432759"/>
                <a:ext cx="893790" cy="437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vapor</a:t>
                </a:r>
                <a:endParaRPr lang="en-US" sz="2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 rot="955043">
                <a:off x="2346264" y="4253169"/>
                <a:ext cx="766840" cy="437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solid</a:t>
                </a:r>
                <a:endParaRPr lang="en-US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444056" y="1783466"/>
            <a:ext cx="2599886" cy="1975471"/>
            <a:chOff x="4620920" y="4364943"/>
            <a:chExt cx="2599886" cy="1975471"/>
          </a:xfrm>
        </p:grpSpPr>
        <p:grpSp>
          <p:nvGrpSpPr>
            <p:cNvPr id="116" name="Group 115"/>
            <p:cNvGrpSpPr/>
            <p:nvPr/>
          </p:nvGrpSpPr>
          <p:grpSpPr>
            <a:xfrm>
              <a:off x="4924762" y="4364943"/>
              <a:ext cx="2296044" cy="1590165"/>
              <a:chOff x="5120640" y="1300480"/>
              <a:chExt cx="3037840" cy="2245360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5120640" y="3535680"/>
                <a:ext cx="303784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5130800" y="1300480"/>
                <a:ext cx="0" cy="2235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4620920" y="4940985"/>
              <a:ext cx="3465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35619" y="5909527"/>
              <a:ext cx="17091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</a:t>
              </a:r>
              <a:endPara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4932442" y="4734586"/>
              <a:ext cx="2130718" cy="931996"/>
              <a:chOff x="6364862" y="2313265"/>
              <a:chExt cx="2135973" cy="946959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>
                <a:off x="6399996" y="2839396"/>
                <a:ext cx="2100839" cy="12138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6364862" y="2536659"/>
                <a:ext cx="2009029" cy="72356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6469443" y="2500339"/>
                <a:ext cx="1019904" cy="43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2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apor</a:t>
                </a:r>
                <a:endParaRPr lang="en-US" sz="2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20457919">
                <a:off x="7332707" y="2313265"/>
                <a:ext cx="1079400" cy="43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solid</a:t>
                </a:r>
                <a:endParaRPr lang="en-US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08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80290" y="501544"/>
            <a:ext cx="8039594" cy="998701"/>
          </a:xfrm>
        </p:spPr>
        <p:txBody>
          <a:bodyPr/>
          <a:lstStyle/>
          <a:p>
            <a:r>
              <a:rPr lang="en-US" dirty="0" smtClean="0"/>
              <a:t>Which plot is correct for the </a:t>
            </a:r>
            <a:r>
              <a:rPr lang="en-US" dirty="0"/>
              <a:t>chemical </a:t>
            </a:r>
            <a:r>
              <a:rPr lang="en-US" dirty="0" smtClean="0"/>
              <a:t>potential (</a:t>
            </a:r>
            <a:r>
              <a:rPr lang="el-GR" dirty="0" smtClean="0"/>
              <a:t>μ</a:t>
            </a:r>
            <a:r>
              <a:rPr lang="en-US" dirty="0" smtClean="0"/>
              <a:t>) versus pressure </a:t>
            </a:r>
            <a:r>
              <a:rPr lang="en-US" dirty="0"/>
              <a:t>of </a:t>
            </a:r>
            <a:r>
              <a:rPr lang="en-US" dirty="0" smtClean="0"/>
              <a:t>water near 1 bar at 0°C</a:t>
            </a:r>
            <a:r>
              <a:rPr lang="en-US" dirty="0"/>
              <a:t>?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86596" y="1497281"/>
            <a:ext cx="44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01052" y="1497281"/>
            <a:ext cx="41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50193" y="1643267"/>
            <a:ext cx="2784324" cy="2274641"/>
            <a:chOff x="3375828" y="1847605"/>
            <a:chExt cx="2784324" cy="2274641"/>
          </a:xfrm>
        </p:grpSpPr>
        <p:grpSp>
          <p:nvGrpSpPr>
            <p:cNvPr id="73" name="Group 72"/>
            <p:cNvGrpSpPr/>
            <p:nvPr/>
          </p:nvGrpSpPr>
          <p:grpSpPr>
            <a:xfrm>
              <a:off x="3588771" y="3475403"/>
              <a:ext cx="2571381" cy="646843"/>
              <a:chOff x="-1051581" y="6177262"/>
              <a:chExt cx="2571381" cy="64684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375828" y="1847605"/>
              <a:ext cx="2618398" cy="1707478"/>
              <a:chOff x="3375828" y="2071892"/>
              <a:chExt cx="2618398" cy="1707478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3692518" y="2071892"/>
                <a:ext cx="2301708" cy="1707478"/>
                <a:chOff x="5120640" y="1172929"/>
                <a:chExt cx="3037840" cy="2372911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5130800" y="1172929"/>
                  <a:ext cx="0" cy="23627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3375828" y="260944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3722398" y="2220158"/>
                <a:ext cx="2212201" cy="1469013"/>
                <a:chOff x="3841797" y="1774000"/>
                <a:chExt cx="2212201" cy="1469013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 rot="19677760">
                  <a:off x="4917489" y="1774000"/>
                  <a:ext cx="107939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2" name="Straight Connector 121"/>
                <p:cNvCxnSpPr>
                  <a:stCxn id="124" idx="3"/>
                </p:cNvCxnSpPr>
                <p:nvPr/>
              </p:nvCxnSpPr>
              <p:spPr>
                <a:xfrm>
                  <a:off x="3841797" y="2378726"/>
                  <a:ext cx="2212201" cy="350754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3858987" y="1813312"/>
                  <a:ext cx="2177821" cy="142970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 rot="526835">
                  <a:off x="3985012" y="2033834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1679760" y="4227541"/>
            <a:ext cx="2796340" cy="2201525"/>
            <a:chOff x="1679760" y="4316916"/>
            <a:chExt cx="2796340" cy="2201525"/>
          </a:xfrm>
        </p:grpSpPr>
        <p:grpSp>
          <p:nvGrpSpPr>
            <p:cNvPr id="132" name="Group 131"/>
            <p:cNvGrpSpPr/>
            <p:nvPr/>
          </p:nvGrpSpPr>
          <p:grpSpPr>
            <a:xfrm>
              <a:off x="1904719" y="5871598"/>
              <a:ext cx="2571381" cy="646843"/>
              <a:chOff x="-1051581" y="6177262"/>
              <a:chExt cx="2571381" cy="646843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679760" y="4316916"/>
              <a:ext cx="2620902" cy="1615695"/>
              <a:chOff x="1679760" y="4316916"/>
              <a:chExt cx="2620902" cy="1615695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998954" y="4316916"/>
                <a:ext cx="2301708" cy="1615695"/>
                <a:chOff x="5120640" y="1300480"/>
                <a:chExt cx="3037840" cy="2245360"/>
              </a:xfrm>
            </p:grpSpPr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5130800" y="1300480"/>
                  <a:ext cx="0" cy="2235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1679760" y="4829336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014351" y="4656686"/>
                <a:ext cx="2259521" cy="924287"/>
                <a:chOff x="2041140" y="4189510"/>
                <a:chExt cx="2259521" cy="924287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2041140" y="4362160"/>
                  <a:ext cx="2259521" cy="75163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041140" y="4694489"/>
                  <a:ext cx="2259521" cy="15404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 rot="276136">
                  <a:off x="3446755" y="4416337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 rot="1097481">
                  <a:off x="2377321" y="4189510"/>
                  <a:ext cx="7649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9" name="TextBox 78"/>
          <p:cNvSpPr txBox="1"/>
          <p:nvPr/>
        </p:nvSpPr>
        <p:spPr>
          <a:xfrm>
            <a:off x="7346363" y="1497281"/>
            <a:ext cx="37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80335" y="1631227"/>
            <a:ext cx="2753327" cy="2286681"/>
            <a:chOff x="6100492" y="1864856"/>
            <a:chExt cx="2753327" cy="2286681"/>
          </a:xfrm>
        </p:grpSpPr>
        <p:grpSp>
          <p:nvGrpSpPr>
            <p:cNvPr id="88" name="Group 87"/>
            <p:cNvGrpSpPr/>
            <p:nvPr/>
          </p:nvGrpSpPr>
          <p:grpSpPr>
            <a:xfrm>
              <a:off x="6282438" y="3504694"/>
              <a:ext cx="2571381" cy="646843"/>
              <a:chOff x="-1051581" y="6177262"/>
              <a:chExt cx="2571381" cy="646843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00492" y="1864856"/>
              <a:ext cx="2618491" cy="1707478"/>
              <a:chOff x="6100492" y="2071892"/>
              <a:chExt cx="2618491" cy="1707478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17275" y="3772059"/>
                <a:ext cx="2301708" cy="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424973" y="2071892"/>
                <a:ext cx="0" cy="17001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6100492" y="2613201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449992" y="2279603"/>
                <a:ext cx="2209363" cy="1414791"/>
                <a:chOff x="6449992" y="2279603"/>
                <a:chExt cx="2209363" cy="1414791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449992" y="3051447"/>
                  <a:ext cx="2209363" cy="44213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464346" y="2279603"/>
                  <a:ext cx="2177819" cy="1414791"/>
                </a:xfrm>
                <a:prstGeom prst="line">
                  <a:avLst/>
                </a:prstGeom>
                <a:ln w="28575">
                  <a:solidFill>
                    <a:srgbClr val="0000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6555923" y="2665510"/>
                  <a:ext cx="101990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 rot="19645336">
                  <a:off x="7397609" y="2280735"/>
                  <a:ext cx="10794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rgbClr val="0000F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0" name="TextBox 69"/>
          <p:cNvSpPr txBox="1"/>
          <p:nvPr/>
        </p:nvSpPr>
        <p:spPr>
          <a:xfrm>
            <a:off x="3007678" y="4093484"/>
            <a:ext cx="3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15169" y="4099224"/>
            <a:ext cx="40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774" y="1638795"/>
            <a:ext cx="2811601" cy="2279113"/>
            <a:chOff x="530215" y="1844392"/>
            <a:chExt cx="2811601" cy="2279113"/>
          </a:xfrm>
        </p:grpSpPr>
        <p:grpSp>
          <p:nvGrpSpPr>
            <p:cNvPr id="62" name="Group 61"/>
            <p:cNvGrpSpPr/>
            <p:nvPr/>
          </p:nvGrpSpPr>
          <p:grpSpPr>
            <a:xfrm>
              <a:off x="770435" y="3476662"/>
              <a:ext cx="2571381" cy="646843"/>
              <a:chOff x="-1051581" y="6177262"/>
              <a:chExt cx="2571381" cy="646843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530215" y="1844392"/>
              <a:ext cx="2626111" cy="1700747"/>
              <a:chOff x="564721" y="2085933"/>
              <a:chExt cx="2626111" cy="1700747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889124" y="2085933"/>
                <a:ext cx="2301708" cy="1700747"/>
                <a:chOff x="5120640" y="1182282"/>
                <a:chExt cx="3037840" cy="2363558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5130800" y="1182282"/>
                  <a:ext cx="0" cy="23533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/>
              <p:cNvSpPr txBox="1"/>
              <p:nvPr/>
            </p:nvSpPr>
            <p:spPr>
              <a:xfrm>
                <a:off x="564721" y="2632731"/>
                <a:ext cx="346570" cy="430887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96822" y="2474440"/>
                <a:ext cx="2192485" cy="835023"/>
                <a:chOff x="2108176" y="4278774"/>
                <a:chExt cx="2192485" cy="835023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108176" y="4499934"/>
                  <a:ext cx="2192485" cy="61386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115875" y="4785614"/>
                  <a:ext cx="2184786" cy="6292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 rot="21410967">
                  <a:off x="3451651" y="4415580"/>
                  <a:ext cx="7649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 rot="1064961">
                  <a:off x="2287040" y="4278774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9" name="Group 18"/>
          <p:cNvGrpSpPr/>
          <p:nvPr/>
        </p:nvGrpSpPr>
        <p:grpSpPr>
          <a:xfrm>
            <a:off x="5063153" y="4227541"/>
            <a:ext cx="2753317" cy="2193695"/>
            <a:chOff x="5063153" y="4316916"/>
            <a:chExt cx="2753317" cy="2193695"/>
          </a:xfrm>
        </p:grpSpPr>
        <p:grpSp>
          <p:nvGrpSpPr>
            <p:cNvPr id="145" name="Group 144"/>
            <p:cNvGrpSpPr/>
            <p:nvPr/>
          </p:nvGrpSpPr>
          <p:grpSpPr>
            <a:xfrm>
              <a:off x="5245089" y="5863768"/>
              <a:ext cx="2571381" cy="646843"/>
              <a:chOff x="-1051581" y="6177262"/>
              <a:chExt cx="2571381" cy="646843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-739653" y="6393218"/>
                <a:ext cx="1960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(bar)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0.95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1.05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1.0</a:t>
                </a: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063153" y="4316916"/>
              <a:ext cx="2595309" cy="1615695"/>
              <a:chOff x="5063153" y="4316916"/>
              <a:chExt cx="2595309" cy="161569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5356754" y="4316916"/>
                <a:ext cx="2301708" cy="1615695"/>
                <a:chOff x="5120640" y="1300480"/>
                <a:chExt cx="3037840" cy="2245360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5130800" y="1300480"/>
                  <a:ext cx="0" cy="2235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5063153" y="4907291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5356754" y="4678146"/>
                <a:ext cx="2237897" cy="948985"/>
                <a:chOff x="6357163" y="2298917"/>
                <a:chExt cx="2237897" cy="948985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H="1">
                  <a:off x="6357163" y="2825201"/>
                  <a:ext cx="2191217" cy="84033"/>
                </a:xfrm>
                <a:prstGeom prst="line">
                  <a:avLst/>
                </a:prstGeom>
                <a:ln w="28575">
                  <a:solidFill>
                    <a:srgbClr val="0000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6384539" y="2471138"/>
                  <a:ext cx="2210521" cy="776764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 rot="21402164">
                  <a:off x="6555799" y="2464940"/>
                  <a:ext cx="101990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 rot="20561189">
                  <a:off x="7385019" y="2298917"/>
                  <a:ext cx="107940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13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80290" y="501544"/>
            <a:ext cx="8039594" cy="998701"/>
          </a:xfrm>
        </p:spPr>
        <p:txBody>
          <a:bodyPr/>
          <a:lstStyle/>
          <a:p>
            <a:r>
              <a:rPr lang="en-US" dirty="0" smtClean="0"/>
              <a:t>Which plot is correct for the </a:t>
            </a:r>
            <a:r>
              <a:rPr lang="en-US" dirty="0"/>
              <a:t>chemical </a:t>
            </a:r>
            <a:r>
              <a:rPr lang="en-US" dirty="0" smtClean="0"/>
              <a:t>potential (</a:t>
            </a:r>
            <a:r>
              <a:rPr lang="el-GR" dirty="0" smtClean="0"/>
              <a:t>μ</a:t>
            </a:r>
            <a:r>
              <a:rPr lang="en-US" dirty="0" smtClean="0"/>
              <a:t>) versus temperature </a:t>
            </a:r>
            <a:r>
              <a:rPr lang="en-US" dirty="0"/>
              <a:t>of </a:t>
            </a:r>
            <a:r>
              <a:rPr lang="en-US" dirty="0" smtClean="0"/>
              <a:t>water near </a:t>
            </a:r>
            <a:r>
              <a:rPr lang="en-US" dirty="0"/>
              <a:t>0°C </a:t>
            </a:r>
            <a:r>
              <a:rPr lang="en-US" dirty="0" smtClean="0"/>
              <a:t>at 1 bar?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86596" y="1497281"/>
            <a:ext cx="44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01052" y="1497281"/>
            <a:ext cx="41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50193" y="1643267"/>
            <a:ext cx="2784324" cy="2274641"/>
            <a:chOff x="3375828" y="1847605"/>
            <a:chExt cx="2784324" cy="2274641"/>
          </a:xfrm>
        </p:grpSpPr>
        <p:grpSp>
          <p:nvGrpSpPr>
            <p:cNvPr id="73" name="Group 72"/>
            <p:cNvGrpSpPr/>
            <p:nvPr/>
          </p:nvGrpSpPr>
          <p:grpSpPr>
            <a:xfrm>
              <a:off x="3588771" y="3475403"/>
              <a:ext cx="2571381" cy="646843"/>
              <a:chOff x="-1051581" y="6177262"/>
              <a:chExt cx="2571381" cy="64684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-905562" y="6393218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</a:t>
                </a:r>
                <a:r>
                  <a:rPr lang="en-US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(°C)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- 5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375828" y="1847605"/>
              <a:ext cx="2618398" cy="1707478"/>
              <a:chOff x="3375828" y="2071892"/>
              <a:chExt cx="2618398" cy="1707478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3692518" y="2071892"/>
                <a:ext cx="2301708" cy="1707478"/>
                <a:chOff x="5120640" y="1172929"/>
                <a:chExt cx="3037840" cy="2372911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5130800" y="1172929"/>
                  <a:ext cx="0" cy="23627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3375828" y="260944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3722398" y="2220158"/>
                <a:ext cx="2212201" cy="1469013"/>
                <a:chOff x="3841797" y="1774000"/>
                <a:chExt cx="2212201" cy="1469013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 rot="19677760">
                  <a:off x="4917489" y="1774000"/>
                  <a:ext cx="107939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2" name="Straight Connector 121"/>
                <p:cNvCxnSpPr>
                  <a:stCxn id="124" idx="3"/>
                </p:cNvCxnSpPr>
                <p:nvPr/>
              </p:nvCxnSpPr>
              <p:spPr>
                <a:xfrm>
                  <a:off x="3841797" y="2378726"/>
                  <a:ext cx="2212201" cy="350754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3858987" y="1813312"/>
                  <a:ext cx="2177821" cy="142970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 rot="526835">
                  <a:off x="3985012" y="2033834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1679760" y="4227541"/>
            <a:ext cx="2796340" cy="2201525"/>
            <a:chOff x="1679760" y="4316916"/>
            <a:chExt cx="2796340" cy="2201525"/>
          </a:xfrm>
        </p:grpSpPr>
        <p:grpSp>
          <p:nvGrpSpPr>
            <p:cNvPr id="132" name="Group 131"/>
            <p:cNvGrpSpPr/>
            <p:nvPr/>
          </p:nvGrpSpPr>
          <p:grpSpPr>
            <a:xfrm>
              <a:off x="1904719" y="5871598"/>
              <a:ext cx="2571381" cy="646843"/>
              <a:chOff x="-1051581" y="6177262"/>
              <a:chExt cx="2571381" cy="646843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-905562" y="6393218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- 5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679760" y="4316916"/>
              <a:ext cx="2620902" cy="1615695"/>
              <a:chOff x="1679760" y="4316916"/>
              <a:chExt cx="2620902" cy="1615695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998954" y="4316916"/>
                <a:ext cx="2301708" cy="1615695"/>
                <a:chOff x="5120640" y="1300480"/>
                <a:chExt cx="3037840" cy="2245360"/>
              </a:xfrm>
            </p:grpSpPr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5130800" y="1300480"/>
                  <a:ext cx="0" cy="2235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1679760" y="4829336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014351" y="4656686"/>
                <a:ext cx="2259521" cy="924287"/>
                <a:chOff x="2041140" y="4189510"/>
                <a:chExt cx="2259521" cy="924287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2041140" y="4362160"/>
                  <a:ext cx="2259521" cy="75163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041140" y="4694489"/>
                  <a:ext cx="2259521" cy="15404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 rot="276136">
                  <a:off x="3446755" y="4416337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 rot="1097481">
                  <a:off x="2377321" y="4189510"/>
                  <a:ext cx="7649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9" name="TextBox 78"/>
          <p:cNvSpPr txBox="1"/>
          <p:nvPr/>
        </p:nvSpPr>
        <p:spPr>
          <a:xfrm>
            <a:off x="7346363" y="1497281"/>
            <a:ext cx="37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80335" y="1631227"/>
            <a:ext cx="2753327" cy="2286681"/>
            <a:chOff x="6100492" y="1864856"/>
            <a:chExt cx="2753327" cy="2286681"/>
          </a:xfrm>
        </p:grpSpPr>
        <p:grpSp>
          <p:nvGrpSpPr>
            <p:cNvPr id="88" name="Group 87"/>
            <p:cNvGrpSpPr/>
            <p:nvPr/>
          </p:nvGrpSpPr>
          <p:grpSpPr>
            <a:xfrm>
              <a:off x="6282438" y="3504694"/>
              <a:ext cx="2571381" cy="646843"/>
              <a:chOff x="-1051581" y="6177262"/>
              <a:chExt cx="2571381" cy="646843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-905562" y="6393218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- 5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00492" y="1864856"/>
              <a:ext cx="2618491" cy="1707478"/>
              <a:chOff x="6100492" y="2071892"/>
              <a:chExt cx="2618491" cy="1707478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17275" y="3772059"/>
                <a:ext cx="2301708" cy="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424973" y="2071892"/>
                <a:ext cx="0" cy="17001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6100492" y="2613201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449992" y="2279603"/>
                <a:ext cx="2209363" cy="1414791"/>
                <a:chOff x="6449992" y="2279603"/>
                <a:chExt cx="2209363" cy="1414791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449992" y="3051447"/>
                  <a:ext cx="2209363" cy="44213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464346" y="2279603"/>
                  <a:ext cx="2177819" cy="1414791"/>
                </a:xfrm>
                <a:prstGeom prst="line">
                  <a:avLst/>
                </a:prstGeom>
                <a:ln w="28575">
                  <a:solidFill>
                    <a:srgbClr val="0000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6555923" y="2665510"/>
                  <a:ext cx="101990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 rot="19645336">
                  <a:off x="7397609" y="2280735"/>
                  <a:ext cx="10794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rgbClr val="0000F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0" name="TextBox 69"/>
          <p:cNvSpPr txBox="1"/>
          <p:nvPr/>
        </p:nvSpPr>
        <p:spPr>
          <a:xfrm>
            <a:off x="3007678" y="4093484"/>
            <a:ext cx="3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15169" y="4099224"/>
            <a:ext cx="40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774" y="1638795"/>
            <a:ext cx="2811601" cy="2279113"/>
            <a:chOff x="530215" y="1844392"/>
            <a:chExt cx="2811601" cy="2279113"/>
          </a:xfrm>
        </p:grpSpPr>
        <p:grpSp>
          <p:nvGrpSpPr>
            <p:cNvPr id="62" name="Group 61"/>
            <p:cNvGrpSpPr/>
            <p:nvPr/>
          </p:nvGrpSpPr>
          <p:grpSpPr>
            <a:xfrm>
              <a:off x="770435" y="3476662"/>
              <a:ext cx="2571381" cy="646843"/>
              <a:chOff x="-1051581" y="6177262"/>
              <a:chExt cx="2571381" cy="646843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-905562" y="6393218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- 5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530215" y="1844392"/>
              <a:ext cx="2626111" cy="1700747"/>
              <a:chOff x="564721" y="2085933"/>
              <a:chExt cx="2626111" cy="1700747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889124" y="2085933"/>
                <a:ext cx="2301708" cy="1700747"/>
                <a:chOff x="5120640" y="1182282"/>
                <a:chExt cx="3037840" cy="2363558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5130800" y="1182282"/>
                  <a:ext cx="0" cy="23533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/>
              <p:cNvSpPr txBox="1"/>
              <p:nvPr/>
            </p:nvSpPr>
            <p:spPr>
              <a:xfrm>
                <a:off x="564721" y="2632731"/>
                <a:ext cx="346570" cy="430887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96822" y="2474440"/>
                <a:ext cx="2192485" cy="835023"/>
                <a:chOff x="2108176" y="4278774"/>
                <a:chExt cx="2192485" cy="835023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108176" y="4499934"/>
                  <a:ext cx="2192485" cy="61386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115875" y="4785614"/>
                  <a:ext cx="2184786" cy="6292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 rot="21410967">
                  <a:off x="3451651" y="4415580"/>
                  <a:ext cx="7649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 rot="1064961">
                  <a:off x="2287040" y="4278774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9" name="Group 18"/>
          <p:cNvGrpSpPr/>
          <p:nvPr/>
        </p:nvGrpSpPr>
        <p:grpSpPr>
          <a:xfrm>
            <a:off x="5063153" y="4227541"/>
            <a:ext cx="2753317" cy="2193695"/>
            <a:chOff x="5063153" y="4316916"/>
            <a:chExt cx="2753317" cy="2193695"/>
          </a:xfrm>
        </p:grpSpPr>
        <p:grpSp>
          <p:nvGrpSpPr>
            <p:cNvPr id="145" name="Group 144"/>
            <p:cNvGrpSpPr/>
            <p:nvPr/>
          </p:nvGrpSpPr>
          <p:grpSpPr>
            <a:xfrm>
              <a:off x="5245089" y="5863768"/>
              <a:ext cx="2571381" cy="646843"/>
              <a:chOff x="-1051581" y="6177262"/>
              <a:chExt cx="2571381" cy="646843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-905562" y="6393218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</a:t>
                </a:r>
                <a:r>
                  <a:rPr lang="en-US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(°C)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1051581" y="6197887"/>
                <a:ext cx="69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- 5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48491" y="6197887"/>
                <a:ext cx="67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-78975" y="6197887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 flipV="1">
                <a:off x="223223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120293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-701495" y="6177262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063153" y="4316916"/>
              <a:ext cx="2595309" cy="1615695"/>
              <a:chOff x="5063153" y="4316916"/>
              <a:chExt cx="2595309" cy="161569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5356754" y="4316916"/>
                <a:ext cx="2301708" cy="1615695"/>
                <a:chOff x="5120640" y="1300480"/>
                <a:chExt cx="3037840" cy="2245360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5120640" y="3535680"/>
                  <a:ext cx="3037840" cy="101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5130800" y="1300480"/>
                  <a:ext cx="0" cy="2235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5063153" y="4907291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5356754" y="4678146"/>
                <a:ext cx="2237897" cy="948985"/>
                <a:chOff x="6357163" y="2298917"/>
                <a:chExt cx="2237897" cy="948985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H="1">
                  <a:off x="6357163" y="2825201"/>
                  <a:ext cx="2191217" cy="84033"/>
                </a:xfrm>
                <a:prstGeom prst="line">
                  <a:avLst/>
                </a:prstGeom>
                <a:ln w="28575">
                  <a:solidFill>
                    <a:srgbClr val="0000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6384539" y="2471138"/>
                  <a:ext cx="2210521" cy="776764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 rot="21402164">
                  <a:off x="6555799" y="2464940"/>
                  <a:ext cx="101990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 rot="20561189">
                  <a:off x="7385019" y="2298917"/>
                  <a:ext cx="107940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436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8505" y="433087"/>
            <a:ext cx="8045873" cy="1499160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dirty="0" smtClean="0"/>
              <a:t>plot is correct for the </a:t>
            </a:r>
            <a:r>
              <a:rPr lang="en-US" sz="2800" dirty="0"/>
              <a:t>chemical</a:t>
            </a:r>
            <a:r>
              <a:rPr lang="en-US" dirty="0"/>
              <a:t> </a:t>
            </a:r>
            <a:r>
              <a:rPr lang="en-US" dirty="0" smtClean="0"/>
              <a:t>potential (</a:t>
            </a:r>
            <a:r>
              <a:rPr lang="el-GR" dirty="0" smtClean="0"/>
              <a:t>μ</a:t>
            </a:r>
            <a:r>
              <a:rPr lang="en-US" dirty="0" smtClean="0"/>
              <a:t>) of ethanol versus pressure at -114°C (freezing point of ethanol)?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8509" y="1817636"/>
            <a:ext cx="2701922" cy="2162132"/>
            <a:chOff x="318509" y="1817636"/>
            <a:chExt cx="2701922" cy="2162132"/>
          </a:xfrm>
        </p:grpSpPr>
        <p:grpSp>
          <p:nvGrpSpPr>
            <p:cNvPr id="3" name="Group 2"/>
            <p:cNvGrpSpPr/>
            <p:nvPr/>
          </p:nvGrpSpPr>
          <p:grpSpPr>
            <a:xfrm>
              <a:off x="318509" y="1957106"/>
              <a:ext cx="2701922" cy="2022662"/>
              <a:chOff x="318509" y="2181395"/>
              <a:chExt cx="2701922" cy="202266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625309" y="3853426"/>
                <a:ext cx="2395122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33319" y="2181395"/>
                <a:ext cx="0" cy="16720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202393" y="3773170"/>
                <a:ext cx="12843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8509" y="2741383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633319" y="2480303"/>
                <a:ext cx="2332132" cy="814158"/>
                <a:chOff x="840355" y="2480303"/>
                <a:chExt cx="2332132" cy="814158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840355" y="2794302"/>
                  <a:ext cx="2332132" cy="500159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872115" y="3015844"/>
                  <a:ext cx="2287160" cy="131099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 rot="21081606">
                  <a:off x="2254379" y="2480303"/>
                  <a:ext cx="87751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50033" y="2716055"/>
                  <a:ext cx="100416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1603137" y="1817636"/>
              <a:ext cx="336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04111" y="1817636"/>
            <a:ext cx="2733488" cy="2148627"/>
            <a:chOff x="3204111" y="1817636"/>
            <a:chExt cx="2733488" cy="2148627"/>
          </a:xfrm>
        </p:grpSpPr>
        <p:grpSp>
          <p:nvGrpSpPr>
            <p:cNvPr id="6" name="Group 5"/>
            <p:cNvGrpSpPr/>
            <p:nvPr/>
          </p:nvGrpSpPr>
          <p:grpSpPr>
            <a:xfrm>
              <a:off x="3204111" y="1993019"/>
              <a:ext cx="2733488" cy="1973244"/>
              <a:chOff x="3204111" y="2217308"/>
              <a:chExt cx="2733488" cy="1973244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V="1">
                <a:off x="3542478" y="3846023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3204111" y="2758636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93965" y="3759665"/>
                <a:ext cx="12843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3542478" y="2412909"/>
                <a:ext cx="2244446" cy="1182733"/>
                <a:chOff x="3693153" y="2057768"/>
                <a:chExt cx="2244446" cy="118273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 rot="20020261">
                  <a:off x="4720663" y="2057768"/>
                  <a:ext cx="112320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701163" y="2386242"/>
                  <a:ext cx="2236436" cy="63802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3693153" y="2148449"/>
                  <a:ext cx="2188012" cy="1092052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 rot="944407">
                  <a:off x="3865667" y="2143577"/>
                  <a:ext cx="7649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7" name="Straight Arrow Connector 66"/>
              <p:cNvCxnSpPr/>
              <p:nvPr/>
            </p:nvCxnSpPr>
            <p:spPr>
              <a:xfrm flipV="1">
                <a:off x="3550488" y="2217308"/>
                <a:ext cx="0" cy="1628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4428185" y="1817636"/>
              <a:ext cx="391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7243" y="4188412"/>
            <a:ext cx="2962320" cy="2145866"/>
            <a:chOff x="4927243" y="4188412"/>
            <a:chExt cx="2962320" cy="2145866"/>
          </a:xfrm>
        </p:grpSpPr>
        <p:grpSp>
          <p:nvGrpSpPr>
            <p:cNvPr id="39" name="Group 38"/>
            <p:cNvGrpSpPr/>
            <p:nvPr/>
          </p:nvGrpSpPr>
          <p:grpSpPr>
            <a:xfrm>
              <a:off x="4927243" y="4342190"/>
              <a:ext cx="2962320" cy="1992088"/>
              <a:chOff x="4927243" y="4393949"/>
              <a:chExt cx="2962320" cy="199208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5274256" y="6026482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282266" y="4393949"/>
                <a:ext cx="0" cy="163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927243" y="4939543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69175" y="5955150"/>
                <a:ext cx="12843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5248510" y="4830208"/>
                <a:ext cx="2641053" cy="993728"/>
                <a:chOff x="5371534" y="4567864"/>
                <a:chExt cx="2641053" cy="993728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5371534" y="4567864"/>
                  <a:ext cx="2201722" cy="993728"/>
                  <a:chOff x="5371534" y="4567864"/>
                  <a:chExt cx="2201722" cy="993728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5371534" y="4745856"/>
                    <a:ext cx="2201722" cy="815736"/>
                    <a:chOff x="5371534" y="4745856"/>
                    <a:chExt cx="2201722" cy="815736"/>
                  </a:xfrm>
                </p:grpSpPr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flipH="1" flipV="1">
                      <a:off x="5405290" y="5108086"/>
                      <a:ext cx="2110030" cy="153087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H="1" flipV="1">
                      <a:off x="5371534" y="4745856"/>
                      <a:ext cx="2201722" cy="815736"/>
                    </a:xfrm>
                    <a:prstGeom prst="line">
                      <a:avLst/>
                    </a:prstGeom>
                    <a:ln w="28575">
                      <a:solidFill>
                        <a:srgbClr val="00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/>
                  <p:cNvSpPr txBox="1"/>
                  <p:nvPr/>
                </p:nvSpPr>
                <p:spPr>
                  <a:xfrm rot="1199506">
                    <a:off x="5545986" y="4567864"/>
                    <a:ext cx="84350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liquid</a:t>
                    </a:r>
                    <a:endParaRPr lang="en-US" sz="2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 rot="309038">
                  <a:off x="6791281" y="4842504"/>
                  <a:ext cx="122130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6151953" y="4188412"/>
              <a:ext cx="18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69923" y="1817636"/>
            <a:ext cx="2996637" cy="2160323"/>
            <a:chOff x="6069923" y="2041925"/>
            <a:chExt cx="2996637" cy="2160323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6385828" y="2217308"/>
              <a:ext cx="0" cy="16287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6069923" y="2041925"/>
              <a:ext cx="2996637" cy="2160323"/>
              <a:chOff x="6069923" y="2041925"/>
              <a:chExt cx="2996637" cy="2160323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6377818" y="3846023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069923" y="277589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71778" y="3771361"/>
                <a:ext cx="12843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47505" y="2041925"/>
                <a:ext cx="405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6385828" y="2500611"/>
                <a:ext cx="2680732" cy="878792"/>
                <a:chOff x="838863" y="2467512"/>
                <a:chExt cx="2680732" cy="87879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838863" y="2794302"/>
                  <a:ext cx="2333624" cy="552002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838863" y="3031666"/>
                  <a:ext cx="2356602" cy="10750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/>
                <p:cNvSpPr txBox="1"/>
                <p:nvPr/>
              </p:nvSpPr>
              <p:spPr>
                <a:xfrm rot="21081606">
                  <a:off x="2364111" y="2467512"/>
                  <a:ext cx="115548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solid</a:t>
                  </a:r>
                  <a:endPara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950033" y="2716055"/>
                  <a:ext cx="100416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1450421" y="4188412"/>
            <a:ext cx="2724881" cy="2163119"/>
            <a:chOff x="1450421" y="4188412"/>
            <a:chExt cx="2724881" cy="2163119"/>
          </a:xfrm>
        </p:grpSpPr>
        <p:sp>
          <p:nvSpPr>
            <p:cNvPr id="8" name="TextBox 7"/>
            <p:cNvSpPr txBox="1"/>
            <p:nvPr/>
          </p:nvSpPr>
          <p:spPr>
            <a:xfrm>
              <a:off x="2796091" y="4188412"/>
              <a:ext cx="37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450421" y="4288513"/>
              <a:ext cx="2724881" cy="2063018"/>
              <a:chOff x="1450421" y="4340272"/>
              <a:chExt cx="2724881" cy="20630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1780181" y="6026482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768933" y="4340272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450421" y="4870533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75101" y="5972403"/>
                <a:ext cx="12843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1768933" y="4726830"/>
                <a:ext cx="2355019" cy="969736"/>
                <a:chOff x="5306981" y="4567864"/>
                <a:chExt cx="2355019" cy="969736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5306981" y="4567864"/>
                  <a:ext cx="2208339" cy="969736"/>
                  <a:chOff x="5306981" y="4567864"/>
                  <a:chExt cx="2208339" cy="969736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5306981" y="4711567"/>
                    <a:ext cx="2208339" cy="826033"/>
                    <a:chOff x="5306981" y="4711567"/>
                    <a:chExt cx="2208339" cy="826033"/>
                  </a:xfrm>
                </p:grpSpPr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flipH="1" flipV="1">
                      <a:off x="5306981" y="5116532"/>
                      <a:ext cx="2208339" cy="144641"/>
                    </a:xfrm>
                    <a:prstGeom prst="line">
                      <a:avLst/>
                    </a:prstGeom>
                    <a:ln w="28575">
                      <a:solidFill>
                        <a:srgbClr val="00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 flipV="1">
                      <a:off x="5306981" y="4711567"/>
                      <a:ext cx="2208339" cy="826033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1" name="TextBox 80"/>
                  <p:cNvSpPr txBox="1"/>
                  <p:nvPr/>
                </p:nvSpPr>
                <p:spPr>
                  <a:xfrm rot="1199506">
                    <a:off x="5585260" y="4567864"/>
                    <a:ext cx="7649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solid</a:t>
                    </a:r>
                    <a:endParaRPr lang="en-US" sz="22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9" name="TextBox 78"/>
                <p:cNvSpPr txBox="1"/>
                <p:nvPr/>
              </p:nvSpPr>
              <p:spPr>
                <a:xfrm rot="309038">
                  <a:off x="6796487" y="4776749"/>
                  <a:ext cx="8655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39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17517" y="534389"/>
            <a:ext cx="8039594" cy="1003003"/>
          </a:xfrm>
        </p:spPr>
        <p:txBody>
          <a:bodyPr/>
          <a:lstStyle/>
          <a:p>
            <a:r>
              <a:rPr lang="en-US" dirty="0" smtClean="0"/>
              <a:t>Which plot is correct for the </a:t>
            </a:r>
            <a:r>
              <a:rPr lang="en-US" dirty="0"/>
              <a:t>chemical </a:t>
            </a:r>
            <a:r>
              <a:rPr lang="en-US" dirty="0" smtClean="0"/>
              <a:t>potential (</a:t>
            </a:r>
            <a:r>
              <a:rPr lang="el-GR" dirty="0" smtClean="0"/>
              <a:t>μ</a:t>
            </a:r>
            <a:r>
              <a:rPr lang="en-US" dirty="0" smtClean="0"/>
              <a:t>) </a:t>
            </a:r>
            <a:r>
              <a:rPr lang="en-US" dirty="0"/>
              <a:t>of </a:t>
            </a:r>
            <a:r>
              <a:rPr lang="en-US" dirty="0" smtClean="0"/>
              <a:t>ethanol at 1 bar near its melting point? </a:t>
            </a:r>
            <a:endParaRPr lang="en-US" dirty="0"/>
          </a:p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108865" y="4120751"/>
            <a:ext cx="2764445" cy="2292163"/>
            <a:chOff x="5108865" y="4214063"/>
            <a:chExt cx="2764445" cy="2292163"/>
          </a:xfrm>
        </p:grpSpPr>
        <p:grpSp>
          <p:nvGrpSpPr>
            <p:cNvPr id="203" name="Group 202"/>
            <p:cNvGrpSpPr/>
            <p:nvPr/>
          </p:nvGrpSpPr>
          <p:grpSpPr>
            <a:xfrm>
              <a:off x="5108865" y="4214063"/>
              <a:ext cx="2764445" cy="2292163"/>
              <a:chOff x="-1216374" y="3930808"/>
              <a:chExt cx="2764445" cy="2292163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-1023311" y="5525220"/>
                <a:ext cx="2571382" cy="403156"/>
                <a:chOff x="421207" y="3178410"/>
                <a:chExt cx="2571382" cy="403156"/>
              </a:xfrm>
            </p:grpSpPr>
            <p:sp>
              <p:nvSpPr>
                <p:cNvPr id="209" name="TextBox 208"/>
                <p:cNvSpPr txBox="1"/>
                <p:nvPr/>
              </p:nvSpPr>
              <p:spPr>
                <a:xfrm>
                  <a:off x="421207" y="3212234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-115</a:t>
                  </a:r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2366422" y="3212234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-113</a:t>
                  </a: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1393814" y="3212234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-114</a:t>
                  </a:r>
                </a:p>
              </p:txBody>
            </p:sp>
            <p:cxnSp>
              <p:nvCxnSpPr>
                <p:cNvPr id="212" name="Straight Connector 211"/>
                <p:cNvCxnSpPr/>
                <p:nvPr/>
              </p:nvCxnSpPr>
              <p:spPr>
                <a:xfrm flipV="1">
                  <a:off x="1700242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V="1">
                  <a:off x="267995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V="1">
                  <a:off x="77552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-869361" y="5599089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V="1">
                <a:off x="-880609" y="3930808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-1216374" y="455847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-818109" y="5792084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440382" y="4678953"/>
              <a:ext cx="2359363" cy="1012078"/>
              <a:chOff x="5388659" y="4567864"/>
              <a:chExt cx="2359363" cy="101207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5388659" y="4567864"/>
                <a:ext cx="2359363" cy="1012078"/>
                <a:chOff x="5388659" y="4567864"/>
                <a:chExt cx="2359363" cy="1012078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5388659" y="4783307"/>
                  <a:ext cx="2359363" cy="796635"/>
                  <a:chOff x="5388659" y="4783307"/>
                  <a:chExt cx="2359363" cy="796635"/>
                </a:xfrm>
              </p:grpSpPr>
              <p:cxnSp>
                <p:nvCxnSpPr>
                  <p:cNvPr id="141" name="Straight Connector 140"/>
                  <p:cNvCxnSpPr/>
                  <p:nvPr/>
                </p:nvCxnSpPr>
                <p:spPr>
                  <a:xfrm flipH="1" flipV="1">
                    <a:off x="5392908" y="5129959"/>
                    <a:ext cx="2355114" cy="15203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flipH="1" flipV="1">
                    <a:off x="5388659" y="4783307"/>
                    <a:ext cx="2359363" cy="79663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 rot="1199506">
                  <a:off x="5545986" y="4567864"/>
                  <a:ext cx="84350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 rot="309038">
                <a:off x="6761413" y="4813589"/>
                <a:ext cx="8551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solid</a:t>
                </a:r>
                <a:endParaRPr lang="en-US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6110626" y="1508964"/>
            <a:ext cx="2764445" cy="2292163"/>
            <a:chOff x="6110626" y="1754003"/>
            <a:chExt cx="2764445" cy="2292163"/>
          </a:xfrm>
        </p:grpSpPr>
        <p:grpSp>
          <p:nvGrpSpPr>
            <p:cNvPr id="143" name="Group 142"/>
            <p:cNvGrpSpPr/>
            <p:nvPr/>
          </p:nvGrpSpPr>
          <p:grpSpPr>
            <a:xfrm>
              <a:off x="6110626" y="1754003"/>
              <a:ext cx="2764445" cy="2292163"/>
              <a:chOff x="-1216374" y="3930808"/>
              <a:chExt cx="2764445" cy="2292163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-1023311" y="5525220"/>
                <a:ext cx="2571382" cy="403156"/>
                <a:chOff x="421207" y="3178410"/>
                <a:chExt cx="2571382" cy="403156"/>
              </a:xfrm>
            </p:grpSpPr>
            <p:sp>
              <p:nvSpPr>
                <p:cNvPr id="184" name="TextBox 183"/>
                <p:cNvSpPr txBox="1"/>
                <p:nvPr/>
              </p:nvSpPr>
              <p:spPr>
                <a:xfrm>
                  <a:off x="421207" y="3212234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-115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2366422" y="3212234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-113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393814" y="3212234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-114</a:t>
                  </a:r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1700242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267995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77552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-869361" y="5599089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/>
              <p:nvPr/>
            </p:nvCxnSpPr>
            <p:spPr>
              <a:xfrm flipV="1">
                <a:off x="-880609" y="3930808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-1216374" y="455847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-818109" y="5792084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6446391" y="1984578"/>
              <a:ext cx="2252749" cy="1210866"/>
              <a:chOff x="3699362" y="2113840"/>
              <a:chExt cx="2252749" cy="1152148"/>
            </a:xfrm>
          </p:grpSpPr>
          <p:sp>
            <p:nvSpPr>
              <p:cNvPr id="127" name="TextBox 126"/>
              <p:cNvSpPr txBox="1"/>
              <p:nvPr/>
            </p:nvSpPr>
            <p:spPr>
              <a:xfrm rot="684987">
                <a:off x="4915321" y="2457735"/>
                <a:ext cx="1004078" cy="409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liquid</a:t>
                </a:r>
                <a:endParaRPr lang="en-US" sz="22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3699362" y="2184620"/>
                <a:ext cx="2252749" cy="1081368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3710167" y="2390871"/>
                <a:ext cx="2241944" cy="567356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 rot="1585750">
                <a:off x="3996203" y="2113840"/>
                <a:ext cx="764953" cy="40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solid</a:t>
                </a:r>
                <a:endParaRPr lang="en-US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171326" y="1508964"/>
            <a:ext cx="2764445" cy="2292163"/>
            <a:chOff x="3171326" y="1756466"/>
            <a:chExt cx="2764445" cy="2292163"/>
          </a:xfrm>
        </p:grpSpPr>
        <p:grpSp>
          <p:nvGrpSpPr>
            <p:cNvPr id="32" name="Group 31"/>
            <p:cNvGrpSpPr/>
            <p:nvPr/>
          </p:nvGrpSpPr>
          <p:grpSpPr>
            <a:xfrm>
              <a:off x="3171326" y="1756466"/>
              <a:ext cx="2764445" cy="2292163"/>
              <a:chOff x="-1216374" y="3930808"/>
              <a:chExt cx="2764445" cy="2292163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-1023311" y="5525220"/>
                <a:ext cx="2571382" cy="403156"/>
                <a:chOff x="421207" y="3178410"/>
                <a:chExt cx="2571382" cy="40315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421207" y="3212234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-115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366422" y="3212234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-113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393814" y="3212234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-114</a:t>
                  </a: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700242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67995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77552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-869361" y="5599089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-880609" y="3930808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-1216374" y="455847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-818109" y="5792084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507091" y="2042438"/>
              <a:ext cx="2311379" cy="839039"/>
              <a:chOff x="847896" y="2480303"/>
              <a:chExt cx="2311379" cy="839039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V="1">
                <a:off x="847896" y="2821993"/>
                <a:ext cx="2311379" cy="4973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847896" y="3003513"/>
                <a:ext cx="2311379" cy="143429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 rot="21081606">
                <a:off x="2254379" y="2480303"/>
                <a:ext cx="8775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2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iquid</a:t>
                </a:r>
                <a:endParaRPr lang="en-US" sz="22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950033" y="2716055"/>
                <a:ext cx="1004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olid</a:t>
                </a:r>
                <a:endParaRPr lang="en-US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4" name="TextBox 153"/>
          <p:cNvSpPr txBox="1"/>
          <p:nvPr/>
        </p:nvSpPr>
        <p:spPr>
          <a:xfrm>
            <a:off x="7397469" y="1424953"/>
            <a:ext cx="33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390324" y="4050531"/>
            <a:ext cx="3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524667" y="4050530"/>
            <a:ext cx="37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91477" y="1420465"/>
            <a:ext cx="43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453243" y="1422891"/>
            <a:ext cx="4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72561" y="4120751"/>
            <a:ext cx="2764445" cy="2292163"/>
            <a:chOff x="1272561" y="4120751"/>
            <a:chExt cx="2764445" cy="2292163"/>
          </a:xfrm>
        </p:grpSpPr>
        <p:grpSp>
          <p:nvGrpSpPr>
            <p:cNvPr id="191" name="Group 190"/>
            <p:cNvGrpSpPr/>
            <p:nvPr/>
          </p:nvGrpSpPr>
          <p:grpSpPr>
            <a:xfrm>
              <a:off x="1272561" y="4120751"/>
              <a:ext cx="2764445" cy="2292163"/>
              <a:chOff x="-1216374" y="3930808"/>
              <a:chExt cx="2764445" cy="229216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-1023311" y="5525220"/>
                <a:ext cx="2571382" cy="411035"/>
                <a:chOff x="421207" y="3178410"/>
                <a:chExt cx="2571382" cy="411035"/>
              </a:xfrm>
            </p:grpSpPr>
            <p:sp>
              <p:nvSpPr>
                <p:cNvPr id="197" name="TextBox 196"/>
                <p:cNvSpPr txBox="1"/>
                <p:nvPr/>
              </p:nvSpPr>
              <p:spPr>
                <a:xfrm>
                  <a:off x="421207" y="3220113"/>
                  <a:ext cx="6738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-115</a:t>
                  </a: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2366422" y="3220113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-113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1393814" y="3220113"/>
                  <a:ext cx="626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-114</a:t>
                  </a:r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1700242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267995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V="1">
                  <a:off x="775524" y="3178410"/>
                  <a:ext cx="0" cy="71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Arrow Connector 192"/>
              <p:cNvCxnSpPr/>
              <p:nvPr/>
            </p:nvCxnSpPr>
            <p:spPr>
              <a:xfrm flipV="1">
                <a:off x="-869361" y="5599089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-880609" y="3930808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-1216374" y="4558470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-818109" y="5792084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1608326" y="4230094"/>
              <a:ext cx="2406369" cy="1485071"/>
              <a:chOff x="849448" y="2253179"/>
              <a:chExt cx="2406369" cy="1485071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V="1">
                <a:off x="849448" y="2971403"/>
                <a:ext cx="2295764" cy="16770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860253" y="2253179"/>
                <a:ext cx="2395564" cy="1485071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 rot="21323201">
                <a:off x="958488" y="2678434"/>
                <a:ext cx="11554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solid</a:t>
                </a:r>
                <a:endParaRPr lang="en-US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 rot="19655509">
                <a:off x="1963112" y="2319837"/>
                <a:ext cx="1004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liquid</a:t>
                </a:r>
                <a:endParaRPr lang="en-US" sz="22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27452" y="1508964"/>
            <a:ext cx="2768632" cy="2292163"/>
            <a:chOff x="227452" y="1570839"/>
            <a:chExt cx="2768632" cy="2292163"/>
          </a:xfrm>
        </p:grpSpPr>
        <p:grpSp>
          <p:nvGrpSpPr>
            <p:cNvPr id="168" name="Group 167"/>
            <p:cNvGrpSpPr/>
            <p:nvPr/>
          </p:nvGrpSpPr>
          <p:grpSpPr>
            <a:xfrm>
              <a:off x="227452" y="1570839"/>
              <a:ext cx="2742134" cy="2292163"/>
              <a:chOff x="1433168" y="4358201"/>
              <a:chExt cx="2742134" cy="2292163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V="1">
                <a:off x="1780181" y="6026482"/>
                <a:ext cx="2395121" cy="7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1768933" y="4358201"/>
                <a:ext cx="0" cy="168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1433168" y="4985863"/>
                <a:ext cx="3465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831433" y="6219477"/>
                <a:ext cx="22926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(°C)</a:t>
                </a:r>
                <a:endParaRPr lang="en-US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3" name="Group 172"/>
              <p:cNvGrpSpPr/>
              <p:nvPr/>
            </p:nvGrpSpPr>
            <p:grpSpPr>
              <a:xfrm>
                <a:off x="1779738" y="4533047"/>
                <a:ext cx="2314285" cy="1329734"/>
                <a:chOff x="5317786" y="4374081"/>
                <a:chExt cx="2314285" cy="1329734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5317786" y="4374081"/>
                  <a:ext cx="2314285" cy="1329734"/>
                  <a:chOff x="5317786" y="4374081"/>
                  <a:chExt cx="2314285" cy="1329734"/>
                </a:xfrm>
              </p:grpSpPr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5317786" y="4421740"/>
                    <a:ext cx="2314285" cy="1282075"/>
                    <a:chOff x="5317786" y="4421740"/>
                    <a:chExt cx="2314285" cy="1282075"/>
                  </a:xfrm>
                </p:grpSpPr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 flipH="1" flipV="1">
                      <a:off x="5317786" y="4504197"/>
                      <a:ext cx="2314285" cy="1136477"/>
                    </a:xfrm>
                    <a:prstGeom prst="line">
                      <a:avLst/>
                    </a:prstGeom>
                    <a:ln w="28575">
                      <a:solidFill>
                        <a:srgbClr val="00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/>
                    <p:cNvCxnSpPr/>
                    <p:nvPr/>
                  </p:nvCxnSpPr>
                  <p:spPr>
                    <a:xfrm flipH="1">
                      <a:off x="5317786" y="4421740"/>
                      <a:ext cx="2248691" cy="128207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 rot="19698608">
                    <a:off x="6551613" y="4374081"/>
                    <a:ext cx="7649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solid</a:t>
                    </a:r>
                    <a:endParaRPr lang="en-US" sz="22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75" name="TextBox 174"/>
                <p:cNvSpPr txBox="1"/>
                <p:nvPr/>
              </p:nvSpPr>
              <p:spPr>
                <a:xfrm rot="1515764">
                  <a:off x="5538018" y="4386408"/>
                  <a:ext cx="8655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liquid</a:t>
                  </a:r>
                  <a:endPara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424702" y="3168585"/>
              <a:ext cx="2571382" cy="403156"/>
              <a:chOff x="421207" y="3178410"/>
              <a:chExt cx="2571382" cy="403156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421207" y="3212234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-115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366422" y="3212234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-113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393814" y="3212234"/>
                <a:ext cx="626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-114</a:t>
                </a:r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 flipV="1">
                <a:off x="1700242" y="3178410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2679954" y="3178410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775524" y="3178410"/>
                <a:ext cx="0" cy="71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71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eptest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200"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ceptest theme" id="{5BEBD898-62DA-4D10-9C61-E1C48FE7C78B}" vid="{33D4E9A7-EAEE-4C47-9B25-B157F06990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Conceptest theme</Template>
  <TotalTime>13773</TotalTime>
  <Words>1074</Words>
  <Application>Microsoft Office PowerPoint</Application>
  <PresentationFormat>On-screen Show (4:3)</PresentationFormat>
  <Paragraphs>327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Verdana</vt:lpstr>
      <vt:lpstr>Wingdings 2</vt:lpstr>
      <vt:lpstr>Conceptest theme</vt:lpstr>
      <vt:lpstr>Single-Component  Chemical Potential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McDanel</dc:creator>
  <cp:lastModifiedBy>John L Falconer</cp:lastModifiedBy>
  <cp:revision>53</cp:revision>
  <dcterms:created xsi:type="dcterms:W3CDTF">2016-01-22T18:29:10Z</dcterms:created>
  <dcterms:modified xsi:type="dcterms:W3CDTF">2018-07-13T13:12:51Z</dcterms:modified>
</cp:coreProperties>
</file>