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7" r:id="rId4"/>
    <p:sldId id="258"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6D300E-073C-4506-B26D-594D522F4F64}" type="datetimeFigureOut">
              <a:rPr lang="en-US" smtClean="0"/>
              <a:t>3/31/2015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19E11-C9C0-434C-9362-DC3CB9CB4DD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6D300E-073C-4506-B26D-594D522F4F64}" type="datetimeFigureOut">
              <a:rPr lang="en-US" smtClean="0"/>
              <a:t>3/31/2015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19E11-C9C0-434C-9362-DC3CB9CB4D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6D300E-073C-4506-B26D-594D522F4F64}" type="datetimeFigureOut">
              <a:rPr lang="en-US" smtClean="0"/>
              <a:t>3/31/2015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19E11-C9C0-434C-9362-DC3CB9CB4D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6D300E-073C-4506-B26D-594D522F4F64}" type="datetimeFigureOut">
              <a:rPr lang="en-US" smtClean="0"/>
              <a:t>3/31/2015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19E11-C9C0-434C-9362-DC3CB9CB4DD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6D300E-073C-4506-B26D-594D522F4F64}" type="datetimeFigureOut">
              <a:rPr lang="en-US" smtClean="0"/>
              <a:t>3/31/2015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19E11-C9C0-434C-9362-DC3CB9CB4DD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6D300E-073C-4506-B26D-594D522F4F64}" type="datetimeFigureOut">
              <a:rPr lang="en-US" smtClean="0"/>
              <a:t>3/31/2015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819E11-C9C0-434C-9362-DC3CB9CB4DD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6D300E-073C-4506-B26D-594D522F4F64}" type="datetimeFigureOut">
              <a:rPr lang="en-US" smtClean="0"/>
              <a:t>3/31/2015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819E11-C9C0-434C-9362-DC3CB9CB4DD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6D300E-073C-4506-B26D-594D522F4F64}" type="datetimeFigureOut">
              <a:rPr lang="en-US" smtClean="0"/>
              <a:t>3/31/2015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819E11-C9C0-434C-9362-DC3CB9CB4DD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6D300E-073C-4506-B26D-594D522F4F64}" type="datetimeFigureOut">
              <a:rPr lang="en-US" smtClean="0"/>
              <a:t>3/31/2015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819E11-C9C0-434C-9362-DC3CB9CB4D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6D300E-073C-4506-B26D-594D522F4F64}" type="datetimeFigureOut">
              <a:rPr lang="en-US" smtClean="0"/>
              <a:t>3/31/2015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819E11-C9C0-434C-9362-DC3CB9CB4DD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6D300E-073C-4506-B26D-594D522F4F64}" type="datetimeFigureOut">
              <a:rPr lang="en-US" smtClean="0"/>
              <a:t>3/31/2015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819E11-C9C0-434C-9362-DC3CB9CB4DD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6D300E-073C-4506-B26D-594D522F4F64}" type="datetimeFigureOut">
              <a:rPr lang="en-US" smtClean="0"/>
              <a:t>3/31/2015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19E11-C9C0-434C-9362-DC3CB9CB4DD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3200" dirty="0" smtClean="0"/>
              <a:t>Equation Development:</a:t>
            </a:r>
            <a:r>
              <a:rPr lang="en-US" dirty="0" smtClean="0"/>
              <a:t/>
            </a:r>
            <a:br>
              <a:rPr lang="en-US" dirty="0" smtClean="0"/>
            </a:br>
            <a:r>
              <a:rPr lang="en-US" sz="2400" dirty="0" smtClean="0"/>
              <a:t>Assumptions</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r>
              <a:rPr lang="en-US" sz="2400" dirty="0" smtClean="0"/>
              <a:t>Steady state</a:t>
            </a:r>
          </a:p>
          <a:p>
            <a:r>
              <a:rPr lang="en-US" sz="2400" dirty="0" smtClean="0"/>
              <a:t>Air is an ideal gas</a:t>
            </a:r>
          </a:p>
          <a:p>
            <a:r>
              <a:rPr lang="en-US" sz="2400" dirty="0" smtClean="0"/>
              <a:t>Constant heat capacity</a:t>
            </a:r>
          </a:p>
          <a:p>
            <a:r>
              <a:rPr lang="en-US" sz="2400" dirty="0" smtClean="0"/>
              <a:t>Constant ambient temperature and pressure</a:t>
            </a:r>
          </a:p>
          <a:p>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Autofit/>
          </a:bodyPr>
          <a:lstStyle/>
          <a:p>
            <a:r>
              <a:rPr lang="en-US" sz="3200" dirty="0" smtClean="0"/>
              <a:t>Equation Development:</a:t>
            </a:r>
            <a:br>
              <a:rPr lang="en-US" sz="3200" dirty="0" smtClean="0"/>
            </a:br>
            <a:r>
              <a:rPr lang="en-US" sz="2400" dirty="0" smtClean="0"/>
              <a:t>Calibrating Rotameter</a:t>
            </a:r>
            <a:endParaRPr lang="en-US" sz="3200" dirty="0"/>
          </a:p>
        </p:txBody>
      </p:sp>
      <p:sp>
        <p:nvSpPr>
          <p:cNvPr id="5" name="Content Placeholder 4"/>
          <p:cNvSpPr>
            <a:spLocks noGrp="1"/>
          </p:cNvSpPr>
          <p:nvPr>
            <p:ph sz="half" idx="1"/>
          </p:nvPr>
        </p:nvSpPr>
        <p:spPr>
          <a:xfrm>
            <a:off x="457200" y="1371600"/>
            <a:ext cx="8229600" cy="5029200"/>
          </a:xfrm>
        </p:spPr>
        <p:txBody>
          <a:bodyPr>
            <a:normAutofit/>
          </a:bodyPr>
          <a:lstStyle/>
          <a:p>
            <a:r>
              <a:rPr lang="en-US" sz="2400" dirty="0" smtClean="0"/>
              <a:t>Flow rates were recorded in CFM, and converted to SCFM.  Equation (1) was obtained from Rotameter Specifications by Omega.</a:t>
            </a:r>
          </a:p>
          <a:p>
            <a:endParaRPr lang="en-US" dirty="0" smtClean="0"/>
          </a:p>
          <a:p>
            <a:endParaRPr lang="en-US" dirty="0"/>
          </a:p>
          <a:p>
            <a:r>
              <a:rPr lang="en-US" sz="2400" dirty="0" smtClean="0"/>
              <a:t>Flow rates were converted to SCFM to calculate mass flow rates using the density of air at STP (2).</a:t>
            </a:r>
          </a:p>
          <a:p>
            <a:endParaRPr lang="en-US" sz="2400" dirty="0" smtClean="0"/>
          </a:p>
          <a:p>
            <a:endParaRPr lang="en-US" sz="2400" dirty="0"/>
          </a:p>
          <a:p>
            <a:r>
              <a:rPr lang="en-US" sz="2400" dirty="0" smtClean="0"/>
              <a:t>It was assumed that the outlet flow rate rotameter readings were correct</a:t>
            </a:r>
          </a:p>
          <a:p>
            <a:endParaRPr lang="en-US" sz="2400" dirty="0"/>
          </a:p>
          <a:p>
            <a:pPr>
              <a:buNone/>
            </a:pPr>
            <a:endParaRPr lang="en-US" sz="2400" dirty="0" smtClean="0"/>
          </a:p>
          <a:p>
            <a:endParaRPr lang="en-US" dirty="0"/>
          </a:p>
        </p:txBody>
      </p:sp>
      <p:sp>
        <p:nvSpPr>
          <p:cNvPr id="112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2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1267"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219200" y="2590800"/>
            <a:ext cx="2362200" cy="813473"/>
          </a:xfrm>
          <a:prstGeom prst="rect">
            <a:avLst/>
          </a:prstGeom>
          <a:noFill/>
        </p:spPr>
      </p:pic>
      <p:sp>
        <p:nvSpPr>
          <p:cNvPr id="1127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1269"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295400" y="4495800"/>
            <a:ext cx="2514600" cy="410184"/>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200" dirty="0" smtClean="0"/>
              <a:t>Equation Development:</a:t>
            </a:r>
            <a:br>
              <a:rPr lang="en-US" sz="3200" dirty="0" smtClean="0"/>
            </a:br>
            <a:r>
              <a:rPr lang="en-US" sz="2400" dirty="0" smtClean="0"/>
              <a:t>Comparing Effectiveness of Operating Conditions</a:t>
            </a:r>
            <a:endParaRPr lang="en-US" sz="3200" dirty="0"/>
          </a:p>
        </p:txBody>
      </p:sp>
      <p:sp>
        <p:nvSpPr>
          <p:cNvPr id="3" name="Content Placeholder 2"/>
          <p:cNvSpPr>
            <a:spLocks noGrp="1"/>
          </p:cNvSpPr>
          <p:nvPr>
            <p:ph idx="1"/>
          </p:nvPr>
        </p:nvSpPr>
        <p:spPr>
          <a:xfrm>
            <a:off x="457200" y="1143000"/>
            <a:ext cx="8229600" cy="5181600"/>
          </a:xfrm>
        </p:spPr>
        <p:txBody>
          <a:bodyPr>
            <a:normAutofit/>
          </a:bodyPr>
          <a:lstStyle/>
          <a:p>
            <a:r>
              <a:rPr lang="en-US" sz="2400" dirty="0" smtClean="0"/>
              <a:t>The difference between the hot and cold mass flow rates and temperatures was calculated in order to graphically analyze  the relationship between the change in mass flow rate and temperature (3) and (4). </a:t>
            </a:r>
          </a:p>
          <a:p>
            <a:endParaRPr lang="en-US" sz="2400" dirty="0"/>
          </a:p>
          <a:p>
            <a:endParaRPr lang="en-US" sz="2400" dirty="0" smtClean="0"/>
          </a:p>
          <a:p>
            <a:endParaRPr lang="en-US" sz="2400" dirty="0"/>
          </a:p>
          <a:p>
            <a:r>
              <a:rPr lang="en-US" sz="2400" dirty="0" smtClean="0"/>
              <a:t>Cooling capacity was calculated to determine the effectiveness of the device (5)</a:t>
            </a:r>
          </a:p>
          <a:p>
            <a:endParaRPr lang="en-US" sz="2400" dirty="0"/>
          </a:p>
          <a:p>
            <a:endParaRPr lang="en-US" sz="2400" dirty="0" smtClean="0"/>
          </a:p>
          <a:p>
            <a:endParaRPr lang="en-US" sz="2400" dirty="0"/>
          </a:p>
          <a:p>
            <a:pPr>
              <a:buNone/>
            </a:pPr>
            <a:endParaRPr lang="en-US" sz="2400" dirty="0" smtClean="0"/>
          </a:p>
          <a:p>
            <a:pPr>
              <a:buNone/>
            </a:pPr>
            <a:endParaRPr lang="en-US" sz="2400" dirty="0"/>
          </a:p>
          <a:p>
            <a:pPr>
              <a:buNone/>
            </a:pPr>
            <a:endParaRPr lang="en-US" sz="2400" dirty="0" smtClean="0"/>
          </a:p>
        </p:txBody>
      </p:sp>
      <p:sp>
        <p:nvSpPr>
          <p:cNvPr id="143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433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371600" y="2819400"/>
            <a:ext cx="1630241" cy="402981"/>
          </a:xfrm>
          <a:prstGeom prst="rect">
            <a:avLst/>
          </a:prstGeom>
          <a:noFill/>
        </p:spPr>
      </p:pic>
      <p:sp>
        <p:nvSpPr>
          <p:cNvPr id="143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4339"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371600" y="3429000"/>
            <a:ext cx="1905001" cy="402981"/>
          </a:xfrm>
          <a:prstGeom prst="rect">
            <a:avLst/>
          </a:prstGeom>
          <a:noFill/>
        </p:spPr>
      </p:pic>
      <p:sp>
        <p:nvSpPr>
          <p:cNvPr id="1434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4341"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295400" y="5029200"/>
            <a:ext cx="2865783" cy="3810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sz="3600" dirty="0" smtClean="0"/>
              <a:t>Equation Development:</a:t>
            </a:r>
            <a:br>
              <a:rPr lang="en-US" sz="3600" dirty="0" smtClean="0"/>
            </a:br>
            <a:r>
              <a:rPr lang="en-US" sz="2700" dirty="0" smtClean="0"/>
              <a:t>Verifying Laws of Thermodynamics</a:t>
            </a:r>
            <a:endParaRPr lang="en-US" sz="3600" dirty="0"/>
          </a:p>
        </p:txBody>
      </p:sp>
      <p:sp>
        <p:nvSpPr>
          <p:cNvPr id="3" name="Content Placeholder 2"/>
          <p:cNvSpPr>
            <a:spLocks noGrp="1"/>
          </p:cNvSpPr>
          <p:nvPr>
            <p:ph idx="1"/>
          </p:nvPr>
        </p:nvSpPr>
        <p:spPr>
          <a:xfrm>
            <a:off x="457200" y="1219200"/>
            <a:ext cx="8229600" cy="4906963"/>
          </a:xfrm>
        </p:spPr>
        <p:txBody>
          <a:bodyPr>
            <a:normAutofit/>
          </a:bodyPr>
          <a:lstStyle/>
          <a:p>
            <a:r>
              <a:rPr lang="en-US" sz="2400" dirty="0" smtClean="0"/>
              <a:t>Assuming ideal gas behavior, the change in entropy was calculated at the inlet and outlets (6) using  the inlet properties as reference temperature and pressure . </a:t>
            </a:r>
          </a:p>
          <a:p>
            <a:endParaRPr lang="en-US" sz="2400" dirty="0"/>
          </a:p>
          <a:p>
            <a:endParaRPr lang="en-US" sz="2400" dirty="0" smtClean="0"/>
          </a:p>
          <a:p>
            <a:r>
              <a:rPr lang="en-US" sz="2400" dirty="0" smtClean="0"/>
              <a:t>The overall entropy change was calculated using values from (6). This was calculated in order to find the rate of entropy production.</a:t>
            </a:r>
            <a:endParaRPr lang="en-US" sz="2400" dirty="0"/>
          </a:p>
        </p:txBody>
      </p: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536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219200" y="2514599"/>
            <a:ext cx="3276600" cy="663981"/>
          </a:xfrm>
          <a:prstGeom prst="rect">
            <a:avLst/>
          </a:prstGeom>
          <a:noFill/>
        </p:spPr>
      </p:pic>
      <p:sp>
        <p:nvSpPr>
          <p:cNvPr id="153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5363"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295400" y="4648200"/>
            <a:ext cx="4554695" cy="381001"/>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868362"/>
          </a:xfrm>
        </p:spPr>
        <p:txBody>
          <a:bodyPr>
            <a:normAutofit fontScale="90000"/>
          </a:bodyPr>
          <a:lstStyle/>
          <a:p>
            <a:r>
              <a:rPr lang="en-US" sz="4000" dirty="0" smtClean="0"/>
              <a:t>Equation Development:</a:t>
            </a:r>
            <a:br>
              <a:rPr lang="en-US" sz="4000" dirty="0" smtClean="0"/>
            </a:br>
            <a:r>
              <a:rPr lang="en-US" sz="2400" dirty="0" smtClean="0"/>
              <a:t>Verifying Laws of Thermodynamics</a:t>
            </a:r>
            <a:endParaRPr lang="en-US" dirty="0"/>
          </a:p>
        </p:txBody>
      </p:sp>
      <p:sp>
        <p:nvSpPr>
          <p:cNvPr id="8" name="Content Placeholder 7"/>
          <p:cNvSpPr>
            <a:spLocks noGrp="1"/>
          </p:cNvSpPr>
          <p:nvPr>
            <p:ph idx="1"/>
          </p:nvPr>
        </p:nvSpPr>
        <p:spPr>
          <a:xfrm>
            <a:off x="457200" y="1295400"/>
            <a:ext cx="8229600" cy="4830763"/>
          </a:xfrm>
        </p:spPr>
        <p:txBody>
          <a:bodyPr>
            <a:normAutofit/>
          </a:bodyPr>
          <a:lstStyle/>
          <a:p>
            <a:r>
              <a:rPr lang="en-US" sz="2400" dirty="0" smtClean="0"/>
              <a:t>The rate of heat lost/gained was calculated using the inlet temperature as a reference (8), was derived from an enthalpy balance on the system.</a:t>
            </a:r>
          </a:p>
          <a:p>
            <a:endParaRPr lang="en-US" sz="2400" dirty="0"/>
          </a:p>
          <a:p>
            <a:r>
              <a:rPr lang="en-US" sz="2400" dirty="0" err="1" smtClean="0"/>
              <a:t>Q</a:t>
            </a:r>
            <a:r>
              <a:rPr lang="en-US" sz="2400" baseline="-25000" dirty="0" err="1" smtClean="0"/>
              <a:t>dot</a:t>
            </a:r>
            <a:r>
              <a:rPr lang="en-US" sz="2400" dirty="0" smtClean="0"/>
              <a:t> and </a:t>
            </a:r>
            <a:r>
              <a:rPr lang="el-GR" sz="2400" dirty="0" smtClean="0"/>
              <a:t>Δ</a:t>
            </a:r>
            <a:r>
              <a:rPr lang="en-US" sz="2400" dirty="0" err="1" smtClean="0"/>
              <a:t>S</a:t>
            </a:r>
            <a:r>
              <a:rPr lang="en-US" sz="2400" baseline="-25000" dirty="0" err="1" smtClean="0"/>
              <a:t>overall</a:t>
            </a:r>
            <a:r>
              <a:rPr lang="en-US" sz="2400" baseline="-25000" dirty="0" smtClean="0"/>
              <a:t>  </a:t>
            </a:r>
            <a:r>
              <a:rPr lang="en-US" sz="2400" dirty="0" smtClean="0"/>
              <a:t>were used to calculate the rate of entropy generation (9), which was obtained from an entropy balance on the vortex tube</a:t>
            </a:r>
            <a:r>
              <a:rPr lang="en-US" sz="2400" smtClean="0"/>
              <a:t>. </a:t>
            </a:r>
            <a:endParaRPr lang="en-US" sz="2400" dirty="0" smtClean="0"/>
          </a:p>
          <a:p>
            <a:endParaRPr lang="en-US" sz="2400" dirty="0"/>
          </a:p>
          <a:p>
            <a:endParaRPr lang="en-US" sz="2400" dirty="0" smtClean="0"/>
          </a:p>
          <a:p>
            <a:r>
              <a:rPr lang="en-US" sz="2400" dirty="0" smtClean="0"/>
              <a:t>In order for the second law of thermodynamics to hold </a:t>
            </a:r>
            <a:r>
              <a:rPr lang="el-GR" sz="2400" dirty="0" smtClean="0"/>
              <a:t>δ</a:t>
            </a:r>
            <a:r>
              <a:rPr lang="en-US" sz="2400" dirty="0" smtClean="0"/>
              <a:t>S must be greater than zero.</a:t>
            </a:r>
          </a:p>
          <a:p>
            <a:endParaRPr lang="en-US" sz="2400" dirty="0"/>
          </a:p>
          <a:p>
            <a:endParaRPr lang="en-US" sz="2400" dirty="0" smtClean="0"/>
          </a:p>
        </p:txBody>
      </p:sp>
      <p:sp>
        <p:nvSpPr>
          <p:cNvPr id="163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638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219200" y="2514600"/>
            <a:ext cx="5318760" cy="381000"/>
          </a:xfrm>
          <a:prstGeom prst="rect">
            <a:avLst/>
          </a:prstGeom>
          <a:noFill/>
        </p:spPr>
      </p:pic>
      <p:sp>
        <p:nvSpPr>
          <p:cNvPr id="163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638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295400" y="4191000"/>
            <a:ext cx="2119086" cy="6096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TotalTime>
  <Words>265</Words>
  <Application>Microsoft Office PowerPoint</Application>
  <PresentationFormat>On-screen Show (4:3)</PresentationFormat>
  <Paragraphs>36</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Equation Development: Assumptions</vt:lpstr>
      <vt:lpstr>Equation Development: Calibrating Rotameter</vt:lpstr>
      <vt:lpstr>Equation Development: Comparing Effectiveness of Operating Conditions</vt:lpstr>
      <vt:lpstr>Equation Development: Verifying Laws of Thermodynamics</vt:lpstr>
      <vt:lpstr>Equation Development: Verifying Laws of Thermodynamics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Equation Development: Calibrating Rotameter</dc:title>
  <dc:creator>Rachael</dc:creator>
  <cp:lastModifiedBy>Rachael Baumann</cp:lastModifiedBy>
  <cp:revision>23</cp:revision>
  <dcterms:created xsi:type="dcterms:W3CDTF">2013-02-23T22:03:04Z</dcterms:created>
  <dcterms:modified xsi:type="dcterms:W3CDTF">2015-03-31T22:12:17Z</dcterms:modified>
</cp:coreProperties>
</file>