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ti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15"/>
  </p:notesMasterIdLst>
  <p:sldIdLst>
    <p:sldId id="520" r:id="rId2"/>
    <p:sldId id="521" r:id="rId3"/>
    <p:sldId id="522" r:id="rId4"/>
    <p:sldId id="523" r:id="rId5"/>
    <p:sldId id="524" r:id="rId6"/>
    <p:sldId id="526" r:id="rId7"/>
    <p:sldId id="530" r:id="rId8"/>
    <p:sldId id="531" r:id="rId9"/>
    <p:sldId id="536" r:id="rId10"/>
    <p:sldId id="537" r:id="rId11"/>
    <p:sldId id="542" r:id="rId12"/>
    <p:sldId id="543" r:id="rId13"/>
    <p:sldId id="550"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ECFF"/>
    <a:srgbClr val="7BA1D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146" autoAdjust="0"/>
    <p:restoredTop sz="81063" autoAdjust="0"/>
  </p:normalViewPr>
  <p:slideViewPr>
    <p:cSldViewPr snapToGrid="0">
      <p:cViewPr varScale="1">
        <p:scale>
          <a:sx n="89" d="100"/>
          <a:sy n="89" d="100"/>
        </p:scale>
        <p:origin x="1194" y="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5C09522-D7EF-4CF2-8B46-754496E7A7FA}" type="datetimeFigureOut">
              <a:rPr lang="en-US" smtClean="0"/>
              <a:pPr/>
              <a:t>5/31/2014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EBB6B1C-51E6-4C06-803F-AB5630C5FA61}" type="slidenum">
              <a:rPr lang="en-US" smtClean="0"/>
              <a:pPr/>
              <a:t>‹#›</a:t>
            </a:fld>
            <a:endParaRPr lang="en-US"/>
          </a:p>
        </p:txBody>
      </p:sp>
    </p:spTree>
    <p:extLst>
      <p:ext uri="{BB962C8B-B14F-4D97-AF65-F5344CB8AC3E}">
        <p14:creationId xmlns:p14="http://schemas.microsoft.com/office/powerpoint/2010/main" val="37079385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p>
            <a:fld id="{7C97B3FB-6C3F-42F7-B9D6-9A16B6AD0ADD}" type="slidenum">
              <a:rPr lang="en-US" smtClean="0">
                <a:latin typeface="Arial" pitchFamily="34" charset="0"/>
              </a:rPr>
              <a:pPr/>
              <a:t>1</a:t>
            </a:fld>
            <a:endParaRPr lang="en-US" dirty="0" smtClean="0">
              <a:latin typeface="Arial" pitchFamily="34" charset="0"/>
            </a:endParaRPr>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ANSWER: A</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Arial" pitchFamily="34" charset="0"/>
              </a:rPr>
              <a:t>Look at P</a:t>
            </a:r>
            <a:r>
              <a:rPr lang="en-US" baseline="-25000" dirty="0" smtClean="0">
                <a:latin typeface="Arial" pitchFamily="34" charset="0"/>
              </a:rPr>
              <a:t>XY</a:t>
            </a:r>
            <a:r>
              <a:rPr lang="en-US" dirty="0" smtClean="0">
                <a:latin typeface="Arial" pitchFamily="34" charset="0"/>
              </a:rPr>
              <a:t> diagram.  The saturation pressure of octane is lower,</a:t>
            </a:r>
            <a:r>
              <a:rPr lang="en-US" baseline="0" dirty="0" smtClean="0">
                <a:latin typeface="Arial" pitchFamily="34" charset="0"/>
              </a:rPr>
              <a:t> and thus the total pressure that a gas could exist above the mixture is between the saturation pressures of hexane (1 bar) and octane, but the piston exerts 1 bar, so only liquid present.</a:t>
            </a:r>
            <a:endParaRPr lang="en-US" dirty="0" smtClean="0">
              <a:latin typeface="Arial"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1" dirty="0" smtClean="0"/>
          </a:p>
        </p:txBody>
      </p:sp>
    </p:spTree>
    <p:extLst>
      <p:ext uri="{BB962C8B-B14F-4D97-AF65-F5344CB8AC3E}">
        <p14:creationId xmlns:p14="http://schemas.microsoft.com/office/powerpoint/2010/main" val="31390030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p:spPr>
        <p:txBody>
          <a:bodyPr/>
          <a:lstStyle/>
          <a:p>
            <a:fld id="{936A8FCD-07C1-42F6-8835-F19E8EF8792B}" type="slidenum">
              <a:rPr lang="en-US" smtClean="0"/>
              <a:pPr/>
              <a:t>10</a:t>
            </a:fld>
            <a:endParaRPr lang="en-US" dirty="0" smtClean="0"/>
          </a:p>
        </p:txBody>
      </p:sp>
      <p:sp>
        <p:nvSpPr>
          <p:cNvPr id="129027" name="Rectangle 2"/>
          <p:cNvSpPr>
            <a:spLocks noGrp="1" noRot="1" noChangeAspect="1" noChangeArrowheads="1" noTextEdit="1"/>
          </p:cNvSpPr>
          <p:nvPr>
            <p:ph type="sldImg"/>
          </p:nvPr>
        </p:nvSpPr>
        <p:spPr>
          <a:ln/>
        </p:spPr>
      </p:sp>
      <p:sp>
        <p:nvSpPr>
          <p:cNvPr id="129028" name="Rectangle 3"/>
          <p:cNvSpPr>
            <a:spLocks noGrp="1" noChangeArrowheads="1"/>
          </p:cNvSpPr>
          <p:nvPr>
            <p:ph type="body" idx="1"/>
          </p:nvPr>
        </p:nvSpPr>
        <p:spPr>
          <a:noFill/>
          <a:ln/>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ANSWER: A</a:t>
            </a:r>
          </a:p>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As the salt enters the water, it lowers the liquid water</a:t>
            </a:r>
            <a:r>
              <a:rPr lang="en-US" b="0" baseline="0" dirty="0" smtClean="0"/>
              <a:t> fugacity. Water condenses but the total pressure is fixed. Only water is present in the vapor phase, so water will completely condense because otherwise its fugacity will be higher than the water fugacity in the liquid.</a:t>
            </a:r>
            <a:endParaRPr lang="en-US" b="1" dirty="0" smtClean="0"/>
          </a:p>
          <a:p>
            <a:pPr eaLnBrk="1" hangingPunct="1"/>
            <a:endParaRPr lang="en-US" dirty="0" smtClean="0"/>
          </a:p>
        </p:txBody>
      </p:sp>
    </p:spTree>
    <p:extLst>
      <p:ext uri="{BB962C8B-B14F-4D97-AF65-F5344CB8AC3E}">
        <p14:creationId xmlns:p14="http://schemas.microsoft.com/office/powerpoint/2010/main" val="18652502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ANSWER: A</a:t>
            </a:r>
            <a:endParaRPr lang="en-US" b="1"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Look</a:t>
            </a:r>
            <a:r>
              <a:rPr lang="en-US" b="0" baseline="0" dirty="0" smtClean="0"/>
              <a:t> at a </a:t>
            </a:r>
            <a:r>
              <a:rPr lang="en-US" b="0" baseline="0" dirty="0" err="1" smtClean="0"/>
              <a:t>Txy</a:t>
            </a:r>
            <a:r>
              <a:rPr lang="en-US" b="0" baseline="0" dirty="0" smtClean="0"/>
              <a:t> diagram to visualize the behavior. If at saturation temperature of chloroform, the addition of acetone will move into liquid region of phase diagram.</a:t>
            </a:r>
            <a:endParaRPr lang="en-US" b="0" dirty="0" smtClean="0"/>
          </a:p>
        </p:txBody>
      </p:sp>
      <p:sp>
        <p:nvSpPr>
          <p:cNvPr id="4" name="Slide Number Placeholder 3"/>
          <p:cNvSpPr>
            <a:spLocks noGrp="1"/>
          </p:cNvSpPr>
          <p:nvPr>
            <p:ph type="sldNum" sz="quarter" idx="10"/>
          </p:nvPr>
        </p:nvSpPr>
        <p:spPr/>
        <p:txBody>
          <a:bodyPr/>
          <a:lstStyle/>
          <a:p>
            <a:fld id="{9EBB6B1C-51E6-4C06-803F-AB5630C5FA61}" type="slidenum">
              <a:rPr lang="en-US" smtClean="0"/>
              <a:pPr/>
              <a:t>11</a:t>
            </a:fld>
            <a:endParaRPr lang="en-US" dirty="0"/>
          </a:p>
        </p:txBody>
      </p:sp>
    </p:spTree>
    <p:extLst>
      <p:ext uri="{BB962C8B-B14F-4D97-AF65-F5344CB8AC3E}">
        <p14:creationId xmlns:p14="http://schemas.microsoft.com/office/powerpoint/2010/main" val="41870033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p>
            <a:fld id="{7C97B3FB-6C3F-42F7-B9D6-9A16B6AD0ADD}" type="slidenum">
              <a:rPr lang="en-US" smtClean="0">
                <a:solidFill>
                  <a:prstClr val="black"/>
                </a:solidFill>
                <a:latin typeface="Arial" pitchFamily="34" charset="0"/>
              </a:rPr>
              <a:pPr/>
              <a:t>12</a:t>
            </a:fld>
            <a:endParaRPr lang="en-US" dirty="0" smtClean="0">
              <a:solidFill>
                <a:prstClr val="black"/>
              </a:solidFill>
              <a:latin typeface="Arial" pitchFamily="34" charset="0"/>
            </a:endParaRPr>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p:spPr>
        <p:txBody>
          <a:bodyPr/>
          <a:lstStyle/>
          <a:p>
            <a:pPr eaLnBrk="1" hangingPunct="1"/>
            <a:r>
              <a:rPr lang="en-US" b="1" dirty="0" smtClean="0">
                <a:latin typeface="Arial" pitchFamily="34" charset="0"/>
              </a:rPr>
              <a:t>ANSWER: B</a:t>
            </a:r>
          </a:p>
          <a:p>
            <a:pPr eaLnBrk="1" hangingPunct="1"/>
            <a:r>
              <a:rPr lang="en-US" b="0" dirty="0" smtClean="0">
                <a:latin typeface="Arial" pitchFamily="34" charset="0"/>
              </a:rPr>
              <a:t>Draw</a:t>
            </a:r>
            <a:r>
              <a:rPr lang="en-US" b="0" baseline="0" dirty="0" smtClean="0">
                <a:latin typeface="Arial" pitchFamily="34" charset="0"/>
              </a:rPr>
              <a:t> a Pxy diagram to visualize. The addition of component of B will move mixture into the vapor phase region.</a:t>
            </a:r>
            <a:endParaRPr lang="en-US" dirty="0" smtClean="0">
              <a:latin typeface="Arial" pitchFamily="34" charset="0"/>
            </a:endParaRPr>
          </a:p>
        </p:txBody>
      </p:sp>
    </p:spTree>
    <p:extLst>
      <p:ext uri="{BB962C8B-B14F-4D97-AF65-F5344CB8AC3E}">
        <p14:creationId xmlns:p14="http://schemas.microsoft.com/office/powerpoint/2010/main" val="40174690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p>
            <a:fld id="{7C97B3FB-6C3F-42F7-B9D6-9A16B6AD0ADD}" type="slidenum">
              <a:rPr lang="en-US" smtClean="0">
                <a:solidFill>
                  <a:prstClr val="black"/>
                </a:solidFill>
                <a:latin typeface="Arial" pitchFamily="34" charset="0"/>
              </a:rPr>
              <a:pPr/>
              <a:t>13</a:t>
            </a:fld>
            <a:endParaRPr lang="en-US" dirty="0" smtClean="0">
              <a:solidFill>
                <a:prstClr val="black"/>
              </a:solidFill>
              <a:latin typeface="Arial" pitchFamily="34" charset="0"/>
            </a:endParaRPr>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p:spPr>
        <p:txBody>
          <a:bodyPr/>
          <a:lstStyle/>
          <a:p>
            <a:pPr eaLnBrk="1" hangingPunct="1"/>
            <a:r>
              <a:rPr lang="en-US" b="1" dirty="0" smtClean="0">
                <a:latin typeface="Arial" pitchFamily="34" charset="0"/>
              </a:rPr>
              <a:t>ANSWER: A</a:t>
            </a:r>
          </a:p>
          <a:p>
            <a:pPr eaLnBrk="1" hangingPunct="1"/>
            <a:r>
              <a:rPr lang="en-US" b="0" dirty="0" smtClean="0">
                <a:latin typeface="Arial" pitchFamily="34" charset="0"/>
              </a:rPr>
              <a:t>Draw</a:t>
            </a:r>
            <a:r>
              <a:rPr lang="en-US" b="0" baseline="0" dirty="0" smtClean="0">
                <a:latin typeface="Arial" pitchFamily="34" charset="0"/>
              </a:rPr>
              <a:t> a Pxy diagram to visualize. The addition of component of B will move mixture into </a:t>
            </a:r>
            <a:r>
              <a:rPr lang="en-US" b="0" baseline="0" smtClean="0">
                <a:latin typeface="Arial" pitchFamily="34" charset="0"/>
              </a:rPr>
              <a:t>the liquid phase </a:t>
            </a:r>
            <a:r>
              <a:rPr lang="en-US" b="0" baseline="0" dirty="0" smtClean="0">
                <a:latin typeface="Arial" pitchFamily="34" charset="0"/>
              </a:rPr>
              <a:t>region.</a:t>
            </a:r>
            <a:endParaRPr lang="en-US" dirty="0" smtClean="0">
              <a:latin typeface="Arial" pitchFamily="34" charset="0"/>
            </a:endParaRPr>
          </a:p>
        </p:txBody>
      </p:sp>
    </p:spTree>
    <p:extLst>
      <p:ext uri="{BB962C8B-B14F-4D97-AF65-F5344CB8AC3E}">
        <p14:creationId xmlns:p14="http://schemas.microsoft.com/office/powerpoint/2010/main" val="40174690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p>
            <a:fld id="{7C97B3FB-6C3F-42F7-B9D6-9A16B6AD0ADD}" type="slidenum">
              <a:rPr lang="en-US" smtClean="0">
                <a:latin typeface="Arial" pitchFamily="34" charset="0"/>
              </a:rPr>
              <a:pPr/>
              <a:t>2</a:t>
            </a:fld>
            <a:endParaRPr lang="en-US" dirty="0" smtClean="0">
              <a:latin typeface="Arial" pitchFamily="34" charset="0"/>
            </a:endParaRPr>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ANSWER: A</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Arial" pitchFamily="34" charset="0"/>
              </a:rPr>
              <a:t>Look at P</a:t>
            </a:r>
            <a:r>
              <a:rPr lang="en-US" baseline="-25000" dirty="0" smtClean="0">
                <a:latin typeface="Arial" pitchFamily="34" charset="0"/>
              </a:rPr>
              <a:t>XY</a:t>
            </a:r>
            <a:r>
              <a:rPr lang="en-US" dirty="0" smtClean="0">
                <a:latin typeface="Arial" pitchFamily="34" charset="0"/>
              </a:rPr>
              <a:t> diagram.  The saturation pressure of octane is lower,</a:t>
            </a:r>
            <a:r>
              <a:rPr lang="en-US" baseline="0" dirty="0" smtClean="0">
                <a:latin typeface="Arial" pitchFamily="34" charset="0"/>
              </a:rPr>
              <a:t> and thus the total pressure that a gas could exist above the mixture is between the saturation pressures of hexane (1 bar) and octane, but the piston exerts 1 bar, so only liquid present.</a:t>
            </a:r>
            <a:endParaRPr lang="en-US" dirty="0" smtClean="0">
              <a:latin typeface="Arial" pitchFamily="34" charset="0"/>
            </a:endParaRPr>
          </a:p>
        </p:txBody>
      </p:sp>
    </p:spTree>
    <p:extLst>
      <p:ext uri="{BB962C8B-B14F-4D97-AF65-F5344CB8AC3E}">
        <p14:creationId xmlns:p14="http://schemas.microsoft.com/office/powerpoint/2010/main" val="9146691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p>
            <a:fld id="{7C97B3FB-6C3F-42F7-B9D6-9A16B6AD0ADD}" type="slidenum">
              <a:rPr lang="en-US" smtClean="0">
                <a:latin typeface="Arial" pitchFamily="34" charset="0"/>
              </a:rPr>
              <a:pPr/>
              <a:t>3</a:t>
            </a:fld>
            <a:endParaRPr lang="en-US" dirty="0" smtClean="0">
              <a:latin typeface="Arial" pitchFamily="34" charset="0"/>
            </a:endParaRPr>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ANSWER:</a:t>
            </a:r>
            <a:r>
              <a:rPr lang="en-US" b="1" baseline="0" dirty="0" smtClean="0"/>
              <a:t>  B</a:t>
            </a:r>
            <a:endParaRPr lang="en-US" b="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t>For vapor-liquid equilibrium, the gas phase pressure will be between the saturation pressure of octane (1 bar) and hexane. Since the hexane pressure is higher, this means the system would have to be at higher pressure to obtain vapor-liquid equilibrium, so all the liquid evaporates to reach equilibrium.</a:t>
            </a:r>
            <a:endParaRPr lang="en-US" b="0" dirty="0" smtClean="0"/>
          </a:p>
        </p:txBody>
      </p:sp>
    </p:spTree>
    <p:extLst>
      <p:ext uri="{BB962C8B-B14F-4D97-AF65-F5344CB8AC3E}">
        <p14:creationId xmlns:p14="http://schemas.microsoft.com/office/powerpoint/2010/main" val="39924860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p>
            <a:fld id="{7C97B3FB-6C3F-42F7-B9D6-9A16B6AD0ADD}" type="slidenum">
              <a:rPr lang="en-US" smtClean="0">
                <a:latin typeface="Arial" pitchFamily="34" charset="0"/>
              </a:rPr>
              <a:pPr/>
              <a:t>4</a:t>
            </a:fld>
            <a:endParaRPr lang="en-US" dirty="0" smtClean="0">
              <a:latin typeface="Arial" pitchFamily="34" charset="0"/>
            </a:endParaRPr>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ANSWER: A</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t>Some hexane vapor condenses because the hexane liquid phase fugacity is lowered by adding octane.</a:t>
            </a:r>
            <a:endParaRPr lang="en-US" b="1" dirty="0" smtClean="0"/>
          </a:p>
        </p:txBody>
      </p:sp>
    </p:spTree>
    <p:extLst>
      <p:ext uri="{BB962C8B-B14F-4D97-AF65-F5344CB8AC3E}">
        <p14:creationId xmlns:p14="http://schemas.microsoft.com/office/powerpoint/2010/main" val="15808993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p>
            <a:fld id="{7C97B3FB-6C3F-42F7-B9D6-9A16B6AD0ADD}" type="slidenum">
              <a:rPr lang="en-US" smtClean="0">
                <a:latin typeface="Arial" pitchFamily="34" charset="0"/>
              </a:rPr>
              <a:pPr/>
              <a:t>5</a:t>
            </a:fld>
            <a:endParaRPr lang="en-US" dirty="0" smtClean="0">
              <a:latin typeface="Arial" pitchFamily="34" charset="0"/>
            </a:endParaRPr>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ANSWER: B</a:t>
            </a:r>
          </a:p>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Immediately</a:t>
            </a:r>
            <a:r>
              <a:rPr lang="en-US" b="0" baseline="0" dirty="0" smtClean="0"/>
              <a:t> after octane liquid is injected, there is no octane in the vapor so some octane must vaporize but it does not all vaporize since octane must be in the liquid phase. So have vapor-liquid equilibrium with fugacity of octane the same in both phases.</a:t>
            </a:r>
            <a:endParaRPr lang="en-US" b="0" dirty="0" smtClean="0"/>
          </a:p>
        </p:txBody>
      </p:sp>
    </p:spTree>
    <p:extLst>
      <p:ext uri="{BB962C8B-B14F-4D97-AF65-F5344CB8AC3E}">
        <p14:creationId xmlns:p14="http://schemas.microsoft.com/office/powerpoint/2010/main" val="41961004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p>
            <a:fld id="{7C97B3FB-6C3F-42F7-B9D6-9A16B6AD0ADD}" type="slidenum">
              <a:rPr lang="en-US" smtClean="0">
                <a:latin typeface="Arial" pitchFamily="34" charset="0"/>
              </a:rPr>
              <a:pPr/>
              <a:t>6</a:t>
            </a:fld>
            <a:endParaRPr lang="en-US" dirty="0" smtClean="0">
              <a:latin typeface="Arial" pitchFamily="34" charset="0"/>
            </a:endParaRPr>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ANSWER: B</a:t>
            </a:r>
          </a:p>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Since</a:t>
            </a:r>
            <a:r>
              <a:rPr lang="en-US" b="0" baseline="0" dirty="0" smtClean="0"/>
              <a:t> octane will initially be in the vapor phase but not the liquid phase, some octane must condense so the fugacity of octane in the liquid is the same as the fugacity of octane in the vapor.</a:t>
            </a:r>
            <a:endParaRPr lang="en-US" dirty="0" smtClean="0">
              <a:latin typeface="Arial" pitchFamily="34" charset="0"/>
            </a:endParaRPr>
          </a:p>
        </p:txBody>
      </p:sp>
    </p:spTree>
    <p:extLst>
      <p:ext uri="{BB962C8B-B14F-4D97-AF65-F5344CB8AC3E}">
        <p14:creationId xmlns:p14="http://schemas.microsoft.com/office/powerpoint/2010/main" val="22994611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p:spPr>
        <p:txBody>
          <a:bodyPr/>
          <a:lstStyle/>
          <a:p>
            <a:fld id="{0AB497DC-06E2-43D4-AE0B-20DDCD4A38BA}" type="slidenum">
              <a:rPr lang="en-US" smtClean="0">
                <a:latin typeface="Arial" pitchFamily="34" charset="0"/>
              </a:rPr>
              <a:pPr/>
              <a:t>7</a:t>
            </a:fld>
            <a:endParaRPr lang="en-US" dirty="0" smtClean="0">
              <a:latin typeface="Arial" pitchFamily="34" charset="0"/>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p:spPr>
        <p:txBody>
          <a:bodyPr/>
          <a:lstStyle/>
          <a:p>
            <a:pPr eaLnBrk="1" hangingPunct="1"/>
            <a:r>
              <a:rPr lang="en-US" b="1" dirty="0" smtClean="0">
                <a:latin typeface="Arial" pitchFamily="34" charset="0"/>
              </a:rPr>
              <a:t>ANSWER: B</a:t>
            </a:r>
          </a:p>
          <a:p>
            <a:pPr eaLnBrk="1" hangingPunct="1"/>
            <a:r>
              <a:rPr lang="en-US" dirty="0" smtClean="0">
                <a:latin typeface="Arial" pitchFamily="34" charset="0"/>
              </a:rPr>
              <a:t>Look at P</a:t>
            </a:r>
            <a:r>
              <a:rPr lang="en-US" baseline="-25000" dirty="0" smtClean="0">
                <a:latin typeface="Arial" pitchFamily="34" charset="0"/>
              </a:rPr>
              <a:t>xy</a:t>
            </a:r>
            <a:r>
              <a:rPr lang="en-US" dirty="0" smtClean="0">
                <a:latin typeface="Arial" pitchFamily="34" charset="0"/>
              </a:rPr>
              <a:t> diagram. The final mixture is</a:t>
            </a:r>
            <a:r>
              <a:rPr lang="en-US" baseline="0" dirty="0" smtClean="0">
                <a:latin typeface="Arial" pitchFamily="34" charset="0"/>
              </a:rPr>
              <a:t> mostly A such that the bulk composition of A is greater than the original y</a:t>
            </a:r>
            <a:r>
              <a:rPr lang="en-US" baseline="-25000" dirty="0" smtClean="0">
                <a:latin typeface="Arial" pitchFamily="34" charset="0"/>
              </a:rPr>
              <a:t>A</a:t>
            </a:r>
            <a:r>
              <a:rPr lang="en-US" baseline="0" dirty="0" smtClean="0">
                <a:latin typeface="Arial" pitchFamily="34" charset="0"/>
              </a:rPr>
              <a:t>, meaning it’s all in the vapor phase.</a:t>
            </a:r>
            <a:endParaRPr lang="en-US" dirty="0" smtClean="0">
              <a:latin typeface="Arial" pitchFamily="34" charset="0"/>
            </a:endParaRPr>
          </a:p>
        </p:txBody>
      </p:sp>
    </p:spTree>
    <p:extLst>
      <p:ext uri="{BB962C8B-B14F-4D97-AF65-F5344CB8AC3E}">
        <p14:creationId xmlns:p14="http://schemas.microsoft.com/office/powerpoint/2010/main" val="36752823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p:spPr>
        <p:txBody>
          <a:bodyPr/>
          <a:lstStyle/>
          <a:p>
            <a:fld id="{0AB497DC-06E2-43D4-AE0B-20DDCD4A38BA}" type="slidenum">
              <a:rPr lang="en-US" smtClean="0">
                <a:solidFill>
                  <a:prstClr val="black"/>
                </a:solidFill>
                <a:latin typeface="Arial" pitchFamily="34" charset="0"/>
              </a:rPr>
              <a:pPr/>
              <a:t>8</a:t>
            </a:fld>
            <a:endParaRPr lang="en-US" dirty="0" smtClean="0">
              <a:solidFill>
                <a:prstClr val="black"/>
              </a:solidFill>
              <a:latin typeface="Arial" pitchFamily="34" charset="0"/>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latin typeface="Arial" pitchFamily="34" charset="0"/>
              </a:rPr>
              <a:t>ANSWER: D</a:t>
            </a:r>
            <a:endParaRPr lang="en-US" dirty="0" smtClean="0"/>
          </a:p>
          <a:p>
            <a:pPr eaLnBrk="1" hangingPunct="1"/>
            <a:r>
              <a:rPr lang="en-US" b="0" dirty="0" smtClean="0">
                <a:latin typeface="Arial" pitchFamily="34" charset="0"/>
              </a:rPr>
              <a:t>Use P</a:t>
            </a:r>
            <a:r>
              <a:rPr lang="en-US" b="0" baseline="-25000" dirty="0" smtClean="0">
                <a:latin typeface="Arial" pitchFamily="34" charset="0"/>
              </a:rPr>
              <a:t>xy</a:t>
            </a:r>
            <a:r>
              <a:rPr lang="en-US" b="0" dirty="0" smtClean="0">
                <a:latin typeface="Arial" pitchFamily="34" charset="0"/>
              </a:rPr>
              <a:t> diagram</a:t>
            </a:r>
            <a:r>
              <a:rPr lang="en-US" b="0" baseline="0" dirty="0" smtClean="0">
                <a:latin typeface="Arial" pitchFamily="34" charset="0"/>
              </a:rPr>
              <a:t> to visualize. The final overall composition is still between 0.2 and 0.6, the liquid and vapor phase compositions that are at equilibrium.</a:t>
            </a:r>
            <a:endParaRPr lang="en-US" b="0" dirty="0" smtClean="0">
              <a:latin typeface="Arial" pitchFamily="34" charset="0"/>
            </a:endParaRPr>
          </a:p>
        </p:txBody>
      </p:sp>
    </p:spTree>
    <p:extLst>
      <p:ext uri="{BB962C8B-B14F-4D97-AF65-F5344CB8AC3E}">
        <p14:creationId xmlns:p14="http://schemas.microsoft.com/office/powerpoint/2010/main" val="1439374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p:spPr>
        <p:txBody>
          <a:bodyPr/>
          <a:lstStyle/>
          <a:p>
            <a:fld id="{0F96A8BE-C551-4200-8DF5-4DEB82B311C2}" type="slidenum">
              <a:rPr lang="en-US" smtClean="0">
                <a:latin typeface="Arial" pitchFamily="34" charset="0"/>
              </a:rPr>
              <a:pPr/>
              <a:t>9</a:t>
            </a:fld>
            <a:endParaRPr lang="en-US" dirty="0" smtClean="0">
              <a:latin typeface="Arial" pitchFamily="34" charset="0"/>
            </a:endParaRPr>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noFill/>
          <a:ln/>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ANSWER:  A</a:t>
            </a:r>
          </a:p>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With the N</a:t>
            </a:r>
            <a:r>
              <a:rPr lang="en-US" b="0" baseline="-25000" dirty="0" smtClean="0"/>
              <a:t>2</a:t>
            </a:r>
            <a:r>
              <a:rPr lang="en-US" b="0" dirty="0" smtClean="0"/>
              <a:t> removed,</a:t>
            </a:r>
            <a:r>
              <a:rPr lang="en-US" b="0" baseline="0" dirty="0" smtClean="0"/>
              <a:t> the partial pressures of A and B increase to keep the pressure constant. Thus the sum of the partial pressure of A and B increase so move to higher pressure on a </a:t>
            </a:r>
            <a:r>
              <a:rPr lang="en-US" b="0" baseline="0" dirty="0" err="1" smtClean="0"/>
              <a:t>Pxy</a:t>
            </a:r>
            <a:r>
              <a:rPr lang="en-US" b="0" baseline="0" dirty="0" smtClean="0"/>
              <a:t> diagram, so </a:t>
            </a:r>
            <a:r>
              <a:rPr lang="en-US" b="0" baseline="0" dirty="0" err="1" smtClean="0"/>
              <a:t>x</a:t>
            </a:r>
            <a:r>
              <a:rPr lang="en-US" b="0" baseline="-25000" dirty="0" err="1" smtClean="0"/>
              <a:t>A</a:t>
            </a:r>
            <a:r>
              <a:rPr lang="en-US" b="0" baseline="0" dirty="0" smtClean="0"/>
              <a:t> and </a:t>
            </a:r>
            <a:r>
              <a:rPr lang="en-US" b="0" baseline="0" dirty="0" err="1" smtClean="0"/>
              <a:t>y</a:t>
            </a:r>
            <a:r>
              <a:rPr lang="en-US" b="0" baseline="-25000" dirty="0" err="1" smtClean="0"/>
              <a:t>A</a:t>
            </a:r>
            <a:r>
              <a:rPr lang="en-US" b="0" baseline="0" dirty="0" smtClean="0"/>
              <a:t> both increase. </a:t>
            </a:r>
            <a:endParaRPr lang="en-US" dirty="0" smtClean="0">
              <a:latin typeface="Arial" pitchFamily="34" charset="0"/>
            </a:endParaRPr>
          </a:p>
        </p:txBody>
      </p:sp>
    </p:spTree>
    <p:extLst>
      <p:ext uri="{BB962C8B-B14F-4D97-AF65-F5344CB8AC3E}">
        <p14:creationId xmlns:p14="http://schemas.microsoft.com/office/powerpoint/2010/main" val="25724353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ti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ounded Rectangle 9"/>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4"/>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n-US" smtClean="0"/>
              <a:t>Click to edit Master title style</a:t>
            </a:r>
            <a:endParaRPr kumimoji="0" lang="en-US"/>
          </a:p>
        </p:txBody>
      </p:sp>
      <p:sp>
        <p:nvSpPr>
          <p:cNvPr id="20" name="Subtitle 19"/>
          <p:cNvSpPr>
            <a:spLocks noGrp="1"/>
          </p:cNvSpPr>
          <p:nvPr>
            <p:ph type="subTitle" idx="1"/>
          </p:nvPr>
        </p:nvSpPr>
        <p:spPr>
          <a:xfrm>
            <a:off x="722376" y="3685032"/>
            <a:ext cx="77724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9" name="Date Placeholder 18"/>
          <p:cNvSpPr>
            <a:spLocks noGrp="1"/>
          </p:cNvSpPr>
          <p:nvPr>
            <p:ph type="dt" sz="half" idx="10"/>
          </p:nvPr>
        </p:nvSpPr>
        <p:spPr/>
        <p:txBody>
          <a:bodyPr/>
          <a:lstStyle>
            <a:extLst/>
          </a:lstStyle>
          <a:p>
            <a:fld id="{2EF392DF-D141-428F-8B6F-F3D86748D0DA}" type="datetimeFigureOut">
              <a:rPr lang="en-US" smtClean="0"/>
              <a:pPr/>
              <a:t>5/31/2014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11" name="Slide Number Placeholder 10"/>
          <p:cNvSpPr>
            <a:spLocks noGrp="1"/>
          </p:cNvSpPr>
          <p:nvPr>
            <p:ph type="sldNum" sz="quarter" idx="12"/>
          </p:nvPr>
        </p:nvSpPr>
        <p:spPr/>
        <p:txBody>
          <a:bodyPr/>
          <a:lstStyle>
            <a:extLst/>
          </a:lstStyle>
          <a:p>
            <a:fld id="{6F42719C-4060-4583-94B2-3698BB6D5CF1}"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userDrawn="1">
  <p:cSld name="1_Template">
    <p:bg>
      <p:bgPr>
        <a:blipFill dpi="0" rotWithShape="1">
          <a:blip r:embed="rId2">
            <a:alphaModFix amt="60000"/>
            <a:lum/>
          </a:blip>
          <a:srcRect/>
          <a:stretch>
            <a:fillRect/>
          </a:stretch>
        </a:blipFill>
        <a:effectLst/>
      </p:bgPr>
    </p:bg>
    <p:spTree>
      <p:nvGrpSpPr>
        <p:cNvPr id="1" name=""/>
        <p:cNvGrpSpPr/>
        <p:nvPr/>
      </p:nvGrpSpPr>
      <p:grpSpPr>
        <a:xfrm>
          <a:off x="0" y="0"/>
          <a:ext cx="0" cy="0"/>
          <a:chOff x="0" y="0"/>
          <a:chExt cx="0" cy="0"/>
        </a:xfrm>
      </p:grpSpPr>
      <p:sp>
        <p:nvSpPr>
          <p:cNvPr id="4" name="Rounded Rectangle 3"/>
          <p:cNvSpPr/>
          <p:nvPr userDrawn="1"/>
        </p:nvSpPr>
        <p:spPr>
          <a:xfrm>
            <a:off x="0" y="0"/>
            <a:ext cx="9144000" cy="6858000"/>
          </a:xfrm>
          <a:prstGeom prst="roundRect">
            <a:avLst>
              <a:gd name="adj" fmla="val 6338"/>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 Placeholder 5"/>
          <p:cNvSpPr>
            <a:spLocks noGrp="1"/>
          </p:cNvSpPr>
          <p:nvPr>
            <p:ph type="body" sz="quarter" idx="13"/>
          </p:nvPr>
        </p:nvSpPr>
        <p:spPr>
          <a:xfrm>
            <a:off x="617517" y="534389"/>
            <a:ext cx="8039594" cy="2285011"/>
          </a:xfrm>
          <a:prstGeom prst="rect">
            <a:avLst/>
          </a:prstGeom>
        </p:spPr>
        <p:txBody>
          <a:bodyPr lIns="0" tIns="0" rIns="0" bIns="0">
            <a:normAutofit/>
          </a:bodyPr>
          <a:lstStyle>
            <a:lvl1pPr marL="0" indent="0" algn="l">
              <a:lnSpc>
                <a:spcPct val="110000"/>
              </a:lnSpc>
              <a:spcBef>
                <a:spcPts val="0"/>
              </a:spcBef>
              <a:spcAft>
                <a:spcPts val="0"/>
              </a:spcAft>
              <a:buNone/>
              <a:defRPr sz="2600">
                <a:latin typeface="Arial" pitchFamily="34" charset="0"/>
                <a:cs typeface="Arial" pitchFamily="34" charset="0"/>
              </a:defRPr>
            </a:lvl1pPr>
            <a:lvl2pPr>
              <a:buNone/>
              <a:defRPr/>
            </a:lvl2pPr>
          </a:lstStyle>
          <a:p>
            <a:pPr lvl="0"/>
            <a:r>
              <a:rPr lang="en-US" dirty="0" smtClean="0"/>
              <a:t>Click to edit Master text styles</a:t>
            </a:r>
          </a:p>
        </p:txBody>
      </p:sp>
      <p:sp>
        <p:nvSpPr>
          <p:cNvPr id="6" name="Text Placeholder 5"/>
          <p:cNvSpPr>
            <a:spLocks noGrp="1"/>
          </p:cNvSpPr>
          <p:nvPr>
            <p:ph type="body" sz="quarter" idx="14"/>
          </p:nvPr>
        </p:nvSpPr>
        <p:spPr>
          <a:xfrm>
            <a:off x="605642" y="3124200"/>
            <a:ext cx="4728358" cy="3306288"/>
          </a:xfrm>
          <a:prstGeom prst="rect">
            <a:avLst/>
          </a:prstGeom>
        </p:spPr>
        <p:txBody>
          <a:bodyPr lIns="0" tIns="0" rIns="0" bIns="0">
            <a:normAutofit/>
          </a:bodyPr>
          <a:lstStyle>
            <a:lvl1pPr marL="457200" indent="-457200" algn="l">
              <a:lnSpc>
                <a:spcPct val="150000"/>
              </a:lnSpc>
              <a:spcBef>
                <a:spcPts val="0"/>
              </a:spcBef>
              <a:buClrTx/>
              <a:buSzPct val="100000"/>
              <a:buFont typeface="+mj-lt"/>
              <a:buAutoNum type="alphaUcPeriod"/>
              <a:defRPr sz="2400">
                <a:latin typeface="Arial" pitchFamily="34" charset="0"/>
                <a:cs typeface="Arial" pitchFamily="34" charset="0"/>
              </a:defRPr>
            </a:lvl1pPr>
            <a:lvl2pPr>
              <a:buNone/>
              <a:defRPr/>
            </a:lvl2pPr>
          </a:lstStyle>
          <a:p>
            <a:pPr lvl="0"/>
            <a:r>
              <a:rPr lang="en-US" dirty="0" smtClean="0"/>
              <a:t>Click to edit Master text styles</a:t>
            </a:r>
          </a:p>
          <a:p>
            <a:pPr lvl="0"/>
            <a:endParaRPr lang="en-US" dirty="0" smtClean="0"/>
          </a:p>
          <a:p>
            <a:pPr lvl="0"/>
            <a:endParaRPr lang="en-US" dirty="0" smtClean="0"/>
          </a:p>
          <a:p>
            <a:pPr lvl="0"/>
            <a:endParaRPr lang="en-US" dirty="0" smtClean="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ounded Rectangle 8"/>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3" name="Title Placeholder 12"/>
          <p:cNvSpPr>
            <a:spLocks noGrp="1"/>
          </p:cNvSpPr>
          <p:nvPr>
            <p:ph type="title"/>
          </p:nvPr>
        </p:nvSpPr>
        <p:spPr>
          <a:xfrm>
            <a:off x="502920" y="4985590"/>
            <a:ext cx="8183880" cy="1051560"/>
          </a:xfrm>
          <a:prstGeom prst="rect">
            <a:avLst/>
          </a:prstGeom>
        </p:spPr>
        <p:txBody>
          <a:bodyPr vert="horz" anchor="b">
            <a:normAutofit/>
          </a:bodyPr>
          <a:lstStyle>
            <a:extLst/>
          </a:lstStyle>
          <a:p>
            <a:r>
              <a:rPr kumimoji="0" lang="en-US" smtClean="0"/>
              <a:t>Click to edit Master title style</a:t>
            </a:r>
            <a:endParaRPr kumimoji="0" lang="en-US"/>
          </a:p>
        </p:txBody>
      </p:sp>
      <p:sp>
        <p:nvSpPr>
          <p:cNvPr id="4" name="Text Placeholder 3"/>
          <p:cNvSpPr>
            <a:spLocks noGrp="1"/>
          </p:cNvSpPr>
          <p:nvPr>
            <p:ph type="body" idx="1"/>
          </p:nvPr>
        </p:nvSpPr>
        <p:spPr>
          <a:xfrm>
            <a:off x="502920" y="530352"/>
            <a:ext cx="8183880" cy="4187952"/>
          </a:xfrm>
          <a:prstGeom prst="rect">
            <a:avLst/>
          </a:prstGeom>
        </p:spPr>
        <p:txBody>
          <a:bodyPr vert="horz" lIns="182880" tIns="9144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5" name="Date Placeholder 24"/>
          <p:cNvSpPr>
            <a:spLocks noGrp="1"/>
          </p:cNvSpPr>
          <p:nvPr>
            <p:ph type="dt" sz="half" idx="2"/>
          </p:nvPr>
        </p:nvSpPr>
        <p:spPr>
          <a:xfrm>
            <a:off x="3776328" y="6111875"/>
            <a:ext cx="2286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2EF392DF-D141-428F-8B6F-F3D86748D0DA}" type="datetimeFigureOut">
              <a:rPr lang="en-US" smtClean="0"/>
              <a:pPr/>
              <a:t>5/31/2014</a:t>
            </a:fld>
            <a:endParaRPr lang="en-US"/>
          </a:p>
        </p:txBody>
      </p:sp>
      <p:sp>
        <p:nvSpPr>
          <p:cNvPr id="18" name="Footer Placeholder 17"/>
          <p:cNvSpPr>
            <a:spLocks noGrp="1"/>
          </p:cNvSpPr>
          <p:nvPr>
            <p:ph type="ftr" sz="quarter" idx="3"/>
          </p:nvPr>
        </p:nvSpPr>
        <p:spPr>
          <a:xfrm>
            <a:off x="6062328" y="6111875"/>
            <a:ext cx="2286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en-US"/>
          </a:p>
        </p:txBody>
      </p:sp>
      <p:sp>
        <p:nvSpPr>
          <p:cNvPr id="5" name="Slide Number Placeholder 4"/>
          <p:cNvSpPr>
            <a:spLocks noGrp="1"/>
          </p:cNvSpPr>
          <p:nvPr>
            <p:ph type="sldNum" sz="quarter" idx="4"/>
          </p:nvPr>
        </p:nvSpPr>
        <p:spPr>
          <a:xfrm>
            <a:off x="8348328" y="6111875"/>
            <a:ext cx="4572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6F42719C-4060-4583-94B2-3698BB6D5CF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2" r:id="rId1"/>
    <p:sldLayoutId id="2147483675" r:id="rId2"/>
  </p:sldLayoutIdLst>
  <p:timing>
    <p:tnLst>
      <p:par>
        <p:cTn id="1" dur="indefinite" restart="never" nodeType="tmRoot"/>
      </p:par>
    </p:tnLst>
  </p:timing>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 Placeholder 18"/>
          <p:cNvSpPr>
            <a:spLocks noGrp="1"/>
          </p:cNvSpPr>
          <p:nvPr>
            <p:ph type="body" sz="quarter" idx="13"/>
          </p:nvPr>
        </p:nvSpPr>
        <p:spPr>
          <a:xfrm>
            <a:off x="617517" y="534389"/>
            <a:ext cx="8039594" cy="3153691"/>
          </a:xfrm>
        </p:spPr>
        <p:txBody>
          <a:bodyPr>
            <a:normAutofit/>
          </a:bodyPr>
          <a:lstStyle/>
          <a:p>
            <a:r>
              <a:rPr lang="en-US" dirty="0" smtClean="0"/>
              <a:t>One mole of pure hexane is in vapor-liquid equilibrium at 1 bar and 70°C in a piston-cylinder. After 0.2 mol of octane liquid is injected, the system returns to equilibrium at the same temperature and pressure.  </a:t>
            </a:r>
          </a:p>
          <a:p>
            <a:endParaRPr lang="en-US" u="sng" dirty="0" smtClean="0"/>
          </a:p>
          <a:p>
            <a:r>
              <a:rPr lang="en-US" dirty="0" smtClean="0"/>
              <a:t>What are the final contents of the system?</a:t>
            </a:r>
            <a:endParaRPr lang="en-US" dirty="0"/>
          </a:p>
        </p:txBody>
      </p:sp>
      <p:sp>
        <p:nvSpPr>
          <p:cNvPr id="20" name="Text Placeholder 19"/>
          <p:cNvSpPr>
            <a:spLocks noGrp="1"/>
          </p:cNvSpPr>
          <p:nvPr>
            <p:ph type="body" sz="quarter" idx="14"/>
          </p:nvPr>
        </p:nvSpPr>
        <p:spPr>
          <a:xfrm>
            <a:off x="605641" y="3809999"/>
            <a:ext cx="6694569" cy="2620487"/>
          </a:xfrm>
        </p:spPr>
        <p:txBody>
          <a:bodyPr>
            <a:normAutofit/>
          </a:bodyPr>
          <a:lstStyle/>
          <a:p>
            <a:pPr>
              <a:lnSpc>
                <a:spcPct val="100000"/>
              </a:lnSpc>
              <a:spcAft>
                <a:spcPts val="1800"/>
              </a:spcAft>
            </a:pPr>
            <a:r>
              <a:rPr lang="en-US" dirty="0" smtClean="0"/>
              <a:t>All liquid</a:t>
            </a:r>
          </a:p>
          <a:p>
            <a:pPr>
              <a:lnSpc>
                <a:spcPct val="100000"/>
              </a:lnSpc>
              <a:spcAft>
                <a:spcPts val="1800"/>
              </a:spcAft>
            </a:pPr>
            <a:r>
              <a:rPr lang="en-US" dirty="0" smtClean="0"/>
              <a:t>All vapor</a:t>
            </a:r>
          </a:p>
          <a:p>
            <a:pPr>
              <a:lnSpc>
                <a:spcPct val="100000"/>
              </a:lnSpc>
              <a:spcAft>
                <a:spcPts val="1800"/>
              </a:spcAft>
            </a:pPr>
            <a:r>
              <a:rPr lang="en-US" dirty="0" smtClean="0"/>
              <a:t>Liquid and vapor with y</a:t>
            </a:r>
            <a:r>
              <a:rPr lang="en-US" baseline="-25000" dirty="0" smtClean="0"/>
              <a:t>hexane</a:t>
            </a:r>
            <a:r>
              <a:rPr lang="en-US" dirty="0" smtClean="0"/>
              <a:t> &gt; x</a:t>
            </a:r>
            <a:r>
              <a:rPr lang="en-US" baseline="-25000" dirty="0" smtClean="0"/>
              <a:t>hexane</a:t>
            </a:r>
          </a:p>
          <a:p>
            <a:pPr>
              <a:lnSpc>
                <a:spcPct val="100000"/>
              </a:lnSpc>
              <a:spcAft>
                <a:spcPts val="1800"/>
              </a:spcAft>
            </a:pPr>
            <a:r>
              <a:rPr lang="en-US" dirty="0" smtClean="0"/>
              <a:t>Liquid and vapor with y</a:t>
            </a:r>
            <a:r>
              <a:rPr lang="en-US" baseline="-25000" dirty="0" smtClean="0"/>
              <a:t>hexane</a:t>
            </a:r>
            <a:r>
              <a:rPr lang="en-US" dirty="0" smtClean="0"/>
              <a:t> &lt; x</a:t>
            </a:r>
            <a:r>
              <a:rPr lang="en-US" baseline="-25000" dirty="0" smtClean="0"/>
              <a:t>hexane</a:t>
            </a:r>
          </a:p>
        </p:txBody>
      </p:sp>
      <p:sp>
        <p:nvSpPr>
          <p:cNvPr id="21" name="Rectangle 20"/>
          <p:cNvSpPr/>
          <p:nvPr/>
        </p:nvSpPr>
        <p:spPr>
          <a:xfrm>
            <a:off x="2876947" y="2235864"/>
            <a:ext cx="3292889" cy="492443"/>
          </a:xfrm>
          <a:prstGeom prst="rect">
            <a:avLst/>
          </a:prstGeom>
        </p:spPr>
        <p:txBody>
          <a:bodyPr wrap="none">
            <a:spAutoFit/>
          </a:bodyPr>
          <a:lstStyle/>
          <a:p>
            <a:r>
              <a:rPr lang="en-US" sz="2600" dirty="0" smtClean="0">
                <a:latin typeface="Arial" pitchFamily="34" charset="0"/>
                <a:cs typeface="Arial" pitchFamily="34" charset="0"/>
              </a:rPr>
              <a:t>P</a:t>
            </a:r>
            <a:r>
              <a:rPr lang="en-US" sz="2600" baseline="30000" dirty="0" smtClean="0">
                <a:latin typeface="Arial" pitchFamily="34" charset="0"/>
                <a:cs typeface="Arial" pitchFamily="34" charset="0"/>
              </a:rPr>
              <a:t>sat</a:t>
            </a:r>
            <a:r>
              <a:rPr lang="en-US" sz="2600" baseline="-25000" dirty="0" smtClean="0">
                <a:latin typeface="Arial" pitchFamily="34" charset="0"/>
                <a:cs typeface="Arial" pitchFamily="34" charset="0"/>
              </a:rPr>
              <a:t>(hexane)</a:t>
            </a:r>
            <a:r>
              <a:rPr lang="en-US" sz="2600" dirty="0" smtClean="0">
                <a:latin typeface="Arial" pitchFamily="34" charset="0"/>
                <a:cs typeface="Arial" pitchFamily="34" charset="0"/>
              </a:rPr>
              <a:t> &gt; P</a:t>
            </a:r>
            <a:r>
              <a:rPr lang="en-US" sz="2600" baseline="30000" dirty="0" smtClean="0">
                <a:latin typeface="Arial" pitchFamily="34" charset="0"/>
                <a:cs typeface="Arial" pitchFamily="34" charset="0"/>
              </a:rPr>
              <a:t>sat</a:t>
            </a:r>
            <a:r>
              <a:rPr lang="en-US" sz="2600" baseline="-25000" dirty="0" smtClean="0">
                <a:latin typeface="Arial" pitchFamily="34" charset="0"/>
                <a:cs typeface="Arial" pitchFamily="34" charset="0"/>
              </a:rPr>
              <a:t>(octane)</a:t>
            </a:r>
            <a:endParaRPr lang="en-US" sz="2600" baseline="-25000" dirty="0">
              <a:latin typeface="Arial" pitchFamily="34" charset="0"/>
              <a:cs typeface="Arial" pitchFamily="34" charset="0"/>
            </a:endParaRPr>
          </a:p>
        </p:txBody>
      </p:sp>
      <p:grpSp>
        <p:nvGrpSpPr>
          <p:cNvPr id="2" name="Group 22"/>
          <p:cNvGrpSpPr/>
          <p:nvPr/>
        </p:nvGrpSpPr>
        <p:grpSpPr>
          <a:xfrm>
            <a:off x="5376817" y="2514600"/>
            <a:ext cx="3196653" cy="3518004"/>
            <a:chOff x="5391807" y="2164061"/>
            <a:chExt cx="3196653" cy="3518004"/>
          </a:xfrm>
        </p:grpSpPr>
        <p:sp>
          <p:nvSpPr>
            <p:cNvPr id="4" name="Can 3"/>
            <p:cNvSpPr/>
            <p:nvPr/>
          </p:nvSpPr>
          <p:spPr>
            <a:xfrm>
              <a:off x="7407641" y="4475642"/>
              <a:ext cx="1170462" cy="1201202"/>
            </a:xfrm>
            <a:prstGeom prst="can">
              <a:avLst>
                <a:gd name="adj" fmla="val 33358"/>
              </a:avLst>
            </a:prstGeom>
            <a:solidFill>
              <a:schemeClr val="accent3">
                <a:lumMod val="40000"/>
                <a:lumOff val="6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Can 4"/>
            <p:cNvSpPr/>
            <p:nvPr/>
          </p:nvSpPr>
          <p:spPr>
            <a:xfrm>
              <a:off x="7413148" y="2920594"/>
              <a:ext cx="1163743" cy="1972378"/>
            </a:xfrm>
            <a:prstGeom prst="can">
              <a:avLst>
                <a:gd name="adj" fmla="val 33358"/>
              </a:avLst>
            </a:prstGeom>
            <a:solidFill>
              <a:schemeClr val="bg1">
                <a:lumMod val="9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an 2"/>
            <p:cNvSpPr/>
            <p:nvPr/>
          </p:nvSpPr>
          <p:spPr>
            <a:xfrm>
              <a:off x="7394471" y="2164061"/>
              <a:ext cx="1193989" cy="3518004"/>
            </a:xfrm>
            <a:prstGeom prst="can">
              <a:avLst>
                <a:gd name="adj" fmla="val 32143"/>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Can 5"/>
            <p:cNvSpPr/>
            <p:nvPr/>
          </p:nvSpPr>
          <p:spPr>
            <a:xfrm>
              <a:off x="7402159" y="2690335"/>
              <a:ext cx="1182167" cy="833304"/>
            </a:xfrm>
            <a:prstGeom prst="can">
              <a:avLst>
                <a:gd name="adj" fmla="val 44071"/>
              </a:avLst>
            </a:prstGeom>
            <a:solidFill>
              <a:schemeClr val="tx1">
                <a:lumMod val="75000"/>
                <a:lumOff val="2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p:cNvSpPr txBox="1"/>
            <p:nvPr/>
          </p:nvSpPr>
          <p:spPr>
            <a:xfrm>
              <a:off x="7437436" y="3532371"/>
              <a:ext cx="1111202" cy="769441"/>
            </a:xfrm>
            <a:prstGeom prst="rect">
              <a:avLst/>
            </a:prstGeom>
            <a:noFill/>
          </p:spPr>
          <p:txBody>
            <a:bodyPr wrap="none" rtlCol="0">
              <a:spAutoFit/>
            </a:bodyPr>
            <a:lstStyle/>
            <a:p>
              <a:pPr algn="ctr"/>
              <a:r>
                <a:rPr lang="en-US" sz="2200" dirty="0">
                  <a:latin typeface="Arial" pitchFamily="34" charset="0"/>
                  <a:cs typeface="Arial" pitchFamily="34" charset="0"/>
                </a:rPr>
                <a:t>h</a:t>
              </a:r>
              <a:r>
                <a:rPr lang="en-US" sz="2200" dirty="0" smtClean="0">
                  <a:latin typeface="Arial" pitchFamily="34" charset="0"/>
                  <a:cs typeface="Arial" pitchFamily="34" charset="0"/>
                </a:rPr>
                <a:t>exane</a:t>
              </a:r>
            </a:p>
            <a:p>
              <a:pPr algn="ctr"/>
              <a:r>
                <a:rPr lang="en-US" sz="2200" dirty="0" smtClean="0">
                  <a:latin typeface="Arial" pitchFamily="34" charset="0"/>
                  <a:cs typeface="Arial" pitchFamily="34" charset="0"/>
                </a:rPr>
                <a:t>vapor</a:t>
              </a:r>
            </a:p>
          </p:txBody>
        </p:sp>
        <p:sp>
          <p:nvSpPr>
            <p:cNvPr id="8" name="TextBox 7"/>
            <p:cNvSpPr txBox="1"/>
            <p:nvPr/>
          </p:nvSpPr>
          <p:spPr>
            <a:xfrm>
              <a:off x="7437436" y="4831531"/>
              <a:ext cx="1111202" cy="769441"/>
            </a:xfrm>
            <a:prstGeom prst="rect">
              <a:avLst/>
            </a:prstGeom>
            <a:noFill/>
          </p:spPr>
          <p:txBody>
            <a:bodyPr wrap="none" rtlCol="0">
              <a:spAutoFit/>
            </a:bodyPr>
            <a:lstStyle/>
            <a:p>
              <a:pPr algn="ctr"/>
              <a:r>
                <a:rPr lang="en-US" sz="2200" dirty="0">
                  <a:latin typeface="Arial" pitchFamily="34" charset="0"/>
                  <a:cs typeface="Arial" pitchFamily="34" charset="0"/>
                </a:rPr>
                <a:t>h</a:t>
              </a:r>
              <a:r>
                <a:rPr lang="en-US" sz="2200" dirty="0" smtClean="0">
                  <a:latin typeface="Arial" pitchFamily="34" charset="0"/>
                  <a:cs typeface="Arial" pitchFamily="34" charset="0"/>
                </a:rPr>
                <a:t>exane</a:t>
              </a:r>
            </a:p>
            <a:p>
              <a:pPr algn="ctr"/>
              <a:r>
                <a:rPr lang="en-US" sz="2200" dirty="0" smtClean="0">
                  <a:latin typeface="Arial" pitchFamily="34" charset="0"/>
                  <a:cs typeface="Arial" pitchFamily="34" charset="0"/>
                </a:rPr>
                <a:t>liquid</a:t>
              </a:r>
            </a:p>
          </p:txBody>
        </p:sp>
        <p:grpSp>
          <p:nvGrpSpPr>
            <p:cNvPr id="9" name="Group 7"/>
            <p:cNvGrpSpPr>
              <a:grpSpLocks/>
            </p:cNvGrpSpPr>
            <p:nvPr/>
          </p:nvGrpSpPr>
          <p:grpSpPr bwMode="auto">
            <a:xfrm rot="16200000">
              <a:off x="6474472" y="3655560"/>
              <a:ext cx="400027" cy="1513489"/>
              <a:chOff x="4560" y="496"/>
              <a:chExt cx="240" cy="2048"/>
            </a:xfrm>
          </p:grpSpPr>
          <p:grpSp>
            <p:nvGrpSpPr>
              <p:cNvPr id="10" name="Group 9"/>
              <p:cNvGrpSpPr>
                <a:grpSpLocks/>
              </p:cNvGrpSpPr>
              <p:nvPr/>
            </p:nvGrpSpPr>
            <p:grpSpPr bwMode="auto">
              <a:xfrm>
                <a:off x="4560" y="496"/>
                <a:ext cx="240" cy="1968"/>
                <a:chOff x="2208" y="1776"/>
                <a:chExt cx="240" cy="1968"/>
              </a:xfrm>
            </p:grpSpPr>
            <p:sp>
              <p:nvSpPr>
                <p:cNvPr id="12" name="Rectangle 10"/>
                <p:cNvSpPr>
                  <a:spLocks noChangeArrowheads="1"/>
                </p:cNvSpPr>
                <p:nvPr/>
              </p:nvSpPr>
              <p:spPr bwMode="auto">
                <a:xfrm>
                  <a:off x="2208" y="3123"/>
                  <a:ext cx="240" cy="621"/>
                </a:xfrm>
                <a:prstGeom prst="rect">
                  <a:avLst/>
                </a:prstGeom>
                <a:solidFill>
                  <a:schemeClr val="accent3">
                    <a:lumMod val="60000"/>
                    <a:lumOff val="40000"/>
                  </a:schemeClr>
                </a:solidFill>
                <a:ln w="9525">
                  <a:solidFill>
                    <a:schemeClr val="tx1"/>
                  </a:solidFill>
                  <a:miter lim="800000"/>
                  <a:headEnd/>
                  <a:tailEnd/>
                </a:ln>
              </p:spPr>
              <p:txBody>
                <a:bodyPr wrap="none" anchor="ctr"/>
                <a:lstStyle/>
                <a:p>
                  <a:endParaRPr lang="en-US" dirty="0"/>
                </a:p>
              </p:txBody>
            </p:sp>
            <p:sp>
              <p:nvSpPr>
                <p:cNvPr id="13" name="Rectangle 11"/>
                <p:cNvSpPr>
                  <a:spLocks noChangeArrowheads="1"/>
                </p:cNvSpPr>
                <p:nvPr/>
              </p:nvSpPr>
              <p:spPr bwMode="auto">
                <a:xfrm>
                  <a:off x="2208" y="2496"/>
                  <a:ext cx="240" cy="627"/>
                </a:xfrm>
                <a:prstGeom prst="rect">
                  <a:avLst/>
                </a:prstGeom>
                <a:solidFill>
                  <a:schemeClr val="bg1"/>
                </a:solidFill>
                <a:ln w="9525">
                  <a:solidFill>
                    <a:schemeClr val="tx1"/>
                  </a:solidFill>
                  <a:miter lim="800000"/>
                  <a:headEnd/>
                  <a:tailEnd/>
                </a:ln>
              </p:spPr>
              <p:txBody>
                <a:bodyPr wrap="none" anchor="ctr"/>
                <a:lstStyle/>
                <a:p>
                  <a:endParaRPr lang="en-US" dirty="0"/>
                </a:p>
              </p:txBody>
            </p:sp>
            <p:sp>
              <p:nvSpPr>
                <p:cNvPr id="14" name="Rectangle 12"/>
                <p:cNvSpPr>
                  <a:spLocks noChangeArrowheads="1"/>
                </p:cNvSpPr>
                <p:nvPr/>
              </p:nvSpPr>
              <p:spPr bwMode="auto">
                <a:xfrm>
                  <a:off x="2208" y="2916"/>
                  <a:ext cx="240" cy="192"/>
                </a:xfrm>
                <a:prstGeom prst="rect">
                  <a:avLst/>
                </a:prstGeom>
                <a:solidFill>
                  <a:srgbClr val="000000"/>
                </a:solidFill>
                <a:ln w="9525">
                  <a:solidFill>
                    <a:schemeClr val="tx1"/>
                  </a:solidFill>
                  <a:miter lim="800000"/>
                  <a:headEnd/>
                  <a:tailEnd/>
                </a:ln>
              </p:spPr>
              <p:txBody>
                <a:bodyPr wrap="none" anchor="ctr"/>
                <a:lstStyle/>
                <a:p>
                  <a:endParaRPr lang="en-US" dirty="0"/>
                </a:p>
              </p:txBody>
            </p:sp>
            <p:sp>
              <p:nvSpPr>
                <p:cNvPr id="15" name="Rectangle 13"/>
                <p:cNvSpPr>
                  <a:spLocks noChangeArrowheads="1"/>
                </p:cNvSpPr>
                <p:nvPr/>
              </p:nvSpPr>
              <p:spPr bwMode="auto">
                <a:xfrm>
                  <a:off x="2290" y="1824"/>
                  <a:ext cx="55" cy="1107"/>
                </a:xfrm>
                <a:prstGeom prst="rect">
                  <a:avLst/>
                </a:prstGeom>
                <a:solidFill>
                  <a:srgbClr val="000000"/>
                </a:solidFill>
                <a:ln w="9525">
                  <a:solidFill>
                    <a:schemeClr val="tx1"/>
                  </a:solidFill>
                  <a:miter lim="800000"/>
                  <a:headEnd/>
                  <a:tailEnd/>
                </a:ln>
              </p:spPr>
              <p:txBody>
                <a:bodyPr wrap="none" anchor="ctr"/>
                <a:lstStyle/>
                <a:p>
                  <a:endParaRPr lang="en-US" dirty="0"/>
                </a:p>
              </p:txBody>
            </p:sp>
            <p:sp>
              <p:nvSpPr>
                <p:cNvPr id="16" name="Rectangle 14"/>
                <p:cNvSpPr>
                  <a:spLocks noChangeArrowheads="1"/>
                </p:cNvSpPr>
                <p:nvPr/>
              </p:nvSpPr>
              <p:spPr bwMode="auto">
                <a:xfrm>
                  <a:off x="2208" y="1776"/>
                  <a:ext cx="240" cy="48"/>
                </a:xfrm>
                <a:prstGeom prst="rect">
                  <a:avLst/>
                </a:prstGeom>
                <a:solidFill>
                  <a:srgbClr val="000000"/>
                </a:solidFill>
                <a:ln w="9525">
                  <a:solidFill>
                    <a:schemeClr val="tx1"/>
                  </a:solidFill>
                  <a:miter lim="800000"/>
                  <a:headEnd/>
                  <a:tailEnd/>
                </a:ln>
              </p:spPr>
              <p:txBody>
                <a:bodyPr wrap="none" anchor="ctr"/>
                <a:lstStyle/>
                <a:p>
                  <a:endParaRPr lang="en-US" dirty="0"/>
                </a:p>
              </p:txBody>
            </p:sp>
          </p:grpSp>
          <p:sp>
            <p:nvSpPr>
              <p:cNvPr id="11" name="Rectangle 10"/>
              <p:cNvSpPr>
                <a:spLocks noChangeArrowheads="1"/>
              </p:cNvSpPr>
              <p:nvPr/>
            </p:nvSpPr>
            <p:spPr bwMode="auto">
              <a:xfrm>
                <a:off x="4656" y="2448"/>
                <a:ext cx="48" cy="96"/>
              </a:xfrm>
              <a:prstGeom prst="rect">
                <a:avLst/>
              </a:prstGeom>
              <a:solidFill>
                <a:schemeClr val="accent2"/>
              </a:solidFill>
              <a:ln w="9525">
                <a:noFill/>
                <a:miter lim="800000"/>
                <a:headEnd/>
                <a:tailEnd/>
              </a:ln>
            </p:spPr>
            <p:txBody>
              <a:bodyPr wrap="none" anchor="ctr"/>
              <a:lstStyle/>
              <a:p>
                <a:endParaRPr lang="en-US" dirty="0"/>
              </a:p>
            </p:txBody>
          </p:sp>
        </p:grpSp>
        <p:cxnSp>
          <p:nvCxnSpPr>
            <p:cNvPr id="17" name="Straight Arrow Connector 16"/>
            <p:cNvCxnSpPr/>
            <p:nvPr/>
          </p:nvCxnSpPr>
          <p:spPr>
            <a:xfrm flipV="1">
              <a:off x="5391807" y="4430110"/>
              <a:ext cx="457199" cy="1"/>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5867701" y="3455776"/>
              <a:ext cx="1111202" cy="430887"/>
            </a:xfrm>
            <a:prstGeom prst="rect">
              <a:avLst/>
            </a:prstGeom>
            <a:noFill/>
          </p:spPr>
          <p:txBody>
            <a:bodyPr wrap="none" rtlCol="0">
              <a:spAutoFit/>
            </a:bodyPr>
            <a:lstStyle/>
            <a:p>
              <a:r>
                <a:rPr lang="en-US" sz="2200" dirty="0" smtClean="0">
                  <a:latin typeface="Arial" pitchFamily="34" charset="0"/>
                  <a:cs typeface="Arial" pitchFamily="34" charset="0"/>
                </a:rPr>
                <a:t>0.2 mol</a:t>
              </a:r>
              <a:endParaRPr lang="en-US" sz="2200" baseline="-25000" dirty="0" smtClean="0">
                <a:latin typeface="Arial" pitchFamily="34" charset="0"/>
                <a:cs typeface="Arial" pitchFamily="34" charset="0"/>
              </a:endParaRPr>
            </a:p>
          </p:txBody>
        </p:sp>
        <p:sp>
          <p:nvSpPr>
            <p:cNvPr id="22" name="TextBox 21"/>
            <p:cNvSpPr txBox="1"/>
            <p:nvPr/>
          </p:nvSpPr>
          <p:spPr>
            <a:xfrm>
              <a:off x="5895274" y="3757950"/>
              <a:ext cx="1032655" cy="430887"/>
            </a:xfrm>
            <a:prstGeom prst="rect">
              <a:avLst/>
            </a:prstGeom>
            <a:noFill/>
          </p:spPr>
          <p:txBody>
            <a:bodyPr wrap="none" rtlCol="0">
              <a:spAutoFit/>
            </a:bodyPr>
            <a:lstStyle/>
            <a:p>
              <a:r>
                <a:rPr lang="en-US" sz="2200" dirty="0" smtClean="0">
                  <a:latin typeface="Arial" pitchFamily="34" charset="0"/>
                  <a:cs typeface="Arial" pitchFamily="34" charset="0"/>
                </a:rPr>
                <a:t>octane</a:t>
              </a:r>
            </a:p>
          </p:txBody>
        </p:sp>
      </p:grpSp>
    </p:spTree>
    <p:extLst>
      <p:ext uri="{BB962C8B-B14F-4D97-AF65-F5344CB8AC3E}">
        <p14:creationId xmlns:p14="http://schemas.microsoft.com/office/powerpoint/2010/main" val="17156583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a:xfrm>
            <a:off x="546077" y="534389"/>
            <a:ext cx="8039594" cy="2853388"/>
          </a:xfrm>
        </p:spPr>
        <p:txBody>
          <a:bodyPr>
            <a:normAutofit/>
          </a:bodyPr>
          <a:lstStyle/>
          <a:p>
            <a:r>
              <a:rPr lang="en-US" dirty="0" smtClean="0"/>
              <a:t>Water is in vapor-liquid equilibrium in a piston-cylinder. An insoluble polymer containing a salt is in the liquid. The salt slowly diffuses out of the polymer and dissolves in the water. Temperature and pressure are constant. What happens?</a:t>
            </a:r>
          </a:p>
          <a:p>
            <a:endParaRPr lang="en-US" dirty="0"/>
          </a:p>
        </p:txBody>
      </p:sp>
      <p:sp>
        <p:nvSpPr>
          <p:cNvPr id="5" name="Text Placeholder 4"/>
          <p:cNvSpPr>
            <a:spLocks noGrp="1"/>
          </p:cNvSpPr>
          <p:nvPr>
            <p:ph type="body" sz="quarter" idx="14"/>
          </p:nvPr>
        </p:nvSpPr>
        <p:spPr>
          <a:xfrm>
            <a:off x="621407" y="2895720"/>
            <a:ext cx="4728358" cy="2997740"/>
          </a:xfrm>
        </p:spPr>
        <p:txBody>
          <a:bodyPr/>
          <a:lstStyle/>
          <a:p>
            <a:r>
              <a:rPr lang="en-US" dirty="0" smtClean="0"/>
              <a:t>All the water condenses</a:t>
            </a:r>
          </a:p>
          <a:p>
            <a:r>
              <a:rPr lang="en-US" dirty="0" smtClean="0"/>
              <a:t>All the water evaporates</a:t>
            </a:r>
          </a:p>
          <a:p>
            <a:r>
              <a:rPr lang="en-US" dirty="0" smtClean="0"/>
              <a:t>Some water condenses</a:t>
            </a:r>
          </a:p>
          <a:p>
            <a:r>
              <a:rPr lang="en-US" dirty="0" smtClean="0"/>
              <a:t>Some water evaporates</a:t>
            </a:r>
          </a:p>
          <a:p>
            <a:endParaRPr lang="en-US" dirty="0"/>
          </a:p>
        </p:txBody>
      </p:sp>
      <p:grpSp>
        <p:nvGrpSpPr>
          <p:cNvPr id="2" name="Group 1"/>
          <p:cNvGrpSpPr/>
          <p:nvPr/>
        </p:nvGrpSpPr>
        <p:grpSpPr>
          <a:xfrm>
            <a:off x="6158293" y="2561635"/>
            <a:ext cx="2310076" cy="3520086"/>
            <a:chOff x="6386901" y="2747379"/>
            <a:chExt cx="2310076" cy="3520086"/>
          </a:xfrm>
        </p:grpSpPr>
        <p:sp>
          <p:nvSpPr>
            <p:cNvPr id="7" name="Can 6"/>
            <p:cNvSpPr/>
            <p:nvPr/>
          </p:nvSpPr>
          <p:spPr>
            <a:xfrm>
              <a:off x="6386901" y="4950367"/>
              <a:ext cx="1193989" cy="1309795"/>
            </a:xfrm>
            <a:prstGeom prst="can">
              <a:avLst>
                <a:gd name="adj" fmla="val 33358"/>
              </a:avLst>
            </a:prstGeom>
            <a:solidFill>
              <a:schemeClr val="accent3">
                <a:lumMod val="40000"/>
                <a:lumOff val="6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Can 7"/>
            <p:cNvSpPr/>
            <p:nvPr/>
          </p:nvSpPr>
          <p:spPr>
            <a:xfrm>
              <a:off x="6389048" y="3610303"/>
              <a:ext cx="1193989" cy="1758042"/>
            </a:xfrm>
            <a:prstGeom prst="can">
              <a:avLst>
                <a:gd name="adj" fmla="val 33358"/>
              </a:avLst>
            </a:prstGeom>
            <a:solidFill>
              <a:schemeClr val="tx2">
                <a:lumMod val="10000"/>
                <a:lumOff val="9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Can 5"/>
            <p:cNvSpPr/>
            <p:nvPr/>
          </p:nvSpPr>
          <p:spPr>
            <a:xfrm>
              <a:off x="6391405" y="2747379"/>
              <a:ext cx="1182167" cy="3518004"/>
            </a:xfrm>
            <a:prstGeom prst="can">
              <a:avLst>
                <a:gd name="adj" fmla="val 32143"/>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Can 8"/>
            <p:cNvSpPr/>
            <p:nvPr/>
          </p:nvSpPr>
          <p:spPr>
            <a:xfrm>
              <a:off x="6393182" y="3179078"/>
              <a:ext cx="1182167" cy="833304"/>
            </a:xfrm>
            <a:prstGeom prst="can">
              <a:avLst>
                <a:gd name="adj" fmla="val 44071"/>
              </a:avLst>
            </a:prstGeom>
            <a:solidFill>
              <a:schemeClr val="tx1">
                <a:lumMod val="75000"/>
                <a:lumOff val="2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ounded Rectangle 21"/>
            <p:cNvSpPr/>
            <p:nvPr/>
          </p:nvSpPr>
          <p:spPr>
            <a:xfrm>
              <a:off x="6598784" y="2858047"/>
              <a:ext cx="780730" cy="472971"/>
            </a:xfrm>
            <a:prstGeom prst="roundRect">
              <a:avLst/>
            </a:prstGeom>
            <a:solidFill>
              <a:schemeClr val="tx1">
                <a:lumMod val="95000"/>
                <a:lumOff val="5000"/>
              </a:schemeClr>
            </a:solidFill>
            <a:ln>
              <a:solidFill>
                <a:schemeClr val="tx1"/>
              </a:solidFill>
            </a:ln>
            <a:scene3d>
              <a:camera prst="orthographicFront"/>
              <a:lightRig rig="threePt" dir="t"/>
            </a:scene3d>
            <a:sp3d extrusionH="254000" contourW="12700" prstMaterial="dkEdge">
              <a:bevelT prst="angle"/>
              <a:bevelB prst="angle"/>
              <a:extrusionClr>
                <a:schemeClr val="tx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smtClean="0">
                  <a:latin typeface="Arial" pitchFamily="34" charset="0"/>
                  <a:cs typeface="Arial" pitchFamily="34" charset="0"/>
                </a:rPr>
                <a:t>1 kg</a:t>
              </a:r>
              <a:endParaRPr lang="en-US" sz="2200" dirty="0">
                <a:latin typeface="Arial" pitchFamily="34" charset="0"/>
                <a:cs typeface="Arial" pitchFamily="34" charset="0"/>
              </a:endParaRPr>
            </a:p>
          </p:txBody>
        </p:sp>
        <p:sp>
          <p:nvSpPr>
            <p:cNvPr id="10" name="TextBox 9"/>
            <p:cNvSpPr txBox="1"/>
            <p:nvPr/>
          </p:nvSpPr>
          <p:spPr>
            <a:xfrm>
              <a:off x="6536947" y="4194535"/>
              <a:ext cx="891591" cy="430887"/>
            </a:xfrm>
            <a:prstGeom prst="rect">
              <a:avLst/>
            </a:prstGeom>
            <a:noFill/>
          </p:spPr>
          <p:txBody>
            <a:bodyPr wrap="none" rtlCol="0">
              <a:spAutoFit/>
            </a:bodyPr>
            <a:lstStyle/>
            <a:p>
              <a:pPr algn="ctr"/>
              <a:r>
                <a:rPr lang="en-US" sz="2200" dirty="0">
                  <a:latin typeface="Arial" pitchFamily="34" charset="0"/>
                  <a:cs typeface="Arial" pitchFamily="34" charset="0"/>
                </a:rPr>
                <a:t>v</a:t>
              </a:r>
              <a:r>
                <a:rPr lang="en-US" sz="2200" dirty="0" smtClean="0">
                  <a:latin typeface="Arial" pitchFamily="34" charset="0"/>
                  <a:cs typeface="Arial" pitchFamily="34" charset="0"/>
                </a:rPr>
                <a:t>apor</a:t>
              </a:r>
            </a:p>
          </p:txBody>
        </p:sp>
        <p:sp>
          <p:nvSpPr>
            <p:cNvPr id="11" name="TextBox 10"/>
            <p:cNvSpPr txBox="1"/>
            <p:nvPr/>
          </p:nvSpPr>
          <p:spPr>
            <a:xfrm>
              <a:off x="6529202" y="5836578"/>
              <a:ext cx="875561" cy="430887"/>
            </a:xfrm>
            <a:prstGeom prst="rect">
              <a:avLst/>
            </a:prstGeom>
            <a:noFill/>
          </p:spPr>
          <p:txBody>
            <a:bodyPr wrap="none" rtlCol="0">
              <a:spAutoFit/>
            </a:bodyPr>
            <a:lstStyle/>
            <a:p>
              <a:pPr algn="ctr"/>
              <a:r>
                <a:rPr lang="en-US" sz="2200" dirty="0">
                  <a:latin typeface="Arial" pitchFamily="34" charset="0"/>
                  <a:cs typeface="Arial" pitchFamily="34" charset="0"/>
                </a:rPr>
                <a:t>w</a:t>
              </a:r>
              <a:r>
                <a:rPr lang="en-US" sz="2200" dirty="0" smtClean="0">
                  <a:latin typeface="Arial" pitchFamily="34" charset="0"/>
                  <a:cs typeface="Arial" pitchFamily="34" charset="0"/>
                </a:rPr>
                <a:t>ater</a:t>
              </a:r>
            </a:p>
          </p:txBody>
        </p:sp>
        <p:sp>
          <p:nvSpPr>
            <p:cNvPr id="23" name="Freeform 22"/>
            <p:cNvSpPr/>
            <p:nvPr/>
          </p:nvSpPr>
          <p:spPr>
            <a:xfrm>
              <a:off x="6460245" y="5414971"/>
              <a:ext cx="1010807" cy="497091"/>
            </a:xfrm>
            <a:custGeom>
              <a:avLst/>
              <a:gdLst>
                <a:gd name="connsiteX0" fmla="*/ 460817 w 1010807"/>
                <a:gd name="connsiteY0" fmla="*/ 386733 h 497091"/>
                <a:gd name="connsiteX1" fmla="*/ 476583 w 1010807"/>
                <a:gd name="connsiteY1" fmla="*/ 339436 h 497091"/>
                <a:gd name="connsiteX2" fmla="*/ 697300 w 1010807"/>
                <a:gd name="connsiteY2" fmla="*/ 307905 h 497091"/>
                <a:gd name="connsiteX3" fmla="*/ 744596 w 1010807"/>
                <a:gd name="connsiteY3" fmla="*/ 323671 h 497091"/>
                <a:gd name="connsiteX4" fmla="*/ 807659 w 1010807"/>
                <a:gd name="connsiteY4" fmla="*/ 339436 h 497091"/>
                <a:gd name="connsiteX5" fmla="*/ 791893 w 1010807"/>
                <a:gd name="connsiteY5" fmla="*/ 260609 h 497091"/>
                <a:gd name="connsiteX6" fmla="*/ 760362 w 1010807"/>
                <a:gd name="connsiteY6" fmla="*/ 213312 h 497091"/>
                <a:gd name="connsiteX7" fmla="*/ 728831 w 1010807"/>
                <a:gd name="connsiteY7" fmla="*/ 307905 h 497091"/>
                <a:gd name="connsiteX8" fmla="*/ 713065 w 1010807"/>
                <a:gd name="connsiteY8" fmla="*/ 355202 h 497091"/>
                <a:gd name="connsiteX9" fmla="*/ 539645 w 1010807"/>
                <a:gd name="connsiteY9" fmla="*/ 386733 h 497091"/>
                <a:gd name="connsiteX10" fmla="*/ 476583 w 1010807"/>
                <a:gd name="connsiteY10" fmla="*/ 402498 h 497091"/>
                <a:gd name="connsiteX11" fmla="*/ 492348 w 1010807"/>
                <a:gd name="connsiteY11" fmla="*/ 339436 h 497091"/>
                <a:gd name="connsiteX12" fmla="*/ 681534 w 1010807"/>
                <a:gd name="connsiteY12" fmla="*/ 260609 h 497091"/>
                <a:gd name="connsiteX13" fmla="*/ 665769 w 1010807"/>
                <a:gd name="connsiteY13" fmla="*/ 213312 h 497091"/>
                <a:gd name="connsiteX14" fmla="*/ 555410 w 1010807"/>
                <a:gd name="connsiteY14" fmla="*/ 181781 h 497091"/>
                <a:gd name="connsiteX15" fmla="*/ 413521 w 1010807"/>
                <a:gd name="connsiteY15" fmla="*/ 229078 h 497091"/>
                <a:gd name="connsiteX16" fmla="*/ 397755 w 1010807"/>
                <a:gd name="connsiteY16" fmla="*/ 276374 h 497091"/>
                <a:gd name="connsiteX17" fmla="*/ 413521 w 1010807"/>
                <a:gd name="connsiteY17" fmla="*/ 323671 h 497091"/>
                <a:gd name="connsiteX18" fmla="*/ 460817 w 1010807"/>
                <a:gd name="connsiteY18" fmla="*/ 355202 h 497091"/>
                <a:gd name="connsiteX19" fmla="*/ 208569 w 1010807"/>
                <a:gd name="connsiteY19" fmla="*/ 307905 h 497091"/>
                <a:gd name="connsiteX20" fmla="*/ 271631 w 1010807"/>
                <a:gd name="connsiteY20" fmla="*/ 260609 h 497091"/>
                <a:gd name="connsiteX21" fmla="*/ 318928 w 1010807"/>
                <a:gd name="connsiteY21" fmla="*/ 244843 h 497091"/>
                <a:gd name="connsiteX22" fmla="*/ 429286 w 1010807"/>
                <a:gd name="connsiteY22" fmla="*/ 197546 h 497091"/>
                <a:gd name="connsiteX23" fmla="*/ 508114 w 1010807"/>
                <a:gd name="connsiteY23" fmla="*/ 307905 h 497091"/>
                <a:gd name="connsiteX24" fmla="*/ 523879 w 1010807"/>
                <a:gd name="connsiteY24" fmla="*/ 355202 h 497091"/>
                <a:gd name="connsiteX25" fmla="*/ 586941 w 1010807"/>
                <a:gd name="connsiteY25" fmla="*/ 339436 h 497091"/>
                <a:gd name="connsiteX26" fmla="*/ 508114 w 1010807"/>
                <a:gd name="connsiteY26" fmla="*/ 166015 h 497091"/>
                <a:gd name="connsiteX27" fmla="*/ 460817 w 1010807"/>
                <a:gd name="connsiteY27" fmla="*/ 118719 h 497091"/>
                <a:gd name="connsiteX28" fmla="*/ 523879 w 1010807"/>
                <a:gd name="connsiteY28" fmla="*/ 150250 h 497091"/>
                <a:gd name="connsiteX29" fmla="*/ 618472 w 1010807"/>
                <a:gd name="connsiteY29" fmla="*/ 102953 h 497091"/>
                <a:gd name="connsiteX30" fmla="*/ 665769 w 1010807"/>
                <a:gd name="connsiteY30" fmla="*/ 150250 h 497091"/>
                <a:gd name="connsiteX31" fmla="*/ 744596 w 1010807"/>
                <a:gd name="connsiteY31" fmla="*/ 292140 h 497091"/>
                <a:gd name="connsiteX32" fmla="*/ 823424 w 1010807"/>
                <a:gd name="connsiteY32" fmla="*/ 339436 h 497091"/>
                <a:gd name="connsiteX33" fmla="*/ 902252 w 1010807"/>
                <a:gd name="connsiteY33" fmla="*/ 229078 h 497091"/>
                <a:gd name="connsiteX34" fmla="*/ 949548 w 1010807"/>
                <a:gd name="connsiteY34" fmla="*/ 197546 h 497091"/>
                <a:gd name="connsiteX35" fmla="*/ 886486 w 1010807"/>
                <a:gd name="connsiteY35" fmla="*/ 55657 h 497091"/>
                <a:gd name="connsiteX36" fmla="*/ 650003 w 1010807"/>
                <a:gd name="connsiteY36" fmla="*/ 118719 h 497091"/>
                <a:gd name="connsiteX37" fmla="*/ 618472 w 1010807"/>
                <a:gd name="connsiteY37" fmla="*/ 166015 h 497091"/>
                <a:gd name="connsiteX38" fmla="*/ 602707 w 1010807"/>
                <a:gd name="connsiteY38" fmla="*/ 229078 h 497091"/>
                <a:gd name="connsiteX39" fmla="*/ 571176 w 1010807"/>
                <a:gd name="connsiteY39" fmla="*/ 292140 h 497091"/>
                <a:gd name="connsiteX40" fmla="*/ 429286 w 1010807"/>
                <a:gd name="connsiteY40" fmla="*/ 244843 h 497091"/>
                <a:gd name="connsiteX41" fmla="*/ 334693 w 1010807"/>
                <a:gd name="connsiteY41" fmla="*/ 213312 h 497091"/>
                <a:gd name="connsiteX42" fmla="*/ 177038 w 1010807"/>
                <a:gd name="connsiteY42" fmla="*/ 181781 h 497091"/>
                <a:gd name="connsiteX43" fmla="*/ 161272 w 1010807"/>
                <a:gd name="connsiteY43" fmla="*/ 55657 h 497091"/>
                <a:gd name="connsiteX44" fmla="*/ 255865 w 1010807"/>
                <a:gd name="connsiteY44" fmla="*/ 71422 h 497091"/>
                <a:gd name="connsiteX45" fmla="*/ 318928 w 1010807"/>
                <a:gd name="connsiteY45" fmla="*/ 118719 h 497091"/>
                <a:gd name="connsiteX46" fmla="*/ 397755 w 1010807"/>
                <a:gd name="connsiteY46" fmla="*/ 150250 h 497091"/>
                <a:gd name="connsiteX47" fmla="*/ 429286 w 1010807"/>
                <a:gd name="connsiteY47" fmla="*/ 339436 h 497091"/>
                <a:gd name="connsiteX48" fmla="*/ 508114 w 1010807"/>
                <a:gd name="connsiteY48" fmla="*/ 355202 h 497091"/>
                <a:gd name="connsiteX49" fmla="*/ 523879 w 1010807"/>
                <a:gd name="connsiteY49" fmla="*/ 229078 h 497091"/>
                <a:gd name="connsiteX50" fmla="*/ 492348 w 1010807"/>
                <a:gd name="connsiteY50" fmla="*/ 197546 h 497091"/>
                <a:gd name="connsiteX51" fmla="*/ 397755 w 1010807"/>
                <a:gd name="connsiteY51" fmla="*/ 166015 h 497091"/>
                <a:gd name="connsiteX52" fmla="*/ 366224 w 1010807"/>
                <a:gd name="connsiteY52" fmla="*/ 213312 h 497091"/>
                <a:gd name="connsiteX53" fmla="*/ 366224 w 1010807"/>
                <a:gd name="connsiteY53" fmla="*/ 386733 h 497091"/>
                <a:gd name="connsiteX54" fmla="*/ 397755 w 1010807"/>
                <a:gd name="connsiteY54" fmla="*/ 292140 h 497091"/>
                <a:gd name="connsiteX55" fmla="*/ 334693 w 1010807"/>
                <a:gd name="connsiteY55" fmla="*/ 307905 h 497091"/>
                <a:gd name="connsiteX56" fmla="*/ 271631 w 1010807"/>
                <a:gd name="connsiteY56" fmla="*/ 339436 h 497091"/>
                <a:gd name="connsiteX57" fmla="*/ 177038 w 1010807"/>
                <a:gd name="connsiteY57" fmla="*/ 402498 h 497091"/>
                <a:gd name="connsiteX58" fmla="*/ 50914 w 1010807"/>
                <a:gd name="connsiteY58" fmla="*/ 465560 h 497091"/>
                <a:gd name="connsiteX59" fmla="*/ 3617 w 1010807"/>
                <a:gd name="connsiteY59" fmla="*/ 497091 h 497091"/>
                <a:gd name="connsiteX60" fmla="*/ 19383 w 1010807"/>
                <a:gd name="connsiteY60" fmla="*/ 418264 h 497091"/>
                <a:gd name="connsiteX61" fmla="*/ 397755 w 1010807"/>
                <a:gd name="connsiteY61" fmla="*/ 150250 h 497091"/>
                <a:gd name="connsiteX62" fmla="*/ 492348 w 1010807"/>
                <a:gd name="connsiteY62" fmla="*/ 166015 h 497091"/>
                <a:gd name="connsiteX63" fmla="*/ 539645 w 1010807"/>
                <a:gd name="connsiteY63" fmla="*/ 181781 h 497091"/>
                <a:gd name="connsiteX64" fmla="*/ 571176 w 1010807"/>
                <a:gd name="connsiteY64" fmla="*/ 244843 h 497091"/>
                <a:gd name="connsiteX65" fmla="*/ 681534 w 1010807"/>
                <a:gd name="connsiteY65" fmla="*/ 307905 h 497091"/>
                <a:gd name="connsiteX66" fmla="*/ 697300 w 1010807"/>
                <a:gd name="connsiteY66" fmla="*/ 260609 h 497091"/>
                <a:gd name="connsiteX67" fmla="*/ 634238 w 1010807"/>
                <a:gd name="connsiteY67" fmla="*/ 118719 h 497091"/>
                <a:gd name="connsiteX68" fmla="*/ 618472 w 1010807"/>
                <a:gd name="connsiteY68" fmla="*/ 71422 h 497091"/>
                <a:gd name="connsiteX69" fmla="*/ 571176 w 1010807"/>
                <a:gd name="connsiteY69" fmla="*/ 55657 h 497091"/>
                <a:gd name="connsiteX70" fmla="*/ 397755 w 1010807"/>
                <a:gd name="connsiteY70" fmla="*/ 134484 h 497091"/>
                <a:gd name="connsiteX71" fmla="*/ 366224 w 1010807"/>
                <a:gd name="connsiteY71" fmla="*/ 181781 h 497091"/>
                <a:gd name="connsiteX72" fmla="*/ 350459 w 1010807"/>
                <a:gd name="connsiteY72" fmla="*/ 229078 h 497091"/>
                <a:gd name="connsiteX73" fmla="*/ 413521 w 1010807"/>
                <a:gd name="connsiteY73" fmla="*/ 307905 h 497091"/>
                <a:gd name="connsiteX74" fmla="*/ 460817 w 1010807"/>
                <a:gd name="connsiteY74" fmla="*/ 323671 h 497091"/>
                <a:gd name="connsiteX75" fmla="*/ 508114 w 1010807"/>
                <a:gd name="connsiteY75" fmla="*/ 355202 h 497091"/>
                <a:gd name="connsiteX76" fmla="*/ 586941 w 1010807"/>
                <a:gd name="connsiteY76" fmla="*/ 370967 h 497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1010807" h="497091">
                  <a:moveTo>
                    <a:pt x="460817" y="386733"/>
                  </a:moveTo>
                  <a:cubicBezTo>
                    <a:pt x="466072" y="370967"/>
                    <a:pt x="469151" y="354300"/>
                    <a:pt x="476583" y="339436"/>
                  </a:cubicBezTo>
                  <a:cubicBezTo>
                    <a:pt x="527224" y="238155"/>
                    <a:pt x="542641" y="295017"/>
                    <a:pt x="697300" y="307905"/>
                  </a:cubicBezTo>
                  <a:cubicBezTo>
                    <a:pt x="713065" y="313160"/>
                    <a:pt x="732845" y="311920"/>
                    <a:pt x="744596" y="323671"/>
                  </a:cubicBezTo>
                  <a:cubicBezTo>
                    <a:pt x="792462" y="371537"/>
                    <a:pt x="716767" y="400030"/>
                    <a:pt x="807659" y="339436"/>
                  </a:cubicBezTo>
                  <a:cubicBezTo>
                    <a:pt x="802404" y="313160"/>
                    <a:pt x="801302" y="285699"/>
                    <a:pt x="791893" y="260609"/>
                  </a:cubicBezTo>
                  <a:cubicBezTo>
                    <a:pt x="785240" y="242868"/>
                    <a:pt x="775520" y="201943"/>
                    <a:pt x="760362" y="213312"/>
                  </a:cubicBezTo>
                  <a:cubicBezTo>
                    <a:pt x="733773" y="233254"/>
                    <a:pt x="739341" y="276374"/>
                    <a:pt x="728831" y="307905"/>
                  </a:cubicBezTo>
                  <a:cubicBezTo>
                    <a:pt x="723576" y="323671"/>
                    <a:pt x="729457" y="352470"/>
                    <a:pt x="713065" y="355202"/>
                  </a:cubicBezTo>
                  <a:cubicBezTo>
                    <a:pt x="644590" y="366614"/>
                    <a:pt x="605767" y="372039"/>
                    <a:pt x="539645" y="386733"/>
                  </a:cubicBezTo>
                  <a:cubicBezTo>
                    <a:pt x="518493" y="391433"/>
                    <a:pt x="497604" y="397243"/>
                    <a:pt x="476583" y="402498"/>
                  </a:cubicBezTo>
                  <a:cubicBezTo>
                    <a:pt x="481838" y="381477"/>
                    <a:pt x="478080" y="355743"/>
                    <a:pt x="492348" y="339436"/>
                  </a:cubicBezTo>
                  <a:cubicBezTo>
                    <a:pt x="554421" y="268495"/>
                    <a:pt x="599428" y="274293"/>
                    <a:pt x="681534" y="260609"/>
                  </a:cubicBezTo>
                  <a:cubicBezTo>
                    <a:pt x="676279" y="244843"/>
                    <a:pt x="677520" y="225063"/>
                    <a:pt x="665769" y="213312"/>
                  </a:cubicBezTo>
                  <a:cubicBezTo>
                    <a:pt x="658229" y="205772"/>
                    <a:pt x="555958" y="181918"/>
                    <a:pt x="555410" y="181781"/>
                  </a:cubicBezTo>
                  <a:cubicBezTo>
                    <a:pt x="493558" y="190617"/>
                    <a:pt x="446038" y="174882"/>
                    <a:pt x="413521" y="229078"/>
                  </a:cubicBezTo>
                  <a:cubicBezTo>
                    <a:pt x="404971" y="243328"/>
                    <a:pt x="403010" y="260609"/>
                    <a:pt x="397755" y="276374"/>
                  </a:cubicBezTo>
                  <a:cubicBezTo>
                    <a:pt x="403010" y="292140"/>
                    <a:pt x="403140" y="310694"/>
                    <a:pt x="413521" y="323671"/>
                  </a:cubicBezTo>
                  <a:cubicBezTo>
                    <a:pt x="425357" y="338467"/>
                    <a:pt x="479765" y="355202"/>
                    <a:pt x="460817" y="355202"/>
                  </a:cubicBezTo>
                  <a:cubicBezTo>
                    <a:pt x="390626" y="355202"/>
                    <a:pt x="286081" y="327284"/>
                    <a:pt x="208569" y="307905"/>
                  </a:cubicBezTo>
                  <a:cubicBezTo>
                    <a:pt x="229590" y="292140"/>
                    <a:pt x="248817" y="273645"/>
                    <a:pt x="271631" y="260609"/>
                  </a:cubicBezTo>
                  <a:cubicBezTo>
                    <a:pt x="286060" y="252364"/>
                    <a:pt x="303498" y="251015"/>
                    <a:pt x="318928" y="244843"/>
                  </a:cubicBezTo>
                  <a:cubicBezTo>
                    <a:pt x="356087" y="229979"/>
                    <a:pt x="392500" y="213312"/>
                    <a:pt x="429286" y="197546"/>
                  </a:cubicBezTo>
                  <a:cubicBezTo>
                    <a:pt x="508114" y="223822"/>
                    <a:pt x="471328" y="197546"/>
                    <a:pt x="508114" y="307905"/>
                  </a:cubicBezTo>
                  <a:lnTo>
                    <a:pt x="523879" y="355202"/>
                  </a:lnTo>
                  <a:cubicBezTo>
                    <a:pt x="544900" y="349947"/>
                    <a:pt x="577251" y="358816"/>
                    <a:pt x="586941" y="339436"/>
                  </a:cubicBezTo>
                  <a:cubicBezTo>
                    <a:pt x="608687" y="295944"/>
                    <a:pt x="522479" y="180380"/>
                    <a:pt x="508114" y="166015"/>
                  </a:cubicBezTo>
                  <a:cubicBezTo>
                    <a:pt x="492348" y="150250"/>
                    <a:pt x="445051" y="134485"/>
                    <a:pt x="460817" y="118719"/>
                  </a:cubicBezTo>
                  <a:cubicBezTo>
                    <a:pt x="477435" y="102101"/>
                    <a:pt x="502858" y="139740"/>
                    <a:pt x="523879" y="150250"/>
                  </a:cubicBezTo>
                  <a:cubicBezTo>
                    <a:pt x="535387" y="142578"/>
                    <a:pt x="596716" y="95701"/>
                    <a:pt x="618472" y="102953"/>
                  </a:cubicBezTo>
                  <a:cubicBezTo>
                    <a:pt x="639624" y="110004"/>
                    <a:pt x="651495" y="133122"/>
                    <a:pt x="665769" y="150250"/>
                  </a:cubicBezTo>
                  <a:cubicBezTo>
                    <a:pt x="708520" y="201550"/>
                    <a:pt x="704335" y="227722"/>
                    <a:pt x="744596" y="292140"/>
                  </a:cubicBezTo>
                  <a:cubicBezTo>
                    <a:pt x="767375" y="328587"/>
                    <a:pt x="784950" y="326611"/>
                    <a:pt x="823424" y="339436"/>
                  </a:cubicBezTo>
                  <a:cubicBezTo>
                    <a:pt x="841328" y="312580"/>
                    <a:pt x="882696" y="248634"/>
                    <a:pt x="902252" y="229078"/>
                  </a:cubicBezTo>
                  <a:cubicBezTo>
                    <a:pt x="915650" y="215680"/>
                    <a:pt x="933783" y="208057"/>
                    <a:pt x="949548" y="197546"/>
                  </a:cubicBezTo>
                  <a:cubicBezTo>
                    <a:pt x="992227" y="69509"/>
                    <a:pt x="1010807" y="117817"/>
                    <a:pt x="886486" y="55657"/>
                  </a:cubicBezTo>
                  <a:cubicBezTo>
                    <a:pt x="559231" y="79032"/>
                    <a:pt x="709363" y="0"/>
                    <a:pt x="650003" y="118719"/>
                  </a:cubicBezTo>
                  <a:cubicBezTo>
                    <a:pt x="641529" y="135666"/>
                    <a:pt x="628982" y="150250"/>
                    <a:pt x="618472" y="166015"/>
                  </a:cubicBezTo>
                  <a:cubicBezTo>
                    <a:pt x="613217" y="187036"/>
                    <a:pt x="602707" y="207410"/>
                    <a:pt x="602707" y="229078"/>
                  </a:cubicBezTo>
                  <a:cubicBezTo>
                    <a:pt x="602707" y="299146"/>
                    <a:pt x="655257" y="264112"/>
                    <a:pt x="571176" y="292140"/>
                  </a:cubicBezTo>
                  <a:cubicBezTo>
                    <a:pt x="483852" y="233925"/>
                    <a:pt x="565226" y="278828"/>
                    <a:pt x="429286" y="244843"/>
                  </a:cubicBezTo>
                  <a:cubicBezTo>
                    <a:pt x="397042" y="236782"/>
                    <a:pt x="367284" y="219830"/>
                    <a:pt x="334693" y="213312"/>
                  </a:cubicBezTo>
                  <a:lnTo>
                    <a:pt x="177038" y="181781"/>
                  </a:lnTo>
                  <a:cubicBezTo>
                    <a:pt x="103466" y="71423"/>
                    <a:pt x="82445" y="108209"/>
                    <a:pt x="161272" y="55657"/>
                  </a:cubicBezTo>
                  <a:cubicBezTo>
                    <a:pt x="192803" y="60912"/>
                    <a:pt x="226185" y="59550"/>
                    <a:pt x="255865" y="71422"/>
                  </a:cubicBezTo>
                  <a:cubicBezTo>
                    <a:pt x="280262" y="81181"/>
                    <a:pt x="295958" y="105958"/>
                    <a:pt x="318928" y="118719"/>
                  </a:cubicBezTo>
                  <a:cubicBezTo>
                    <a:pt x="343666" y="132463"/>
                    <a:pt x="371479" y="139740"/>
                    <a:pt x="397755" y="150250"/>
                  </a:cubicBezTo>
                  <a:cubicBezTo>
                    <a:pt x="408265" y="213312"/>
                    <a:pt x="398976" y="283146"/>
                    <a:pt x="429286" y="339436"/>
                  </a:cubicBezTo>
                  <a:cubicBezTo>
                    <a:pt x="441990" y="363029"/>
                    <a:pt x="490675" y="375547"/>
                    <a:pt x="508114" y="355202"/>
                  </a:cubicBezTo>
                  <a:cubicBezTo>
                    <a:pt x="535687" y="323034"/>
                    <a:pt x="518624" y="271119"/>
                    <a:pt x="523879" y="229078"/>
                  </a:cubicBezTo>
                  <a:cubicBezTo>
                    <a:pt x="513369" y="218567"/>
                    <a:pt x="505643" y="204194"/>
                    <a:pt x="492348" y="197546"/>
                  </a:cubicBezTo>
                  <a:cubicBezTo>
                    <a:pt x="462620" y="182682"/>
                    <a:pt x="397755" y="166015"/>
                    <a:pt x="397755" y="166015"/>
                  </a:cubicBezTo>
                  <a:cubicBezTo>
                    <a:pt x="387245" y="181781"/>
                    <a:pt x="373688" y="195896"/>
                    <a:pt x="366224" y="213312"/>
                  </a:cubicBezTo>
                  <a:cubicBezTo>
                    <a:pt x="337022" y="281451"/>
                    <a:pt x="354983" y="308044"/>
                    <a:pt x="366224" y="386733"/>
                  </a:cubicBezTo>
                  <a:cubicBezTo>
                    <a:pt x="395218" y="377068"/>
                    <a:pt x="487282" y="363762"/>
                    <a:pt x="397755" y="292140"/>
                  </a:cubicBezTo>
                  <a:cubicBezTo>
                    <a:pt x="380835" y="278604"/>
                    <a:pt x="355714" y="302650"/>
                    <a:pt x="334693" y="307905"/>
                  </a:cubicBezTo>
                  <a:cubicBezTo>
                    <a:pt x="313672" y="318415"/>
                    <a:pt x="290755" y="325776"/>
                    <a:pt x="271631" y="339436"/>
                  </a:cubicBezTo>
                  <a:cubicBezTo>
                    <a:pt x="168299" y="413245"/>
                    <a:pt x="278493" y="368680"/>
                    <a:pt x="177038" y="402498"/>
                  </a:cubicBezTo>
                  <a:cubicBezTo>
                    <a:pt x="67459" y="475550"/>
                    <a:pt x="205186" y="388424"/>
                    <a:pt x="50914" y="465560"/>
                  </a:cubicBezTo>
                  <a:cubicBezTo>
                    <a:pt x="33966" y="474034"/>
                    <a:pt x="19383" y="486581"/>
                    <a:pt x="3617" y="497091"/>
                  </a:cubicBezTo>
                  <a:cubicBezTo>
                    <a:pt x="8872" y="470815"/>
                    <a:pt x="0" y="436766"/>
                    <a:pt x="19383" y="418264"/>
                  </a:cubicBezTo>
                  <a:cubicBezTo>
                    <a:pt x="256913" y="191531"/>
                    <a:pt x="231626" y="205625"/>
                    <a:pt x="397755" y="150250"/>
                  </a:cubicBezTo>
                  <a:cubicBezTo>
                    <a:pt x="429286" y="155505"/>
                    <a:pt x="461143" y="159081"/>
                    <a:pt x="492348" y="166015"/>
                  </a:cubicBezTo>
                  <a:cubicBezTo>
                    <a:pt x="508571" y="169620"/>
                    <a:pt x="527894" y="170030"/>
                    <a:pt x="539645" y="181781"/>
                  </a:cubicBezTo>
                  <a:cubicBezTo>
                    <a:pt x="556263" y="198399"/>
                    <a:pt x="555881" y="226999"/>
                    <a:pt x="571176" y="244843"/>
                  </a:cubicBezTo>
                  <a:cubicBezTo>
                    <a:pt x="609355" y="289385"/>
                    <a:pt x="633456" y="291879"/>
                    <a:pt x="681534" y="307905"/>
                  </a:cubicBezTo>
                  <a:cubicBezTo>
                    <a:pt x="686789" y="292140"/>
                    <a:pt x="699135" y="277126"/>
                    <a:pt x="697300" y="260609"/>
                  </a:cubicBezTo>
                  <a:cubicBezTo>
                    <a:pt x="685679" y="156018"/>
                    <a:pt x="669440" y="189121"/>
                    <a:pt x="634238" y="118719"/>
                  </a:cubicBezTo>
                  <a:cubicBezTo>
                    <a:pt x="626806" y="103855"/>
                    <a:pt x="630223" y="83173"/>
                    <a:pt x="618472" y="71422"/>
                  </a:cubicBezTo>
                  <a:cubicBezTo>
                    <a:pt x="606721" y="59671"/>
                    <a:pt x="586941" y="60912"/>
                    <a:pt x="571176" y="55657"/>
                  </a:cubicBezTo>
                  <a:cubicBezTo>
                    <a:pt x="483288" y="80768"/>
                    <a:pt x="458639" y="73600"/>
                    <a:pt x="397755" y="134484"/>
                  </a:cubicBezTo>
                  <a:cubicBezTo>
                    <a:pt x="384357" y="147882"/>
                    <a:pt x="376734" y="166015"/>
                    <a:pt x="366224" y="181781"/>
                  </a:cubicBezTo>
                  <a:cubicBezTo>
                    <a:pt x="360969" y="197547"/>
                    <a:pt x="350459" y="212460"/>
                    <a:pt x="350459" y="229078"/>
                  </a:cubicBezTo>
                  <a:cubicBezTo>
                    <a:pt x="350459" y="274537"/>
                    <a:pt x="377204" y="289746"/>
                    <a:pt x="413521" y="307905"/>
                  </a:cubicBezTo>
                  <a:cubicBezTo>
                    <a:pt x="428385" y="315337"/>
                    <a:pt x="445953" y="316239"/>
                    <a:pt x="460817" y="323671"/>
                  </a:cubicBezTo>
                  <a:cubicBezTo>
                    <a:pt x="477764" y="332145"/>
                    <a:pt x="490698" y="347738"/>
                    <a:pt x="508114" y="355202"/>
                  </a:cubicBezTo>
                  <a:cubicBezTo>
                    <a:pt x="547873" y="372241"/>
                    <a:pt x="556396" y="370967"/>
                    <a:pt x="586941" y="370967"/>
                  </a:cubicBezTo>
                </a:path>
              </a:pathLst>
            </a:custGeom>
            <a:ln/>
            <a:effectLst/>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dirty="0"/>
            </a:p>
          </p:txBody>
        </p:sp>
        <p:sp>
          <p:nvSpPr>
            <p:cNvPr id="24" name="TextBox 23"/>
            <p:cNvSpPr txBox="1"/>
            <p:nvPr/>
          </p:nvSpPr>
          <p:spPr>
            <a:xfrm>
              <a:off x="7507228" y="5410909"/>
              <a:ext cx="1189749" cy="430887"/>
            </a:xfrm>
            <a:prstGeom prst="rect">
              <a:avLst/>
            </a:prstGeom>
            <a:noFill/>
          </p:spPr>
          <p:txBody>
            <a:bodyPr wrap="none" rtlCol="0">
              <a:spAutoFit/>
            </a:bodyPr>
            <a:lstStyle/>
            <a:p>
              <a:pPr algn="ctr"/>
              <a:r>
                <a:rPr lang="en-US" sz="2200" dirty="0">
                  <a:latin typeface="Arial" pitchFamily="34" charset="0"/>
                  <a:cs typeface="Arial" pitchFamily="34" charset="0"/>
                </a:rPr>
                <a:t>p</a:t>
              </a:r>
              <a:r>
                <a:rPr lang="en-US" sz="2200" dirty="0" smtClean="0">
                  <a:latin typeface="Arial" pitchFamily="34" charset="0"/>
                  <a:cs typeface="Arial" pitchFamily="34" charset="0"/>
                </a:rPr>
                <a:t>olymer</a:t>
              </a:r>
            </a:p>
          </p:txBody>
        </p:sp>
      </p:grpSp>
    </p:spTree>
    <p:extLst>
      <p:ext uri="{BB962C8B-B14F-4D97-AF65-F5344CB8AC3E}">
        <p14:creationId xmlns:p14="http://schemas.microsoft.com/office/powerpoint/2010/main" val="25838259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457201" y="385763"/>
            <a:ext cx="8228486" cy="3695170"/>
          </a:xfrm>
        </p:spPr>
        <p:txBody>
          <a:bodyPr>
            <a:normAutofit lnSpcReduction="10000"/>
          </a:bodyPr>
          <a:lstStyle/>
          <a:p>
            <a:r>
              <a:rPr lang="en-US" dirty="0" smtClean="0"/>
              <a:t>A piston-cylinder contains 1 mol pure chloroform at 60</a:t>
            </a:r>
            <a:r>
              <a:rPr lang="en-US" dirty="0" smtClean="0">
                <a:latin typeface="Arial"/>
                <a:cs typeface="Arial"/>
              </a:rPr>
              <a:t>°</a:t>
            </a:r>
            <a:r>
              <a:rPr lang="en-US" dirty="0" smtClean="0"/>
              <a:t>C and 0.95 bar. What is the final condition when 0.1 mol acetone is added at constant temperature and pressure</a:t>
            </a:r>
            <a:r>
              <a:rPr lang="en-US" dirty="0"/>
              <a:t>? </a:t>
            </a:r>
            <a:endParaRPr lang="en-US" dirty="0" smtClean="0"/>
          </a:p>
          <a:p>
            <a:endParaRPr lang="en-US" dirty="0" smtClean="0"/>
          </a:p>
          <a:p>
            <a:r>
              <a:rPr lang="en-US" dirty="0" smtClean="0"/>
              <a:t>Acetone </a:t>
            </a:r>
            <a:r>
              <a:rPr lang="en-US" dirty="0"/>
              <a:t>and chloroform form a maximum temperature azeotrope. </a:t>
            </a:r>
            <a:endParaRPr lang="en-US" dirty="0" smtClean="0"/>
          </a:p>
          <a:p>
            <a:r>
              <a:rPr lang="en-US" dirty="0" smtClean="0"/>
              <a:t>T</a:t>
            </a:r>
            <a:r>
              <a:rPr lang="en-US" baseline="-25000" dirty="0" smtClean="0"/>
              <a:t>b</a:t>
            </a:r>
            <a:r>
              <a:rPr lang="en-US" dirty="0" smtClean="0"/>
              <a:t> (chloroform) = 60</a:t>
            </a:r>
            <a:r>
              <a:rPr lang="en-US" dirty="0" smtClean="0">
                <a:latin typeface="Arial"/>
                <a:cs typeface="Arial"/>
              </a:rPr>
              <a:t>°</a:t>
            </a:r>
            <a:r>
              <a:rPr lang="en-US" dirty="0" smtClean="0"/>
              <a:t>C  at 0.95 bar</a:t>
            </a:r>
          </a:p>
          <a:p>
            <a:r>
              <a:rPr lang="en-US" dirty="0" smtClean="0"/>
              <a:t>T</a:t>
            </a:r>
            <a:r>
              <a:rPr lang="en-US" baseline="-25000" dirty="0" smtClean="0"/>
              <a:t>b</a:t>
            </a:r>
            <a:r>
              <a:rPr lang="en-US" dirty="0" smtClean="0"/>
              <a:t> (acetone) = 55</a:t>
            </a:r>
            <a:r>
              <a:rPr lang="en-US" dirty="0" smtClean="0">
                <a:latin typeface="Arial"/>
                <a:cs typeface="Arial"/>
              </a:rPr>
              <a:t>°</a:t>
            </a:r>
            <a:r>
              <a:rPr lang="en-US" dirty="0" smtClean="0"/>
              <a:t>C at 0.95 bar</a:t>
            </a:r>
          </a:p>
        </p:txBody>
      </p:sp>
      <p:sp>
        <p:nvSpPr>
          <p:cNvPr id="3" name="Text Placeholder 2"/>
          <p:cNvSpPr>
            <a:spLocks noGrp="1"/>
          </p:cNvSpPr>
          <p:nvPr>
            <p:ph type="body" sz="quarter" idx="14"/>
          </p:nvPr>
        </p:nvSpPr>
        <p:spPr>
          <a:xfrm>
            <a:off x="605642" y="4199466"/>
            <a:ext cx="4728358" cy="2231021"/>
          </a:xfrm>
        </p:spPr>
        <p:txBody>
          <a:bodyPr/>
          <a:lstStyle/>
          <a:p>
            <a:r>
              <a:rPr lang="en-US" dirty="0" smtClean="0"/>
              <a:t>All liquid</a:t>
            </a:r>
          </a:p>
          <a:p>
            <a:r>
              <a:rPr lang="en-US" dirty="0" smtClean="0"/>
              <a:t>All vapor</a:t>
            </a:r>
          </a:p>
          <a:p>
            <a:r>
              <a:rPr lang="en-US" dirty="0" smtClean="0"/>
              <a:t>Vapor-liquid mixture</a:t>
            </a:r>
            <a:endParaRPr lang="en-US" dirty="0"/>
          </a:p>
        </p:txBody>
      </p:sp>
      <p:grpSp>
        <p:nvGrpSpPr>
          <p:cNvPr id="4" name="Group 3"/>
          <p:cNvGrpSpPr/>
          <p:nvPr/>
        </p:nvGrpSpPr>
        <p:grpSpPr>
          <a:xfrm>
            <a:off x="6122246" y="2871790"/>
            <a:ext cx="2707271" cy="3324177"/>
            <a:chOff x="617880" y="1809540"/>
            <a:chExt cx="3047704" cy="3742182"/>
          </a:xfrm>
        </p:grpSpPr>
        <p:sp>
          <p:nvSpPr>
            <p:cNvPr id="6" name="Can 5"/>
            <p:cNvSpPr/>
            <p:nvPr/>
          </p:nvSpPr>
          <p:spPr>
            <a:xfrm>
              <a:off x="876942" y="4501227"/>
              <a:ext cx="1193989" cy="1045273"/>
            </a:xfrm>
            <a:prstGeom prst="can">
              <a:avLst>
                <a:gd name="adj" fmla="val 33358"/>
              </a:avLst>
            </a:prstGeom>
            <a:solidFill>
              <a:schemeClr val="accent3">
                <a:lumMod val="40000"/>
                <a:lumOff val="6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Can 6"/>
            <p:cNvSpPr/>
            <p:nvPr/>
          </p:nvSpPr>
          <p:spPr>
            <a:xfrm>
              <a:off x="879089" y="2833115"/>
              <a:ext cx="1193989" cy="2111950"/>
            </a:xfrm>
            <a:prstGeom prst="can">
              <a:avLst>
                <a:gd name="adj" fmla="val 33358"/>
              </a:avLst>
            </a:prstGeom>
            <a:solidFill>
              <a:schemeClr val="bg1">
                <a:lumMod val="9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Can 4"/>
            <p:cNvSpPr/>
            <p:nvPr/>
          </p:nvSpPr>
          <p:spPr>
            <a:xfrm>
              <a:off x="875535" y="2033718"/>
              <a:ext cx="1193989" cy="3518004"/>
            </a:xfrm>
            <a:prstGeom prst="can">
              <a:avLst>
                <a:gd name="adj" fmla="val 32143"/>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Can 7"/>
            <p:cNvSpPr/>
            <p:nvPr/>
          </p:nvSpPr>
          <p:spPr>
            <a:xfrm>
              <a:off x="877312" y="2436900"/>
              <a:ext cx="1193989" cy="833304"/>
            </a:xfrm>
            <a:prstGeom prst="can">
              <a:avLst>
                <a:gd name="adj" fmla="val 44071"/>
              </a:avLst>
            </a:prstGeom>
            <a:solidFill>
              <a:schemeClr val="tx1">
                <a:lumMod val="75000"/>
                <a:lumOff val="2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p:cNvSpPr txBox="1"/>
            <p:nvPr/>
          </p:nvSpPr>
          <p:spPr>
            <a:xfrm>
              <a:off x="617880" y="3331718"/>
              <a:ext cx="1732450" cy="866196"/>
            </a:xfrm>
            <a:prstGeom prst="rect">
              <a:avLst/>
            </a:prstGeom>
            <a:noFill/>
          </p:spPr>
          <p:txBody>
            <a:bodyPr wrap="square" rtlCol="0">
              <a:spAutoFit/>
            </a:bodyPr>
            <a:lstStyle/>
            <a:p>
              <a:pPr algn="ctr"/>
              <a:r>
                <a:rPr lang="en-US" sz="2200" dirty="0">
                  <a:latin typeface="Arial" pitchFamily="34" charset="0"/>
                  <a:cs typeface="Arial" pitchFamily="34" charset="0"/>
                </a:rPr>
                <a:t>v</a:t>
              </a:r>
              <a:r>
                <a:rPr lang="en-US" sz="2200" dirty="0" smtClean="0">
                  <a:latin typeface="Arial" pitchFamily="34" charset="0"/>
                  <a:cs typeface="Arial" pitchFamily="34" charset="0"/>
                </a:rPr>
                <a:t>apor</a:t>
              </a:r>
            </a:p>
            <a:p>
              <a:pPr algn="ctr"/>
              <a:r>
                <a:rPr lang="en-US" sz="2200" dirty="0" smtClean="0">
                  <a:latin typeface="Arial" pitchFamily="34" charset="0"/>
                  <a:cs typeface="Arial" pitchFamily="34" charset="0"/>
                </a:rPr>
                <a:t>CHCl</a:t>
              </a:r>
              <a:r>
                <a:rPr lang="en-US" sz="2200" baseline="-25000" dirty="0" smtClean="0">
                  <a:latin typeface="Arial" pitchFamily="34" charset="0"/>
                  <a:cs typeface="Arial" pitchFamily="34" charset="0"/>
                </a:rPr>
                <a:t>3</a:t>
              </a:r>
            </a:p>
          </p:txBody>
        </p:sp>
        <p:sp>
          <p:nvSpPr>
            <p:cNvPr id="10" name="TextBox 9"/>
            <p:cNvSpPr txBox="1"/>
            <p:nvPr/>
          </p:nvSpPr>
          <p:spPr>
            <a:xfrm>
              <a:off x="879088" y="4945065"/>
              <a:ext cx="1211678" cy="485070"/>
            </a:xfrm>
            <a:prstGeom prst="rect">
              <a:avLst/>
            </a:prstGeom>
            <a:noFill/>
          </p:spPr>
          <p:txBody>
            <a:bodyPr wrap="square" rtlCol="0">
              <a:spAutoFit/>
            </a:bodyPr>
            <a:lstStyle/>
            <a:p>
              <a:pPr algn="ctr"/>
              <a:r>
                <a:rPr lang="en-US" sz="2200" dirty="0">
                  <a:latin typeface="Arial" pitchFamily="34" charset="0"/>
                  <a:cs typeface="Arial" pitchFamily="34" charset="0"/>
                </a:rPr>
                <a:t>l</a:t>
              </a:r>
              <a:r>
                <a:rPr lang="en-US" sz="2200" dirty="0" smtClean="0">
                  <a:latin typeface="Arial" pitchFamily="34" charset="0"/>
                  <a:cs typeface="Arial" pitchFamily="34" charset="0"/>
                </a:rPr>
                <a:t>iquid</a:t>
              </a:r>
            </a:p>
          </p:txBody>
        </p:sp>
        <p:grpSp>
          <p:nvGrpSpPr>
            <p:cNvPr id="11" name="Group 7"/>
            <p:cNvGrpSpPr>
              <a:grpSpLocks/>
            </p:cNvGrpSpPr>
            <p:nvPr/>
          </p:nvGrpSpPr>
          <p:grpSpPr bwMode="auto">
            <a:xfrm rot="5400000">
              <a:off x="2588377" y="3477925"/>
              <a:ext cx="400027" cy="1513489"/>
              <a:chOff x="4560" y="496"/>
              <a:chExt cx="240" cy="2048"/>
            </a:xfrm>
          </p:grpSpPr>
          <p:grpSp>
            <p:nvGrpSpPr>
              <p:cNvPr id="15" name="Group 9"/>
              <p:cNvGrpSpPr>
                <a:grpSpLocks/>
              </p:cNvGrpSpPr>
              <p:nvPr/>
            </p:nvGrpSpPr>
            <p:grpSpPr bwMode="auto">
              <a:xfrm>
                <a:off x="4560" y="496"/>
                <a:ext cx="240" cy="1968"/>
                <a:chOff x="2208" y="1776"/>
                <a:chExt cx="240" cy="1968"/>
              </a:xfrm>
            </p:grpSpPr>
            <p:sp>
              <p:nvSpPr>
                <p:cNvPr id="17" name="Rectangle 10"/>
                <p:cNvSpPr>
                  <a:spLocks noChangeArrowheads="1"/>
                </p:cNvSpPr>
                <p:nvPr/>
              </p:nvSpPr>
              <p:spPr bwMode="auto">
                <a:xfrm>
                  <a:off x="2208" y="3123"/>
                  <a:ext cx="240" cy="621"/>
                </a:xfrm>
                <a:prstGeom prst="rect">
                  <a:avLst/>
                </a:prstGeom>
                <a:solidFill>
                  <a:srgbClr val="0070C0"/>
                </a:solidFill>
                <a:ln w="9525">
                  <a:solidFill>
                    <a:schemeClr val="tx1"/>
                  </a:solidFill>
                  <a:miter lim="800000"/>
                  <a:headEnd/>
                  <a:tailEnd/>
                </a:ln>
              </p:spPr>
              <p:txBody>
                <a:bodyPr wrap="none" anchor="ctr"/>
                <a:lstStyle/>
                <a:p>
                  <a:endParaRPr lang="en-US" dirty="0"/>
                </a:p>
              </p:txBody>
            </p:sp>
            <p:sp>
              <p:nvSpPr>
                <p:cNvPr id="18" name="Rectangle 11"/>
                <p:cNvSpPr>
                  <a:spLocks noChangeArrowheads="1"/>
                </p:cNvSpPr>
                <p:nvPr/>
              </p:nvSpPr>
              <p:spPr bwMode="auto">
                <a:xfrm>
                  <a:off x="2208" y="2496"/>
                  <a:ext cx="240" cy="627"/>
                </a:xfrm>
                <a:prstGeom prst="rect">
                  <a:avLst/>
                </a:prstGeom>
                <a:solidFill>
                  <a:schemeClr val="bg1"/>
                </a:solidFill>
                <a:ln w="9525">
                  <a:solidFill>
                    <a:schemeClr val="tx1"/>
                  </a:solidFill>
                  <a:miter lim="800000"/>
                  <a:headEnd/>
                  <a:tailEnd/>
                </a:ln>
              </p:spPr>
              <p:txBody>
                <a:bodyPr wrap="none" anchor="ctr"/>
                <a:lstStyle/>
                <a:p>
                  <a:endParaRPr lang="en-US" dirty="0"/>
                </a:p>
              </p:txBody>
            </p:sp>
            <p:sp>
              <p:nvSpPr>
                <p:cNvPr id="19" name="Rectangle 12"/>
                <p:cNvSpPr>
                  <a:spLocks noChangeArrowheads="1"/>
                </p:cNvSpPr>
                <p:nvPr/>
              </p:nvSpPr>
              <p:spPr bwMode="auto">
                <a:xfrm>
                  <a:off x="2208" y="2916"/>
                  <a:ext cx="240" cy="192"/>
                </a:xfrm>
                <a:prstGeom prst="rect">
                  <a:avLst/>
                </a:prstGeom>
                <a:solidFill>
                  <a:srgbClr val="000000"/>
                </a:solidFill>
                <a:ln w="9525">
                  <a:solidFill>
                    <a:schemeClr val="tx1"/>
                  </a:solidFill>
                  <a:miter lim="800000"/>
                  <a:headEnd/>
                  <a:tailEnd/>
                </a:ln>
              </p:spPr>
              <p:txBody>
                <a:bodyPr wrap="none" anchor="ctr"/>
                <a:lstStyle/>
                <a:p>
                  <a:endParaRPr lang="en-US" dirty="0"/>
                </a:p>
              </p:txBody>
            </p:sp>
            <p:sp>
              <p:nvSpPr>
                <p:cNvPr id="20" name="Rectangle 13"/>
                <p:cNvSpPr>
                  <a:spLocks noChangeArrowheads="1"/>
                </p:cNvSpPr>
                <p:nvPr/>
              </p:nvSpPr>
              <p:spPr bwMode="auto">
                <a:xfrm>
                  <a:off x="2290" y="1824"/>
                  <a:ext cx="55" cy="1107"/>
                </a:xfrm>
                <a:prstGeom prst="rect">
                  <a:avLst/>
                </a:prstGeom>
                <a:solidFill>
                  <a:srgbClr val="000000"/>
                </a:solidFill>
                <a:ln w="9525">
                  <a:solidFill>
                    <a:schemeClr val="tx1"/>
                  </a:solidFill>
                  <a:miter lim="800000"/>
                  <a:headEnd/>
                  <a:tailEnd/>
                </a:ln>
              </p:spPr>
              <p:txBody>
                <a:bodyPr wrap="none" anchor="ctr"/>
                <a:lstStyle/>
                <a:p>
                  <a:endParaRPr lang="en-US" dirty="0"/>
                </a:p>
              </p:txBody>
            </p:sp>
            <p:sp>
              <p:nvSpPr>
                <p:cNvPr id="21" name="Rectangle 14"/>
                <p:cNvSpPr>
                  <a:spLocks noChangeArrowheads="1"/>
                </p:cNvSpPr>
                <p:nvPr/>
              </p:nvSpPr>
              <p:spPr bwMode="auto">
                <a:xfrm>
                  <a:off x="2208" y="1776"/>
                  <a:ext cx="240" cy="48"/>
                </a:xfrm>
                <a:prstGeom prst="rect">
                  <a:avLst/>
                </a:prstGeom>
                <a:solidFill>
                  <a:srgbClr val="000000"/>
                </a:solidFill>
                <a:ln w="9525">
                  <a:solidFill>
                    <a:schemeClr val="tx1"/>
                  </a:solidFill>
                  <a:miter lim="800000"/>
                  <a:headEnd/>
                  <a:tailEnd/>
                </a:ln>
              </p:spPr>
              <p:txBody>
                <a:bodyPr wrap="none" anchor="ctr"/>
                <a:lstStyle/>
                <a:p>
                  <a:endParaRPr lang="en-US" dirty="0"/>
                </a:p>
              </p:txBody>
            </p:sp>
          </p:grpSp>
          <p:sp>
            <p:nvSpPr>
              <p:cNvPr id="16" name="Rectangle 16"/>
              <p:cNvSpPr>
                <a:spLocks noChangeArrowheads="1"/>
              </p:cNvSpPr>
              <p:nvPr/>
            </p:nvSpPr>
            <p:spPr bwMode="auto">
              <a:xfrm>
                <a:off x="4656" y="2448"/>
                <a:ext cx="48" cy="96"/>
              </a:xfrm>
              <a:prstGeom prst="rect">
                <a:avLst/>
              </a:prstGeom>
              <a:solidFill>
                <a:schemeClr val="accent2"/>
              </a:solidFill>
              <a:ln w="9525">
                <a:noFill/>
                <a:miter lim="800000"/>
                <a:headEnd/>
                <a:tailEnd/>
              </a:ln>
            </p:spPr>
            <p:txBody>
              <a:bodyPr wrap="none" anchor="ctr"/>
              <a:lstStyle/>
              <a:p>
                <a:endParaRPr lang="en-US" dirty="0"/>
              </a:p>
            </p:txBody>
          </p:sp>
        </p:grpSp>
        <p:cxnSp>
          <p:nvCxnSpPr>
            <p:cNvPr id="12" name="Straight Arrow Connector 11"/>
            <p:cNvCxnSpPr/>
            <p:nvPr/>
          </p:nvCxnSpPr>
          <p:spPr>
            <a:xfrm rot="10800000">
              <a:off x="2620526" y="3749606"/>
              <a:ext cx="643500" cy="665"/>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375639" y="2735342"/>
              <a:ext cx="1250934" cy="485070"/>
            </a:xfrm>
            <a:prstGeom prst="rect">
              <a:avLst/>
            </a:prstGeom>
            <a:noFill/>
          </p:spPr>
          <p:txBody>
            <a:bodyPr wrap="none" rtlCol="0">
              <a:spAutoFit/>
            </a:bodyPr>
            <a:lstStyle/>
            <a:p>
              <a:r>
                <a:rPr lang="en-US" sz="2200" dirty="0" smtClean="0">
                  <a:latin typeface="Arial" pitchFamily="34" charset="0"/>
                  <a:cs typeface="Arial" pitchFamily="34" charset="0"/>
                </a:rPr>
                <a:t>0.1 mol</a:t>
              </a:r>
              <a:endParaRPr lang="en-US" sz="2200" baseline="-25000" dirty="0" smtClean="0">
                <a:latin typeface="Arial" pitchFamily="34" charset="0"/>
                <a:cs typeface="Arial" pitchFamily="34" charset="0"/>
              </a:endParaRPr>
            </a:p>
          </p:txBody>
        </p:sp>
        <p:sp>
          <p:nvSpPr>
            <p:cNvPr id="14" name="TextBox 13"/>
            <p:cNvSpPr txBox="1"/>
            <p:nvPr/>
          </p:nvSpPr>
          <p:spPr>
            <a:xfrm>
              <a:off x="2326227" y="3089182"/>
              <a:ext cx="1339357" cy="485070"/>
            </a:xfrm>
            <a:prstGeom prst="rect">
              <a:avLst/>
            </a:prstGeom>
            <a:noFill/>
          </p:spPr>
          <p:txBody>
            <a:bodyPr wrap="none" rtlCol="0">
              <a:spAutoFit/>
            </a:bodyPr>
            <a:lstStyle/>
            <a:p>
              <a:r>
                <a:rPr lang="en-US" sz="2200" dirty="0" smtClean="0">
                  <a:latin typeface="Arial" pitchFamily="34" charset="0"/>
                  <a:cs typeface="Arial" pitchFamily="34" charset="0"/>
                </a:rPr>
                <a:t>acetone</a:t>
              </a:r>
              <a:endParaRPr lang="en-US" sz="2200" baseline="-25000" dirty="0" smtClean="0">
                <a:latin typeface="Arial" pitchFamily="34" charset="0"/>
                <a:cs typeface="Arial" pitchFamily="34" charset="0"/>
              </a:endParaRPr>
            </a:p>
          </p:txBody>
        </p:sp>
        <p:sp>
          <p:nvSpPr>
            <p:cNvPr id="23" name="Can 22"/>
            <p:cNvSpPr/>
            <p:nvPr/>
          </p:nvSpPr>
          <p:spPr>
            <a:xfrm>
              <a:off x="1247250" y="1873955"/>
              <a:ext cx="440167" cy="833304"/>
            </a:xfrm>
            <a:prstGeom prst="can">
              <a:avLst>
                <a:gd name="adj" fmla="val 44071"/>
              </a:avLst>
            </a:prstGeom>
            <a:solidFill>
              <a:schemeClr val="tx1">
                <a:lumMod val="75000"/>
                <a:lumOff val="2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Can 23"/>
            <p:cNvSpPr/>
            <p:nvPr/>
          </p:nvSpPr>
          <p:spPr>
            <a:xfrm>
              <a:off x="1247251" y="1809540"/>
              <a:ext cx="440165" cy="624289"/>
            </a:xfrm>
            <a:prstGeom prst="can">
              <a:avLst>
                <a:gd name="adj" fmla="val 22147"/>
              </a:avLst>
            </a:prstGeom>
            <a:solidFill>
              <a:schemeClr val="tx1">
                <a:lumMod val="75000"/>
                <a:lumOff val="2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7193711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 Placeholder 18"/>
          <p:cNvSpPr>
            <a:spLocks noGrp="1"/>
          </p:cNvSpPr>
          <p:nvPr>
            <p:ph type="body" sz="quarter" idx="13"/>
          </p:nvPr>
        </p:nvSpPr>
        <p:spPr>
          <a:xfrm>
            <a:off x="617517" y="254476"/>
            <a:ext cx="8039594" cy="3784124"/>
          </a:xfrm>
        </p:spPr>
        <p:txBody>
          <a:bodyPr>
            <a:normAutofit/>
          </a:bodyPr>
          <a:lstStyle/>
          <a:p>
            <a:r>
              <a:rPr lang="en-US" dirty="0" smtClean="0"/>
              <a:t>0.1 mol of vapor A is in vapor-liquid equilibrium with 10 mol liquid A at 70</a:t>
            </a:r>
            <a:r>
              <a:rPr lang="en-US" dirty="0" smtClean="0">
                <a:latin typeface="Arial"/>
                <a:cs typeface="Arial"/>
              </a:rPr>
              <a:t>°</a:t>
            </a:r>
            <a:r>
              <a:rPr lang="en-US" dirty="0" smtClean="0"/>
              <a:t>C in a piston-cylinder. After 0.1 mol of liquid B is injected, the system returns to equilibrium at the same temperature and pressure. </a:t>
            </a:r>
          </a:p>
          <a:p>
            <a:pPr algn="ctr"/>
            <a:r>
              <a:rPr lang="en-US" dirty="0" smtClean="0"/>
              <a:t>P</a:t>
            </a:r>
            <a:r>
              <a:rPr lang="en-US" baseline="-25000" dirty="0" smtClean="0"/>
              <a:t>A</a:t>
            </a:r>
            <a:r>
              <a:rPr lang="en-US" baseline="30000" dirty="0" smtClean="0"/>
              <a:t>sat</a:t>
            </a:r>
            <a:r>
              <a:rPr lang="en-US" dirty="0" smtClean="0"/>
              <a:t> </a:t>
            </a:r>
            <a:r>
              <a:rPr lang="en-US" dirty="0"/>
              <a:t>= 2 bar ; P</a:t>
            </a:r>
            <a:r>
              <a:rPr lang="en-US" baseline="-25000" dirty="0"/>
              <a:t>B</a:t>
            </a:r>
            <a:r>
              <a:rPr lang="en-US" baseline="30000" dirty="0"/>
              <a:t>sat </a:t>
            </a:r>
            <a:r>
              <a:rPr lang="en-US" dirty="0"/>
              <a:t>=</a:t>
            </a:r>
            <a:r>
              <a:rPr lang="en-US" baseline="30000" dirty="0"/>
              <a:t> </a:t>
            </a:r>
            <a:r>
              <a:rPr lang="en-US" dirty="0"/>
              <a:t>1.3 </a:t>
            </a:r>
            <a:r>
              <a:rPr lang="en-US" dirty="0" smtClean="0"/>
              <a:t>bar</a:t>
            </a:r>
          </a:p>
          <a:p>
            <a:r>
              <a:rPr lang="en-US" dirty="0"/>
              <a:t>The liquid is non-ideal and the system has a maximum</a:t>
            </a:r>
            <a:br>
              <a:rPr lang="en-US" dirty="0"/>
            </a:br>
            <a:r>
              <a:rPr lang="en-US" dirty="0"/>
              <a:t>pressure azeotrope. What are the final contents of the</a:t>
            </a:r>
            <a:br>
              <a:rPr lang="en-US" dirty="0"/>
            </a:br>
            <a:r>
              <a:rPr lang="en-US" dirty="0"/>
              <a:t>system?</a:t>
            </a:r>
          </a:p>
          <a:p>
            <a:endParaRPr lang="en-US" u="sng" dirty="0"/>
          </a:p>
        </p:txBody>
      </p:sp>
      <p:sp>
        <p:nvSpPr>
          <p:cNvPr id="20" name="Text Placeholder 19"/>
          <p:cNvSpPr>
            <a:spLocks noGrp="1"/>
          </p:cNvSpPr>
          <p:nvPr>
            <p:ph type="body" sz="quarter" idx="14"/>
          </p:nvPr>
        </p:nvSpPr>
        <p:spPr>
          <a:xfrm>
            <a:off x="609600" y="3964394"/>
            <a:ext cx="6099958" cy="2274478"/>
          </a:xfrm>
        </p:spPr>
        <p:txBody>
          <a:bodyPr>
            <a:normAutofit/>
          </a:bodyPr>
          <a:lstStyle/>
          <a:p>
            <a:r>
              <a:rPr lang="en-US" dirty="0" smtClean="0"/>
              <a:t>All liquid</a:t>
            </a:r>
          </a:p>
          <a:p>
            <a:r>
              <a:rPr lang="en-US" dirty="0" smtClean="0"/>
              <a:t>All vapor</a:t>
            </a:r>
          </a:p>
          <a:p>
            <a:r>
              <a:rPr lang="en-US" dirty="0" smtClean="0"/>
              <a:t>Liquid and vapor with y</a:t>
            </a:r>
            <a:r>
              <a:rPr lang="en-US" baseline="-25000" dirty="0" smtClean="0"/>
              <a:t>A</a:t>
            </a:r>
            <a:r>
              <a:rPr lang="en-US" dirty="0" smtClean="0"/>
              <a:t> &gt; x</a:t>
            </a:r>
            <a:r>
              <a:rPr lang="en-US" baseline="-25000" dirty="0" smtClean="0"/>
              <a:t>A</a:t>
            </a:r>
          </a:p>
          <a:p>
            <a:r>
              <a:rPr lang="en-US" dirty="0" smtClean="0"/>
              <a:t>Liquid and vapor with y</a:t>
            </a:r>
            <a:r>
              <a:rPr lang="en-US" baseline="-25000" dirty="0" smtClean="0"/>
              <a:t>A</a:t>
            </a:r>
            <a:r>
              <a:rPr lang="en-US" dirty="0" smtClean="0"/>
              <a:t> &lt; x</a:t>
            </a:r>
            <a:r>
              <a:rPr lang="en-US" baseline="-25000" dirty="0" smtClean="0"/>
              <a:t>A</a:t>
            </a:r>
          </a:p>
        </p:txBody>
      </p:sp>
      <p:grpSp>
        <p:nvGrpSpPr>
          <p:cNvPr id="18" name="Group 17"/>
          <p:cNvGrpSpPr/>
          <p:nvPr/>
        </p:nvGrpSpPr>
        <p:grpSpPr>
          <a:xfrm>
            <a:off x="5535085" y="3367080"/>
            <a:ext cx="3202075" cy="2660309"/>
            <a:chOff x="5535085" y="3367080"/>
            <a:chExt cx="3202075" cy="2660309"/>
          </a:xfrm>
        </p:grpSpPr>
        <p:grpSp>
          <p:nvGrpSpPr>
            <p:cNvPr id="10" name="Group 9"/>
            <p:cNvGrpSpPr/>
            <p:nvPr/>
          </p:nvGrpSpPr>
          <p:grpSpPr>
            <a:xfrm>
              <a:off x="5624510" y="3367080"/>
              <a:ext cx="3112650" cy="2660309"/>
              <a:chOff x="5014130" y="2753362"/>
              <a:chExt cx="3624751" cy="3625147"/>
            </a:xfrm>
          </p:grpSpPr>
          <p:sp>
            <p:nvSpPr>
              <p:cNvPr id="4" name="Can 3"/>
              <p:cNvSpPr/>
              <p:nvPr/>
            </p:nvSpPr>
            <p:spPr>
              <a:xfrm>
                <a:off x="7305888" y="5013034"/>
                <a:ext cx="1193989" cy="1360253"/>
              </a:xfrm>
              <a:prstGeom prst="can">
                <a:avLst>
                  <a:gd name="adj" fmla="val 33358"/>
                </a:avLst>
              </a:prstGeom>
              <a:solidFill>
                <a:schemeClr val="accent3">
                  <a:lumMod val="40000"/>
                  <a:lumOff val="6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5" name="Can 4"/>
              <p:cNvSpPr/>
              <p:nvPr/>
            </p:nvSpPr>
            <p:spPr>
              <a:xfrm>
                <a:off x="7285426" y="3659901"/>
                <a:ext cx="1205928" cy="2098220"/>
              </a:xfrm>
              <a:prstGeom prst="can">
                <a:avLst>
                  <a:gd name="adj" fmla="val 33358"/>
                </a:avLst>
              </a:prstGeom>
              <a:solidFill>
                <a:schemeClr val="bg1">
                  <a:lumMod val="9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3" name="Can 2"/>
              <p:cNvSpPr/>
              <p:nvPr/>
            </p:nvSpPr>
            <p:spPr>
              <a:xfrm>
                <a:off x="7287842" y="2860505"/>
                <a:ext cx="1220977" cy="3518004"/>
              </a:xfrm>
              <a:prstGeom prst="can">
                <a:avLst>
                  <a:gd name="adj" fmla="val 32143"/>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6" name="Can 5"/>
              <p:cNvSpPr/>
              <p:nvPr/>
            </p:nvSpPr>
            <p:spPr>
              <a:xfrm>
                <a:off x="7289619" y="3386779"/>
                <a:ext cx="1193989" cy="833304"/>
              </a:xfrm>
              <a:prstGeom prst="can">
                <a:avLst>
                  <a:gd name="adj" fmla="val 44071"/>
                </a:avLst>
              </a:prstGeom>
              <a:solidFill>
                <a:schemeClr val="tx1">
                  <a:lumMod val="75000"/>
                  <a:lumOff val="2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7" name="TextBox 6"/>
              <p:cNvSpPr txBox="1"/>
              <p:nvPr/>
            </p:nvSpPr>
            <p:spPr>
              <a:xfrm>
                <a:off x="7308668" y="4476012"/>
                <a:ext cx="1212191" cy="964621"/>
              </a:xfrm>
              <a:prstGeom prst="rect">
                <a:avLst/>
              </a:prstGeom>
              <a:noFill/>
            </p:spPr>
            <p:txBody>
              <a:bodyPr wrap="square" rtlCol="0">
                <a:spAutoFit/>
              </a:bodyPr>
              <a:lstStyle/>
              <a:p>
                <a:pPr algn="ctr"/>
                <a:r>
                  <a:rPr lang="en-US" sz="2000" dirty="0" smtClean="0">
                    <a:solidFill>
                      <a:prstClr val="black"/>
                    </a:solidFill>
                    <a:latin typeface="Arial" pitchFamily="34" charset="0"/>
                    <a:cs typeface="Arial" pitchFamily="34" charset="0"/>
                  </a:rPr>
                  <a:t>0.1 mol A</a:t>
                </a:r>
              </a:p>
            </p:txBody>
          </p:sp>
          <p:sp>
            <p:nvSpPr>
              <p:cNvPr id="8" name="TextBox 7"/>
              <p:cNvSpPr txBox="1"/>
              <p:nvPr/>
            </p:nvSpPr>
            <p:spPr>
              <a:xfrm>
                <a:off x="7119917" y="5711425"/>
                <a:ext cx="1518964" cy="545221"/>
              </a:xfrm>
              <a:prstGeom prst="rect">
                <a:avLst/>
              </a:prstGeom>
              <a:noFill/>
            </p:spPr>
            <p:txBody>
              <a:bodyPr wrap="square" rtlCol="0">
                <a:spAutoFit/>
              </a:bodyPr>
              <a:lstStyle/>
              <a:p>
                <a:pPr algn="ctr"/>
                <a:r>
                  <a:rPr lang="en-US" sz="2000" dirty="0" smtClean="0">
                    <a:solidFill>
                      <a:prstClr val="black"/>
                    </a:solidFill>
                    <a:latin typeface="Arial" pitchFamily="34" charset="0"/>
                    <a:cs typeface="Arial" pitchFamily="34" charset="0"/>
                  </a:rPr>
                  <a:t>10 mol A</a:t>
                </a:r>
              </a:p>
            </p:txBody>
          </p:sp>
          <p:grpSp>
            <p:nvGrpSpPr>
              <p:cNvPr id="2" name="Group 7"/>
              <p:cNvGrpSpPr>
                <a:grpSpLocks/>
              </p:cNvGrpSpPr>
              <p:nvPr/>
            </p:nvGrpSpPr>
            <p:grpSpPr bwMode="auto">
              <a:xfrm rot="16200000">
                <a:off x="6351963" y="4162064"/>
                <a:ext cx="400027" cy="1513489"/>
                <a:chOff x="5208" y="496"/>
                <a:chExt cx="240" cy="2048"/>
              </a:xfrm>
            </p:grpSpPr>
            <p:grpSp>
              <p:nvGrpSpPr>
                <p:cNvPr id="9" name="Group 9"/>
                <p:cNvGrpSpPr>
                  <a:grpSpLocks/>
                </p:cNvGrpSpPr>
                <p:nvPr/>
              </p:nvGrpSpPr>
              <p:grpSpPr bwMode="auto">
                <a:xfrm>
                  <a:off x="5208" y="496"/>
                  <a:ext cx="240" cy="1968"/>
                  <a:chOff x="2856" y="1776"/>
                  <a:chExt cx="240" cy="1968"/>
                </a:xfrm>
              </p:grpSpPr>
              <p:sp>
                <p:nvSpPr>
                  <p:cNvPr id="12" name="Rectangle 10"/>
                  <p:cNvSpPr>
                    <a:spLocks noChangeArrowheads="1"/>
                  </p:cNvSpPr>
                  <p:nvPr/>
                </p:nvSpPr>
                <p:spPr bwMode="auto">
                  <a:xfrm>
                    <a:off x="2856" y="3123"/>
                    <a:ext cx="240" cy="621"/>
                  </a:xfrm>
                  <a:prstGeom prst="rect">
                    <a:avLst/>
                  </a:prstGeom>
                  <a:solidFill>
                    <a:srgbClr val="0070C0"/>
                  </a:solidFill>
                  <a:ln w="9525">
                    <a:solidFill>
                      <a:schemeClr val="tx1"/>
                    </a:solidFill>
                    <a:miter lim="800000"/>
                    <a:headEnd/>
                    <a:tailEnd/>
                  </a:ln>
                </p:spPr>
                <p:txBody>
                  <a:bodyPr wrap="none" anchor="ctr"/>
                  <a:lstStyle/>
                  <a:p>
                    <a:endParaRPr lang="en-US" dirty="0">
                      <a:solidFill>
                        <a:prstClr val="black"/>
                      </a:solidFill>
                    </a:endParaRPr>
                  </a:p>
                </p:txBody>
              </p:sp>
              <p:sp>
                <p:nvSpPr>
                  <p:cNvPr id="13" name="Rectangle 11"/>
                  <p:cNvSpPr>
                    <a:spLocks noChangeArrowheads="1"/>
                  </p:cNvSpPr>
                  <p:nvPr/>
                </p:nvSpPr>
                <p:spPr bwMode="auto">
                  <a:xfrm>
                    <a:off x="2856" y="2496"/>
                    <a:ext cx="240" cy="627"/>
                  </a:xfrm>
                  <a:prstGeom prst="rect">
                    <a:avLst/>
                  </a:prstGeom>
                  <a:solidFill>
                    <a:schemeClr val="bg1"/>
                  </a:solidFill>
                  <a:ln w="9525">
                    <a:solidFill>
                      <a:schemeClr val="tx1"/>
                    </a:solidFill>
                    <a:miter lim="800000"/>
                    <a:headEnd/>
                    <a:tailEnd/>
                  </a:ln>
                </p:spPr>
                <p:txBody>
                  <a:bodyPr wrap="none" anchor="ctr"/>
                  <a:lstStyle/>
                  <a:p>
                    <a:endParaRPr lang="en-US" dirty="0">
                      <a:solidFill>
                        <a:prstClr val="black"/>
                      </a:solidFill>
                    </a:endParaRPr>
                  </a:p>
                </p:txBody>
              </p:sp>
              <p:sp>
                <p:nvSpPr>
                  <p:cNvPr id="14" name="Rectangle 12"/>
                  <p:cNvSpPr>
                    <a:spLocks noChangeArrowheads="1"/>
                  </p:cNvSpPr>
                  <p:nvPr/>
                </p:nvSpPr>
                <p:spPr bwMode="auto">
                  <a:xfrm>
                    <a:off x="2856" y="2916"/>
                    <a:ext cx="240" cy="192"/>
                  </a:xfrm>
                  <a:prstGeom prst="rect">
                    <a:avLst/>
                  </a:prstGeom>
                  <a:solidFill>
                    <a:srgbClr val="000000"/>
                  </a:solidFill>
                  <a:ln w="9525">
                    <a:solidFill>
                      <a:schemeClr val="tx1"/>
                    </a:solidFill>
                    <a:miter lim="800000"/>
                    <a:headEnd/>
                    <a:tailEnd/>
                  </a:ln>
                </p:spPr>
                <p:txBody>
                  <a:bodyPr wrap="none" anchor="ctr"/>
                  <a:lstStyle/>
                  <a:p>
                    <a:endParaRPr lang="en-US" dirty="0">
                      <a:solidFill>
                        <a:prstClr val="black"/>
                      </a:solidFill>
                    </a:endParaRPr>
                  </a:p>
                </p:txBody>
              </p:sp>
              <p:sp>
                <p:nvSpPr>
                  <p:cNvPr id="15" name="Rectangle 13"/>
                  <p:cNvSpPr>
                    <a:spLocks noChangeArrowheads="1"/>
                  </p:cNvSpPr>
                  <p:nvPr/>
                </p:nvSpPr>
                <p:spPr bwMode="auto">
                  <a:xfrm>
                    <a:off x="2938" y="1824"/>
                    <a:ext cx="55" cy="1107"/>
                  </a:xfrm>
                  <a:prstGeom prst="rect">
                    <a:avLst/>
                  </a:prstGeom>
                  <a:solidFill>
                    <a:srgbClr val="000000"/>
                  </a:solidFill>
                  <a:ln w="9525">
                    <a:solidFill>
                      <a:schemeClr val="tx1"/>
                    </a:solidFill>
                    <a:miter lim="800000"/>
                    <a:headEnd/>
                    <a:tailEnd/>
                  </a:ln>
                </p:spPr>
                <p:txBody>
                  <a:bodyPr wrap="none" anchor="ctr"/>
                  <a:lstStyle/>
                  <a:p>
                    <a:endParaRPr lang="en-US" dirty="0">
                      <a:solidFill>
                        <a:prstClr val="black"/>
                      </a:solidFill>
                    </a:endParaRPr>
                  </a:p>
                </p:txBody>
              </p:sp>
              <p:sp>
                <p:nvSpPr>
                  <p:cNvPr id="16" name="Rectangle 14"/>
                  <p:cNvSpPr>
                    <a:spLocks noChangeArrowheads="1"/>
                  </p:cNvSpPr>
                  <p:nvPr/>
                </p:nvSpPr>
                <p:spPr bwMode="auto">
                  <a:xfrm>
                    <a:off x="2856" y="1776"/>
                    <a:ext cx="240" cy="48"/>
                  </a:xfrm>
                  <a:prstGeom prst="rect">
                    <a:avLst/>
                  </a:prstGeom>
                  <a:solidFill>
                    <a:srgbClr val="000000"/>
                  </a:solidFill>
                  <a:ln w="9525">
                    <a:solidFill>
                      <a:schemeClr val="tx1"/>
                    </a:solidFill>
                    <a:miter lim="800000"/>
                    <a:headEnd/>
                    <a:tailEnd/>
                  </a:ln>
                </p:spPr>
                <p:txBody>
                  <a:bodyPr wrap="none" anchor="ctr"/>
                  <a:lstStyle/>
                  <a:p>
                    <a:endParaRPr lang="en-US" dirty="0">
                      <a:solidFill>
                        <a:prstClr val="black"/>
                      </a:solidFill>
                    </a:endParaRPr>
                  </a:p>
                </p:txBody>
              </p:sp>
            </p:grpSp>
            <p:sp>
              <p:nvSpPr>
                <p:cNvPr id="11" name="Rectangle 10"/>
                <p:cNvSpPr>
                  <a:spLocks noChangeArrowheads="1"/>
                </p:cNvSpPr>
                <p:nvPr/>
              </p:nvSpPr>
              <p:spPr bwMode="auto">
                <a:xfrm>
                  <a:off x="5304" y="2448"/>
                  <a:ext cx="48" cy="96"/>
                </a:xfrm>
                <a:prstGeom prst="rect">
                  <a:avLst/>
                </a:prstGeom>
                <a:solidFill>
                  <a:schemeClr val="accent2"/>
                </a:solidFill>
                <a:ln w="9525">
                  <a:noFill/>
                  <a:miter lim="800000"/>
                  <a:headEnd/>
                  <a:tailEnd/>
                </a:ln>
              </p:spPr>
              <p:txBody>
                <a:bodyPr wrap="none" anchor="ctr"/>
                <a:lstStyle/>
                <a:p>
                  <a:endParaRPr lang="en-US" dirty="0">
                    <a:solidFill>
                      <a:prstClr val="black"/>
                    </a:solidFill>
                  </a:endParaRPr>
                </a:p>
              </p:txBody>
            </p:sp>
          </p:grpSp>
          <p:cxnSp>
            <p:nvCxnSpPr>
              <p:cNvPr id="17" name="Straight Arrow Connector 16"/>
              <p:cNvCxnSpPr/>
              <p:nvPr/>
            </p:nvCxnSpPr>
            <p:spPr>
              <a:xfrm>
                <a:off x="5014130" y="4976089"/>
                <a:ext cx="761999" cy="1"/>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Can 20"/>
              <p:cNvSpPr/>
              <p:nvPr/>
            </p:nvSpPr>
            <p:spPr>
              <a:xfrm>
                <a:off x="7703957" y="2815279"/>
                <a:ext cx="371475" cy="833304"/>
              </a:xfrm>
              <a:prstGeom prst="can">
                <a:avLst>
                  <a:gd name="adj" fmla="val 44071"/>
                </a:avLst>
              </a:prstGeom>
              <a:solidFill>
                <a:schemeClr val="tx1">
                  <a:lumMod val="75000"/>
                  <a:lumOff val="2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3" name="Can 22"/>
              <p:cNvSpPr/>
              <p:nvPr/>
            </p:nvSpPr>
            <p:spPr>
              <a:xfrm>
                <a:off x="7703957" y="2753362"/>
                <a:ext cx="371475" cy="509457"/>
              </a:xfrm>
              <a:prstGeom prst="can">
                <a:avLst>
                  <a:gd name="adj" fmla="val 17147"/>
                </a:avLst>
              </a:prstGeom>
              <a:solidFill>
                <a:schemeClr val="tx1">
                  <a:lumMod val="75000"/>
                  <a:lumOff val="2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sp>
          <p:nvSpPr>
            <p:cNvPr id="22" name="TextBox 21"/>
            <p:cNvSpPr txBox="1"/>
            <p:nvPr/>
          </p:nvSpPr>
          <p:spPr>
            <a:xfrm>
              <a:off x="5535085" y="4481827"/>
              <a:ext cx="1982641" cy="400110"/>
            </a:xfrm>
            <a:prstGeom prst="rect">
              <a:avLst/>
            </a:prstGeom>
            <a:noFill/>
          </p:spPr>
          <p:txBody>
            <a:bodyPr wrap="square" rtlCol="0">
              <a:spAutoFit/>
            </a:bodyPr>
            <a:lstStyle/>
            <a:p>
              <a:pPr algn="ctr"/>
              <a:r>
                <a:rPr lang="en-US" sz="2000" dirty="0" smtClean="0">
                  <a:solidFill>
                    <a:prstClr val="black"/>
                  </a:solidFill>
                  <a:latin typeface="Arial" pitchFamily="34" charset="0"/>
                  <a:cs typeface="Arial" pitchFamily="34" charset="0"/>
                </a:rPr>
                <a:t>0.2 mol B</a:t>
              </a:r>
            </a:p>
          </p:txBody>
        </p:sp>
      </p:grpSp>
    </p:spTree>
    <p:extLst>
      <p:ext uri="{BB962C8B-B14F-4D97-AF65-F5344CB8AC3E}">
        <p14:creationId xmlns:p14="http://schemas.microsoft.com/office/powerpoint/2010/main" val="33632813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 Placeholder 18"/>
          <p:cNvSpPr>
            <a:spLocks noGrp="1"/>
          </p:cNvSpPr>
          <p:nvPr>
            <p:ph type="body" sz="quarter" idx="13"/>
          </p:nvPr>
        </p:nvSpPr>
        <p:spPr>
          <a:xfrm>
            <a:off x="617517" y="254476"/>
            <a:ext cx="8039594" cy="3784124"/>
          </a:xfrm>
        </p:spPr>
        <p:txBody>
          <a:bodyPr>
            <a:normAutofit/>
          </a:bodyPr>
          <a:lstStyle/>
          <a:p>
            <a:r>
              <a:rPr lang="en-US" dirty="0" smtClean="0"/>
              <a:t>0.1 mol of vapor A is in vapor-liquid equilibrium with 10 mol liquid A at 70</a:t>
            </a:r>
            <a:r>
              <a:rPr lang="en-US" dirty="0" smtClean="0">
                <a:latin typeface="Arial"/>
                <a:cs typeface="Arial"/>
              </a:rPr>
              <a:t>°</a:t>
            </a:r>
            <a:r>
              <a:rPr lang="en-US" dirty="0" smtClean="0"/>
              <a:t>C in a piston-cylinder. After 0.1 mol of liquid B is injected, the system returns to equilibrium at the same temperature and pressure. </a:t>
            </a:r>
          </a:p>
          <a:p>
            <a:pPr algn="ctr"/>
            <a:r>
              <a:rPr lang="en-US" dirty="0" smtClean="0"/>
              <a:t>P</a:t>
            </a:r>
            <a:r>
              <a:rPr lang="en-US" baseline="-25000" dirty="0" smtClean="0"/>
              <a:t>A</a:t>
            </a:r>
            <a:r>
              <a:rPr lang="en-US" baseline="30000" dirty="0" smtClean="0"/>
              <a:t>sat</a:t>
            </a:r>
            <a:r>
              <a:rPr lang="en-US" dirty="0" smtClean="0"/>
              <a:t> </a:t>
            </a:r>
            <a:r>
              <a:rPr lang="en-US" dirty="0"/>
              <a:t>= 2 bar ; P</a:t>
            </a:r>
            <a:r>
              <a:rPr lang="en-US" baseline="-25000" dirty="0"/>
              <a:t>B</a:t>
            </a:r>
            <a:r>
              <a:rPr lang="en-US" baseline="30000" dirty="0"/>
              <a:t>sat </a:t>
            </a:r>
            <a:r>
              <a:rPr lang="en-US" dirty="0"/>
              <a:t>=</a:t>
            </a:r>
            <a:r>
              <a:rPr lang="en-US" baseline="30000" dirty="0"/>
              <a:t> </a:t>
            </a:r>
            <a:r>
              <a:rPr lang="en-US" dirty="0"/>
              <a:t>1.3 </a:t>
            </a:r>
            <a:r>
              <a:rPr lang="en-US" dirty="0" smtClean="0"/>
              <a:t>bar</a:t>
            </a:r>
          </a:p>
          <a:p>
            <a:r>
              <a:rPr lang="en-US" dirty="0"/>
              <a:t>The liquid is </a:t>
            </a:r>
            <a:r>
              <a:rPr lang="en-US" dirty="0" smtClean="0"/>
              <a:t>an ideal solution. </a:t>
            </a:r>
            <a:r>
              <a:rPr lang="en-US" dirty="0"/>
              <a:t>What are the final contents of the</a:t>
            </a:r>
            <a:br>
              <a:rPr lang="en-US" dirty="0"/>
            </a:br>
            <a:r>
              <a:rPr lang="en-US" dirty="0"/>
              <a:t>system?</a:t>
            </a:r>
          </a:p>
          <a:p>
            <a:endParaRPr lang="en-US" u="sng" dirty="0"/>
          </a:p>
        </p:txBody>
      </p:sp>
      <p:sp>
        <p:nvSpPr>
          <p:cNvPr id="20" name="Text Placeholder 19"/>
          <p:cNvSpPr>
            <a:spLocks noGrp="1"/>
          </p:cNvSpPr>
          <p:nvPr>
            <p:ph type="body" sz="quarter" idx="14"/>
          </p:nvPr>
        </p:nvSpPr>
        <p:spPr>
          <a:xfrm>
            <a:off x="609600" y="3964394"/>
            <a:ext cx="6099958" cy="2274478"/>
          </a:xfrm>
        </p:spPr>
        <p:txBody>
          <a:bodyPr>
            <a:normAutofit/>
          </a:bodyPr>
          <a:lstStyle/>
          <a:p>
            <a:r>
              <a:rPr lang="en-US" dirty="0" smtClean="0"/>
              <a:t>All liquid</a:t>
            </a:r>
          </a:p>
          <a:p>
            <a:r>
              <a:rPr lang="en-US" dirty="0" smtClean="0"/>
              <a:t>All vapor</a:t>
            </a:r>
          </a:p>
          <a:p>
            <a:r>
              <a:rPr lang="en-US" dirty="0" smtClean="0"/>
              <a:t>Liquid and vapor with y</a:t>
            </a:r>
            <a:r>
              <a:rPr lang="en-US" baseline="-25000" dirty="0" smtClean="0"/>
              <a:t>A</a:t>
            </a:r>
            <a:r>
              <a:rPr lang="en-US" dirty="0" smtClean="0"/>
              <a:t> &gt; x</a:t>
            </a:r>
            <a:r>
              <a:rPr lang="en-US" baseline="-25000" dirty="0" smtClean="0"/>
              <a:t>A</a:t>
            </a:r>
          </a:p>
          <a:p>
            <a:r>
              <a:rPr lang="en-US" dirty="0" smtClean="0"/>
              <a:t>Liquid and vapor with y</a:t>
            </a:r>
            <a:r>
              <a:rPr lang="en-US" baseline="-25000" dirty="0" smtClean="0"/>
              <a:t>A</a:t>
            </a:r>
            <a:r>
              <a:rPr lang="en-US" dirty="0" smtClean="0"/>
              <a:t> &lt; x</a:t>
            </a:r>
            <a:r>
              <a:rPr lang="en-US" baseline="-25000" dirty="0" smtClean="0"/>
              <a:t>A</a:t>
            </a:r>
          </a:p>
        </p:txBody>
      </p:sp>
      <p:grpSp>
        <p:nvGrpSpPr>
          <p:cNvPr id="18" name="Group 17"/>
          <p:cNvGrpSpPr/>
          <p:nvPr/>
        </p:nvGrpSpPr>
        <p:grpSpPr>
          <a:xfrm>
            <a:off x="5535085" y="3367080"/>
            <a:ext cx="3202075" cy="2660309"/>
            <a:chOff x="5535085" y="3367080"/>
            <a:chExt cx="3202075" cy="2660309"/>
          </a:xfrm>
        </p:grpSpPr>
        <p:grpSp>
          <p:nvGrpSpPr>
            <p:cNvPr id="10" name="Group 9"/>
            <p:cNvGrpSpPr/>
            <p:nvPr/>
          </p:nvGrpSpPr>
          <p:grpSpPr>
            <a:xfrm>
              <a:off x="5624510" y="3367080"/>
              <a:ext cx="3112650" cy="2660309"/>
              <a:chOff x="5014130" y="2753362"/>
              <a:chExt cx="3624751" cy="3625147"/>
            </a:xfrm>
          </p:grpSpPr>
          <p:sp>
            <p:nvSpPr>
              <p:cNvPr id="4" name="Can 3"/>
              <p:cNvSpPr/>
              <p:nvPr/>
            </p:nvSpPr>
            <p:spPr>
              <a:xfrm>
                <a:off x="7305888" y="5013034"/>
                <a:ext cx="1193989" cy="1360253"/>
              </a:xfrm>
              <a:prstGeom prst="can">
                <a:avLst>
                  <a:gd name="adj" fmla="val 33358"/>
                </a:avLst>
              </a:prstGeom>
              <a:solidFill>
                <a:schemeClr val="accent3">
                  <a:lumMod val="40000"/>
                  <a:lumOff val="6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5" name="Can 4"/>
              <p:cNvSpPr/>
              <p:nvPr/>
            </p:nvSpPr>
            <p:spPr>
              <a:xfrm>
                <a:off x="7285426" y="3659901"/>
                <a:ext cx="1205928" cy="2098220"/>
              </a:xfrm>
              <a:prstGeom prst="can">
                <a:avLst>
                  <a:gd name="adj" fmla="val 33358"/>
                </a:avLst>
              </a:prstGeom>
              <a:solidFill>
                <a:schemeClr val="bg1">
                  <a:lumMod val="9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3" name="Can 2"/>
              <p:cNvSpPr/>
              <p:nvPr/>
            </p:nvSpPr>
            <p:spPr>
              <a:xfrm>
                <a:off x="7287842" y="2860505"/>
                <a:ext cx="1220977" cy="3518004"/>
              </a:xfrm>
              <a:prstGeom prst="can">
                <a:avLst>
                  <a:gd name="adj" fmla="val 32143"/>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6" name="Can 5"/>
              <p:cNvSpPr/>
              <p:nvPr/>
            </p:nvSpPr>
            <p:spPr>
              <a:xfrm>
                <a:off x="7289619" y="3386779"/>
                <a:ext cx="1193989" cy="833304"/>
              </a:xfrm>
              <a:prstGeom prst="can">
                <a:avLst>
                  <a:gd name="adj" fmla="val 44071"/>
                </a:avLst>
              </a:prstGeom>
              <a:solidFill>
                <a:schemeClr val="tx1">
                  <a:lumMod val="75000"/>
                  <a:lumOff val="2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7" name="TextBox 6"/>
              <p:cNvSpPr txBox="1"/>
              <p:nvPr/>
            </p:nvSpPr>
            <p:spPr>
              <a:xfrm>
                <a:off x="7308668" y="4476012"/>
                <a:ext cx="1212191" cy="964621"/>
              </a:xfrm>
              <a:prstGeom prst="rect">
                <a:avLst/>
              </a:prstGeom>
              <a:noFill/>
            </p:spPr>
            <p:txBody>
              <a:bodyPr wrap="square" rtlCol="0">
                <a:spAutoFit/>
              </a:bodyPr>
              <a:lstStyle/>
              <a:p>
                <a:pPr algn="ctr"/>
                <a:r>
                  <a:rPr lang="en-US" sz="2000" dirty="0" smtClean="0">
                    <a:solidFill>
                      <a:prstClr val="black"/>
                    </a:solidFill>
                    <a:latin typeface="Arial" pitchFamily="34" charset="0"/>
                    <a:cs typeface="Arial" pitchFamily="34" charset="0"/>
                  </a:rPr>
                  <a:t>0.1 mol A</a:t>
                </a:r>
              </a:p>
            </p:txBody>
          </p:sp>
          <p:sp>
            <p:nvSpPr>
              <p:cNvPr id="8" name="TextBox 7"/>
              <p:cNvSpPr txBox="1"/>
              <p:nvPr/>
            </p:nvSpPr>
            <p:spPr>
              <a:xfrm>
                <a:off x="7119917" y="5711425"/>
                <a:ext cx="1518964" cy="545221"/>
              </a:xfrm>
              <a:prstGeom prst="rect">
                <a:avLst/>
              </a:prstGeom>
              <a:noFill/>
            </p:spPr>
            <p:txBody>
              <a:bodyPr wrap="square" rtlCol="0">
                <a:spAutoFit/>
              </a:bodyPr>
              <a:lstStyle/>
              <a:p>
                <a:pPr algn="ctr"/>
                <a:r>
                  <a:rPr lang="en-US" sz="2000" dirty="0" smtClean="0">
                    <a:solidFill>
                      <a:prstClr val="black"/>
                    </a:solidFill>
                    <a:latin typeface="Arial" pitchFamily="34" charset="0"/>
                    <a:cs typeface="Arial" pitchFamily="34" charset="0"/>
                  </a:rPr>
                  <a:t>10 mol A</a:t>
                </a:r>
              </a:p>
            </p:txBody>
          </p:sp>
          <p:grpSp>
            <p:nvGrpSpPr>
              <p:cNvPr id="2" name="Group 7"/>
              <p:cNvGrpSpPr>
                <a:grpSpLocks/>
              </p:cNvGrpSpPr>
              <p:nvPr/>
            </p:nvGrpSpPr>
            <p:grpSpPr bwMode="auto">
              <a:xfrm rot="16200000">
                <a:off x="6351963" y="4162064"/>
                <a:ext cx="400027" cy="1513489"/>
                <a:chOff x="5208" y="496"/>
                <a:chExt cx="240" cy="2048"/>
              </a:xfrm>
            </p:grpSpPr>
            <p:grpSp>
              <p:nvGrpSpPr>
                <p:cNvPr id="9" name="Group 9"/>
                <p:cNvGrpSpPr>
                  <a:grpSpLocks/>
                </p:cNvGrpSpPr>
                <p:nvPr/>
              </p:nvGrpSpPr>
              <p:grpSpPr bwMode="auto">
                <a:xfrm>
                  <a:off x="5208" y="496"/>
                  <a:ext cx="240" cy="1968"/>
                  <a:chOff x="2856" y="1776"/>
                  <a:chExt cx="240" cy="1968"/>
                </a:xfrm>
              </p:grpSpPr>
              <p:sp>
                <p:nvSpPr>
                  <p:cNvPr id="12" name="Rectangle 10"/>
                  <p:cNvSpPr>
                    <a:spLocks noChangeArrowheads="1"/>
                  </p:cNvSpPr>
                  <p:nvPr/>
                </p:nvSpPr>
                <p:spPr bwMode="auto">
                  <a:xfrm>
                    <a:off x="2856" y="3123"/>
                    <a:ext cx="240" cy="621"/>
                  </a:xfrm>
                  <a:prstGeom prst="rect">
                    <a:avLst/>
                  </a:prstGeom>
                  <a:solidFill>
                    <a:srgbClr val="0070C0"/>
                  </a:solidFill>
                  <a:ln w="9525">
                    <a:solidFill>
                      <a:schemeClr val="tx1"/>
                    </a:solidFill>
                    <a:miter lim="800000"/>
                    <a:headEnd/>
                    <a:tailEnd/>
                  </a:ln>
                </p:spPr>
                <p:txBody>
                  <a:bodyPr wrap="none" anchor="ctr"/>
                  <a:lstStyle/>
                  <a:p>
                    <a:endParaRPr lang="en-US" dirty="0">
                      <a:solidFill>
                        <a:prstClr val="black"/>
                      </a:solidFill>
                    </a:endParaRPr>
                  </a:p>
                </p:txBody>
              </p:sp>
              <p:sp>
                <p:nvSpPr>
                  <p:cNvPr id="13" name="Rectangle 11"/>
                  <p:cNvSpPr>
                    <a:spLocks noChangeArrowheads="1"/>
                  </p:cNvSpPr>
                  <p:nvPr/>
                </p:nvSpPr>
                <p:spPr bwMode="auto">
                  <a:xfrm>
                    <a:off x="2856" y="2496"/>
                    <a:ext cx="240" cy="627"/>
                  </a:xfrm>
                  <a:prstGeom prst="rect">
                    <a:avLst/>
                  </a:prstGeom>
                  <a:solidFill>
                    <a:schemeClr val="bg1"/>
                  </a:solidFill>
                  <a:ln w="9525">
                    <a:solidFill>
                      <a:schemeClr val="tx1"/>
                    </a:solidFill>
                    <a:miter lim="800000"/>
                    <a:headEnd/>
                    <a:tailEnd/>
                  </a:ln>
                </p:spPr>
                <p:txBody>
                  <a:bodyPr wrap="none" anchor="ctr"/>
                  <a:lstStyle/>
                  <a:p>
                    <a:endParaRPr lang="en-US" dirty="0">
                      <a:solidFill>
                        <a:prstClr val="black"/>
                      </a:solidFill>
                    </a:endParaRPr>
                  </a:p>
                </p:txBody>
              </p:sp>
              <p:sp>
                <p:nvSpPr>
                  <p:cNvPr id="14" name="Rectangle 12"/>
                  <p:cNvSpPr>
                    <a:spLocks noChangeArrowheads="1"/>
                  </p:cNvSpPr>
                  <p:nvPr/>
                </p:nvSpPr>
                <p:spPr bwMode="auto">
                  <a:xfrm>
                    <a:off x="2856" y="2916"/>
                    <a:ext cx="240" cy="192"/>
                  </a:xfrm>
                  <a:prstGeom prst="rect">
                    <a:avLst/>
                  </a:prstGeom>
                  <a:solidFill>
                    <a:srgbClr val="000000"/>
                  </a:solidFill>
                  <a:ln w="9525">
                    <a:solidFill>
                      <a:schemeClr val="tx1"/>
                    </a:solidFill>
                    <a:miter lim="800000"/>
                    <a:headEnd/>
                    <a:tailEnd/>
                  </a:ln>
                </p:spPr>
                <p:txBody>
                  <a:bodyPr wrap="none" anchor="ctr"/>
                  <a:lstStyle/>
                  <a:p>
                    <a:endParaRPr lang="en-US" dirty="0">
                      <a:solidFill>
                        <a:prstClr val="black"/>
                      </a:solidFill>
                    </a:endParaRPr>
                  </a:p>
                </p:txBody>
              </p:sp>
              <p:sp>
                <p:nvSpPr>
                  <p:cNvPr id="15" name="Rectangle 13"/>
                  <p:cNvSpPr>
                    <a:spLocks noChangeArrowheads="1"/>
                  </p:cNvSpPr>
                  <p:nvPr/>
                </p:nvSpPr>
                <p:spPr bwMode="auto">
                  <a:xfrm>
                    <a:off x="2938" y="1824"/>
                    <a:ext cx="55" cy="1107"/>
                  </a:xfrm>
                  <a:prstGeom prst="rect">
                    <a:avLst/>
                  </a:prstGeom>
                  <a:solidFill>
                    <a:srgbClr val="000000"/>
                  </a:solidFill>
                  <a:ln w="9525">
                    <a:solidFill>
                      <a:schemeClr val="tx1"/>
                    </a:solidFill>
                    <a:miter lim="800000"/>
                    <a:headEnd/>
                    <a:tailEnd/>
                  </a:ln>
                </p:spPr>
                <p:txBody>
                  <a:bodyPr wrap="none" anchor="ctr"/>
                  <a:lstStyle/>
                  <a:p>
                    <a:endParaRPr lang="en-US" dirty="0">
                      <a:solidFill>
                        <a:prstClr val="black"/>
                      </a:solidFill>
                    </a:endParaRPr>
                  </a:p>
                </p:txBody>
              </p:sp>
              <p:sp>
                <p:nvSpPr>
                  <p:cNvPr id="16" name="Rectangle 14"/>
                  <p:cNvSpPr>
                    <a:spLocks noChangeArrowheads="1"/>
                  </p:cNvSpPr>
                  <p:nvPr/>
                </p:nvSpPr>
                <p:spPr bwMode="auto">
                  <a:xfrm>
                    <a:off x="2856" y="1776"/>
                    <a:ext cx="240" cy="48"/>
                  </a:xfrm>
                  <a:prstGeom prst="rect">
                    <a:avLst/>
                  </a:prstGeom>
                  <a:solidFill>
                    <a:srgbClr val="000000"/>
                  </a:solidFill>
                  <a:ln w="9525">
                    <a:solidFill>
                      <a:schemeClr val="tx1"/>
                    </a:solidFill>
                    <a:miter lim="800000"/>
                    <a:headEnd/>
                    <a:tailEnd/>
                  </a:ln>
                </p:spPr>
                <p:txBody>
                  <a:bodyPr wrap="none" anchor="ctr"/>
                  <a:lstStyle/>
                  <a:p>
                    <a:endParaRPr lang="en-US" dirty="0">
                      <a:solidFill>
                        <a:prstClr val="black"/>
                      </a:solidFill>
                    </a:endParaRPr>
                  </a:p>
                </p:txBody>
              </p:sp>
            </p:grpSp>
            <p:sp>
              <p:nvSpPr>
                <p:cNvPr id="11" name="Rectangle 10"/>
                <p:cNvSpPr>
                  <a:spLocks noChangeArrowheads="1"/>
                </p:cNvSpPr>
                <p:nvPr/>
              </p:nvSpPr>
              <p:spPr bwMode="auto">
                <a:xfrm>
                  <a:off x="5304" y="2448"/>
                  <a:ext cx="48" cy="96"/>
                </a:xfrm>
                <a:prstGeom prst="rect">
                  <a:avLst/>
                </a:prstGeom>
                <a:solidFill>
                  <a:schemeClr val="accent2"/>
                </a:solidFill>
                <a:ln w="9525">
                  <a:noFill/>
                  <a:miter lim="800000"/>
                  <a:headEnd/>
                  <a:tailEnd/>
                </a:ln>
              </p:spPr>
              <p:txBody>
                <a:bodyPr wrap="none" anchor="ctr"/>
                <a:lstStyle/>
                <a:p>
                  <a:endParaRPr lang="en-US" dirty="0">
                    <a:solidFill>
                      <a:prstClr val="black"/>
                    </a:solidFill>
                  </a:endParaRPr>
                </a:p>
              </p:txBody>
            </p:sp>
          </p:grpSp>
          <p:cxnSp>
            <p:nvCxnSpPr>
              <p:cNvPr id="17" name="Straight Arrow Connector 16"/>
              <p:cNvCxnSpPr/>
              <p:nvPr/>
            </p:nvCxnSpPr>
            <p:spPr>
              <a:xfrm>
                <a:off x="5014130" y="4976089"/>
                <a:ext cx="761999" cy="1"/>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Can 20"/>
              <p:cNvSpPr/>
              <p:nvPr/>
            </p:nvSpPr>
            <p:spPr>
              <a:xfrm>
                <a:off x="7703957" y="2815279"/>
                <a:ext cx="371475" cy="833304"/>
              </a:xfrm>
              <a:prstGeom prst="can">
                <a:avLst>
                  <a:gd name="adj" fmla="val 44071"/>
                </a:avLst>
              </a:prstGeom>
              <a:solidFill>
                <a:schemeClr val="tx1">
                  <a:lumMod val="75000"/>
                  <a:lumOff val="2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3" name="Can 22"/>
              <p:cNvSpPr/>
              <p:nvPr/>
            </p:nvSpPr>
            <p:spPr>
              <a:xfrm>
                <a:off x="7703957" y="2753362"/>
                <a:ext cx="371475" cy="509457"/>
              </a:xfrm>
              <a:prstGeom prst="can">
                <a:avLst>
                  <a:gd name="adj" fmla="val 17147"/>
                </a:avLst>
              </a:prstGeom>
              <a:solidFill>
                <a:schemeClr val="tx1">
                  <a:lumMod val="75000"/>
                  <a:lumOff val="2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sp>
          <p:nvSpPr>
            <p:cNvPr id="22" name="TextBox 21"/>
            <p:cNvSpPr txBox="1"/>
            <p:nvPr/>
          </p:nvSpPr>
          <p:spPr>
            <a:xfrm>
              <a:off x="5535085" y="4481827"/>
              <a:ext cx="1982641" cy="400110"/>
            </a:xfrm>
            <a:prstGeom prst="rect">
              <a:avLst/>
            </a:prstGeom>
            <a:noFill/>
          </p:spPr>
          <p:txBody>
            <a:bodyPr wrap="square" rtlCol="0">
              <a:spAutoFit/>
            </a:bodyPr>
            <a:lstStyle/>
            <a:p>
              <a:pPr algn="ctr"/>
              <a:r>
                <a:rPr lang="en-US" sz="2000" dirty="0" smtClean="0">
                  <a:solidFill>
                    <a:prstClr val="black"/>
                  </a:solidFill>
                  <a:latin typeface="Arial" pitchFamily="34" charset="0"/>
                  <a:cs typeface="Arial" pitchFamily="34" charset="0"/>
                </a:rPr>
                <a:t>0.2 mol B</a:t>
              </a:r>
            </a:p>
          </p:txBody>
        </p:sp>
      </p:grpSp>
    </p:spTree>
    <p:extLst>
      <p:ext uri="{BB962C8B-B14F-4D97-AF65-F5344CB8AC3E}">
        <p14:creationId xmlns:p14="http://schemas.microsoft.com/office/powerpoint/2010/main" val="26577703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 Placeholder 18"/>
          <p:cNvSpPr>
            <a:spLocks noGrp="1"/>
          </p:cNvSpPr>
          <p:nvPr>
            <p:ph type="body" sz="quarter" idx="13"/>
          </p:nvPr>
        </p:nvSpPr>
        <p:spPr>
          <a:xfrm>
            <a:off x="617517" y="534389"/>
            <a:ext cx="8039594" cy="3153691"/>
          </a:xfrm>
        </p:spPr>
        <p:txBody>
          <a:bodyPr>
            <a:normAutofit/>
          </a:bodyPr>
          <a:lstStyle/>
          <a:p>
            <a:r>
              <a:rPr lang="en-US" dirty="0" smtClean="0"/>
              <a:t>One mole of pure hexane is in vapor-liquid equilibrium at 1 bar and 70°C in a piston-cylinder.  After 0.2 mol of octane vapor is injected, the system returns to equilibrium at the same temperature and pressure.  </a:t>
            </a:r>
          </a:p>
          <a:p>
            <a:endParaRPr lang="en-US" u="sng" dirty="0" smtClean="0"/>
          </a:p>
          <a:p>
            <a:r>
              <a:rPr lang="en-US" dirty="0" smtClean="0"/>
              <a:t>What are the final contents of the system?</a:t>
            </a:r>
            <a:endParaRPr lang="en-US" dirty="0"/>
          </a:p>
        </p:txBody>
      </p:sp>
      <p:sp>
        <p:nvSpPr>
          <p:cNvPr id="20" name="Text Placeholder 19"/>
          <p:cNvSpPr>
            <a:spLocks noGrp="1"/>
          </p:cNvSpPr>
          <p:nvPr>
            <p:ph type="body" sz="quarter" idx="14"/>
          </p:nvPr>
        </p:nvSpPr>
        <p:spPr>
          <a:xfrm>
            <a:off x="605641" y="3950202"/>
            <a:ext cx="6694569" cy="2907798"/>
          </a:xfrm>
        </p:spPr>
        <p:txBody>
          <a:bodyPr>
            <a:normAutofit/>
          </a:bodyPr>
          <a:lstStyle/>
          <a:p>
            <a:pPr>
              <a:lnSpc>
                <a:spcPct val="100000"/>
              </a:lnSpc>
              <a:spcAft>
                <a:spcPts val="1800"/>
              </a:spcAft>
            </a:pPr>
            <a:r>
              <a:rPr lang="en-US" dirty="0" smtClean="0"/>
              <a:t>All liquid</a:t>
            </a:r>
          </a:p>
          <a:p>
            <a:pPr>
              <a:lnSpc>
                <a:spcPct val="100000"/>
              </a:lnSpc>
              <a:spcAft>
                <a:spcPts val="1800"/>
              </a:spcAft>
            </a:pPr>
            <a:r>
              <a:rPr lang="en-US" dirty="0" smtClean="0"/>
              <a:t>All vapor</a:t>
            </a:r>
          </a:p>
          <a:p>
            <a:pPr>
              <a:lnSpc>
                <a:spcPct val="100000"/>
              </a:lnSpc>
              <a:spcAft>
                <a:spcPts val="1800"/>
              </a:spcAft>
            </a:pPr>
            <a:r>
              <a:rPr lang="en-US" dirty="0" smtClean="0"/>
              <a:t>Liquid and vapor with y</a:t>
            </a:r>
            <a:r>
              <a:rPr lang="en-US" baseline="-25000" dirty="0" smtClean="0"/>
              <a:t>hexane</a:t>
            </a:r>
            <a:r>
              <a:rPr lang="en-US" dirty="0" smtClean="0"/>
              <a:t> &gt; x</a:t>
            </a:r>
            <a:r>
              <a:rPr lang="en-US" baseline="-25000" dirty="0" smtClean="0"/>
              <a:t>hexane</a:t>
            </a:r>
          </a:p>
          <a:p>
            <a:pPr>
              <a:lnSpc>
                <a:spcPct val="100000"/>
              </a:lnSpc>
              <a:spcAft>
                <a:spcPts val="1800"/>
              </a:spcAft>
            </a:pPr>
            <a:r>
              <a:rPr lang="en-US" dirty="0" smtClean="0"/>
              <a:t>Liquid and vapor with y</a:t>
            </a:r>
            <a:r>
              <a:rPr lang="en-US" baseline="-25000" dirty="0" smtClean="0"/>
              <a:t>hexane</a:t>
            </a:r>
            <a:r>
              <a:rPr lang="en-US" dirty="0" smtClean="0"/>
              <a:t> &lt; x</a:t>
            </a:r>
            <a:r>
              <a:rPr lang="en-US" baseline="-25000" dirty="0" smtClean="0"/>
              <a:t>hexane</a:t>
            </a:r>
          </a:p>
        </p:txBody>
      </p:sp>
      <p:sp>
        <p:nvSpPr>
          <p:cNvPr id="21" name="Rectangle 20"/>
          <p:cNvSpPr/>
          <p:nvPr/>
        </p:nvSpPr>
        <p:spPr>
          <a:xfrm>
            <a:off x="2876947" y="2235864"/>
            <a:ext cx="3292889" cy="492443"/>
          </a:xfrm>
          <a:prstGeom prst="rect">
            <a:avLst/>
          </a:prstGeom>
        </p:spPr>
        <p:txBody>
          <a:bodyPr wrap="none">
            <a:spAutoFit/>
          </a:bodyPr>
          <a:lstStyle/>
          <a:p>
            <a:r>
              <a:rPr lang="en-US" sz="2600" dirty="0" smtClean="0">
                <a:latin typeface="Arial" pitchFamily="34" charset="0"/>
                <a:cs typeface="Arial" pitchFamily="34" charset="0"/>
              </a:rPr>
              <a:t>P</a:t>
            </a:r>
            <a:r>
              <a:rPr lang="en-US" sz="2600" baseline="30000" dirty="0" smtClean="0">
                <a:latin typeface="Arial" pitchFamily="34" charset="0"/>
                <a:cs typeface="Arial" pitchFamily="34" charset="0"/>
              </a:rPr>
              <a:t>sat</a:t>
            </a:r>
            <a:r>
              <a:rPr lang="en-US" sz="2600" baseline="-25000" dirty="0" smtClean="0">
                <a:latin typeface="Arial" pitchFamily="34" charset="0"/>
                <a:cs typeface="Arial" pitchFamily="34" charset="0"/>
              </a:rPr>
              <a:t>(hexane)</a:t>
            </a:r>
            <a:r>
              <a:rPr lang="en-US" sz="2600" dirty="0" smtClean="0">
                <a:latin typeface="Arial" pitchFamily="34" charset="0"/>
                <a:cs typeface="Arial" pitchFamily="34" charset="0"/>
              </a:rPr>
              <a:t> &gt; P</a:t>
            </a:r>
            <a:r>
              <a:rPr lang="en-US" sz="2600" baseline="30000" dirty="0" smtClean="0">
                <a:latin typeface="Arial" pitchFamily="34" charset="0"/>
                <a:cs typeface="Arial" pitchFamily="34" charset="0"/>
              </a:rPr>
              <a:t>sat</a:t>
            </a:r>
            <a:r>
              <a:rPr lang="en-US" sz="2600" baseline="-25000" dirty="0" smtClean="0">
                <a:latin typeface="Arial" pitchFamily="34" charset="0"/>
                <a:cs typeface="Arial" pitchFamily="34" charset="0"/>
              </a:rPr>
              <a:t>(octane)</a:t>
            </a:r>
            <a:endParaRPr lang="en-US" sz="2600" baseline="-25000" dirty="0">
              <a:latin typeface="Arial" pitchFamily="34" charset="0"/>
              <a:cs typeface="Arial" pitchFamily="34" charset="0"/>
            </a:endParaRPr>
          </a:p>
        </p:txBody>
      </p:sp>
      <p:grpSp>
        <p:nvGrpSpPr>
          <p:cNvPr id="2" name="Group 22"/>
          <p:cNvGrpSpPr/>
          <p:nvPr/>
        </p:nvGrpSpPr>
        <p:grpSpPr>
          <a:xfrm>
            <a:off x="5376817" y="2391705"/>
            <a:ext cx="3200207" cy="3518004"/>
            <a:chOff x="5391807" y="2164061"/>
            <a:chExt cx="3200207" cy="3518004"/>
          </a:xfrm>
        </p:grpSpPr>
        <p:sp>
          <p:nvSpPr>
            <p:cNvPr id="4" name="Can 3"/>
            <p:cNvSpPr/>
            <p:nvPr/>
          </p:nvSpPr>
          <p:spPr>
            <a:xfrm>
              <a:off x="7395878" y="4452307"/>
              <a:ext cx="1193989" cy="1224537"/>
            </a:xfrm>
            <a:prstGeom prst="can">
              <a:avLst>
                <a:gd name="adj" fmla="val 33358"/>
              </a:avLst>
            </a:prstGeom>
            <a:solidFill>
              <a:schemeClr val="accent3">
                <a:lumMod val="40000"/>
                <a:lumOff val="6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Can 4"/>
            <p:cNvSpPr/>
            <p:nvPr/>
          </p:nvSpPr>
          <p:spPr>
            <a:xfrm>
              <a:off x="7398025" y="2963458"/>
              <a:ext cx="1193989" cy="1967129"/>
            </a:xfrm>
            <a:prstGeom prst="can">
              <a:avLst>
                <a:gd name="adj" fmla="val 33358"/>
              </a:avLst>
            </a:prstGeom>
            <a:solidFill>
              <a:schemeClr val="bg1">
                <a:lumMod val="9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an 2"/>
            <p:cNvSpPr/>
            <p:nvPr/>
          </p:nvSpPr>
          <p:spPr>
            <a:xfrm>
              <a:off x="7394471" y="2164061"/>
              <a:ext cx="1193989" cy="3518004"/>
            </a:xfrm>
            <a:prstGeom prst="can">
              <a:avLst>
                <a:gd name="adj" fmla="val 32143"/>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Can 5"/>
            <p:cNvSpPr/>
            <p:nvPr/>
          </p:nvSpPr>
          <p:spPr>
            <a:xfrm>
              <a:off x="7402159" y="2690335"/>
              <a:ext cx="1182167" cy="833304"/>
            </a:xfrm>
            <a:prstGeom prst="can">
              <a:avLst>
                <a:gd name="adj" fmla="val 44071"/>
              </a:avLst>
            </a:prstGeom>
            <a:solidFill>
              <a:schemeClr val="tx1">
                <a:lumMod val="75000"/>
                <a:lumOff val="2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p:cNvSpPr txBox="1"/>
            <p:nvPr/>
          </p:nvSpPr>
          <p:spPr>
            <a:xfrm>
              <a:off x="7437436" y="3532371"/>
              <a:ext cx="1111202" cy="769441"/>
            </a:xfrm>
            <a:prstGeom prst="rect">
              <a:avLst/>
            </a:prstGeom>
            <a:noFill/>
          </p:spPr>
          <p:txBody>
            <a:bodyPr wrap="none" rtlCol="0">
              <a:spAutoFit/>
            </a:bodyPr>
            <a:lstStyle/>
            <a:p>
              <a:pPr algn="ctr"/>
              <a:r>
                <a:rPr lang="en-US" sz="2200" dirty="0" smtClean="0">
                  <a:latin typeface="Arial" pitchFamily="34" charset="0"/>
                  <a:cs typeface="Arial" pitchFamily="34" charset="0"/>
                </a:rPr>
                <a:t>hexane</a:t>
              </a:r>
            </a:p>
            <a:p>
              <a:pPr algn="ctr"/>
              <a:r>
                <a:rPr lang="en-US" sz="2200" dirty="0" smtClean="0">
                  <a:latin typeface="Arial" pitchFamily="34" charset="0"/>
                  <a:cs typeface="Arial" pitchFamily="34" charset="0"/>
                </a:rPr>
                <a:t>vapor</a:t>
              </a:r>
            </a:p>
          </p:txBody>
        </p:sp>
        <p:sp>
          <p:nvSpPr>
            <p:cNvPr id="8" name="TextBox 7"/>
            <p:cNvSpPr txBox="1"/>
            <p:nvPr/>
          </p:nvSpPr>
          <p:spPr>
            <a:xfrm>
              <a:off x="7437436" y="4884867"/>
              <a:ext cx="1111202" cy="769441"/>
            </a:xfrm>
            <a:prstGeom prst="rect">
              <a:avLst/>
            </a:prstGeom>
            <a:noFill/>
          </p:spPr>
          <p:txBody>
            <a:bodyPr wrap="none" rtlCol="0">
              <a:spAutoFit/>
            </a:bodyPr>
            <a:lstStyle/>
            <a:p>
              <a:pPr algn="ctr"/>
              <a:r>
                <a:rPr lang="en-US" sz="2200" dirty="0" smtClean="0">
                  <a:latin typeface="Arial" pitchFamily="34" charset="0"/>
                  <a:cs typeface="Arial" pitchFamily="34" charset="0"/>
                </a:rPr>
                <a:t>hexane</a:t>
              </a:r>
            </a:p>
            <a:p>
              <a:pPr algn="ctr"/>
              <a:r>
                <a:rPr lang="en-US" sz="2200" dirty="0" smtClean="0">
                  <a:latin typeface="Arial" pitchFamily="34" charset="0"/>
                  <a:cs typeface="Arial" pitchFamily="34" charset="0"/>
                </a:rPr>
                <a:t>liquid</a:t>
              </a:r>
            </a:p>
          </p:txBody>
        </p:sp>
        <p:grpSp>
          <p:nvGrpSpPr>
            <p:cNvPr id="9" name="Group 7"/>
            <p:cNvGrpSpPr>
              <a:grpSpLocks/>
            </p:cNvGrpSpPr>
            <p:nvPr/>
          </p:nvGrpSpPr>
          <p:grpSpPr bwMode="auto">
            <a:xfrm rot="16200000">
              <a:off x="6474472" y="3655560"/>
              <a:ext cx="400027" cy="1513489"/>
              <a:chOff x="4560" y="496"/>
              <a:chExt cx="240" cy="2048"/>
            </a:xfrm>
          </p:grpSpPr>
          <p:grpSp>
            <p:nvGrpSpPr>
              <p:cNvPr id="10" name="Group 9"/>
              <p:cNvGrpSpPr>
                <a:grpSpLocks/>
              </p:cNvGrpSpPr>
              <p:nvPr/>
            </p:nvGrpSpPr>
            <p:grpSpPr bwMode="auto">
              <a:xfrm>
                <a:off x="4560" y="496"/>
                <a:ext cx="240" cy="1968"/>
                <a:chOff x="2208" y="1776"/>
                <a:chExt cx="240" cy="1968"/>
              </a:xfrm>
            </p:grpSpPr>
            <p:sp>
              <p:nvSpPr>
                <p:cNvPr id="12" name="Rectangle 10"/>
                <p:cNvSpPr>
                  <a:spLocks noChangeArrowheads="1"/>
                </p:cNvSpPr>
                <p:nvPr/>
              </p:nvSpPr>
              <p:spPr bwMode="auto">
                <a:xfrm>
                  <a:off x="2208" y="3123"/>
                  <a:ext cx="240" cy="621"/>
                </a:xfrm>
                <a:prstGeom prst="rect">
                  <a:avLst/>
                </a:prstGeom>
                <a:solidFill>
                  <a:schemeClr val="accent3">
                    <a:lumMod val="20000"/>
                    <a:lumOff val="80000"/>
                  </a:schemeClr>
                </a:solidFill>
                <a:ln w="9525">
                  <a:solidFill>
                    <a:schemeClr val="tx1"/>
                  </a:solidFill>
                  <a:miter lim="800000"/>
                  <a:headEnd/>
                  <a:tailEnd/>
                </a:ln>
              </p:spPr>
              <p:txBody>
                <a:bodyPr wrap="none" anchor="ctr"/>
                <a:lstStyle/>
                <a:p>
                  <a:endParaRPr lang="en-US" dirty="0"/>
                </a:p>
              </p:txBody>
            </p:sp>
            <p:sp>
              <p:nvSpPr>
                <p:cNvPr id="13" name="Rectangle 11"/>
                <p:cNvSpPr>
                  <a:spLocks noChangeArrowheads="1"/>
                </p:cNvSpPr>
                <p:nvPr/>
              </p:nvSpPr>
              <p:spPr bwMode="auto">
                <a:xfrm>
                  <a:off x="2208" y="2496"/>
                  <a:ext cx="240" cy="627"/>
                </a:xfrm>
                <a:prstGeom prst="rect">
                  <a:avLst/>
                </a:prstGeom>
                <a:solidFill>
                  <a:schemeClr val="bg1"/>
                </a:solidFill>
                <a:ln w="9525">
                  <a:solidFill>
                    <a:schemeClr val="tx1"/>
                  </a:solidFill>
                  <a:miter lim="800000"/>
                  <a:headEnd/>
                  <a:tailEnd/>
                </a:ln>
              </p:spPr>
              <p:txBody>
                <a:bodyPr wrap="none" anchor="ctr"/>
                <a:lstStyle/>
                <a:p>
                  <a:endParaRPr lang="en-US" dirty="0"/>
                </a:p>
              </p:txBody>
            </p:sp>
            <p:sp>
              <p:nvSpPr>
                <p:cNvPr id="14" name="Rectangle 12"/>
                <p:cNvSpPr>
                  <a:spLocks noChangeArrowheads="1"/>
                </p:cNvSpPr>
                <p:nvPr/>
              </p:nvSpPr>
              <p:spPr bwMode="auto">
                <a:xfrm>
                  <a:off x="2208" y="2916"/>
                  <a:ext cx="240" cy="192"/>
                </a:xfrm>
                <a:prstGeom prst="rect">
                  <a:avLst/>
                </a:prstGeom>
                <a:solidFill>
                  <a:srgbClr val="000000"/>
                </a:solidFill>
                <a:ln w="9525">
                  <a:solidFill>
                    <a:schemeClr val="tx1"/>
                  </a:solidFill>
                  <a:miter lim="800000"/>
                  <a:headEnd/>
                  <a:tailEnd/>
                </a:ln>
              </p:spPr>
              <p:txBody>
                <a:bodyPr wrap="none" anchor="ctr"/>
                <a:lstStyle/>
                <a:p>
                  <a:endParaRPr lang="en-US" dirty="0"/>
                </a:p>
              </p:txBody>
            </p:sp>
            <p:sp>
              <p:nvSpPr>
                <p:cNvPr id="15" name="Rectangle 13"/>
                <p:cNvSpPr>
                  <a:spLocks noChangeArrowheads="1"/>
                </p:cNvSpPr>
                <p:nvPr/>
              </p:nvSpPr>
              <p:spPr bwMode="auto">
                <a:xfrm>
                  <a:off x="2290" y="1824"/>
                  <a:ext cx="55" cy="1107"/>
                </a:xfrm>
                <a:prstGeom prst="rect">
                  <a:avLst/>
                </a:prstGeom>
                <a:solidFill>
                  <a:srgbClr val="000000"/>
                </a:solidFill>
                <a:ln w="9525">
                  <a:solidFill>
                    <a:schemeClr val="tx1"/>
                  </a:solidFill>
                  <a:miter lim="800000"/>
                  <a:headEnd/>
                  <a:tailEnd/>
                </a:ln>
              </p:spPr>
              <p:txBody>
                <a:bodyPr wrap="none" anchor="ctr"/>
                <a:lstStyle/>
                <a:p>
                  <a:endParaRPr lang="en-US" dirty="0"/>
                </a:p>
              </p:txBody>
            </p:sp>
            <p:sp>
              <p:nvSpPr>
                <p:cNvPr id="16" name="Rectangle 14"/>
                <p:cNvSpPr>
                  <a:spLocks noChangeArrowheads="1"/>
                </p:cNvSpPr>
                <p:nvPr/>
              </p:nvSpPr>
              <p:spPr bwMode="auto">
                <a:xfrm>
                  <a:off x="2208" y="1776"/>
                  <a:ext cx="240" cy="48"/>
                </a:xfrm>
                <a:prstGeom prst="rect">
                  <a:avLst/>
                </a:prstGeom>
                <a:solidFill>
                  <a:srgbClr val="000000"/>
                </a:solidFill>
                <a:ln w="9525">
                  <a:solidFill>
                    <a:schemeClr val="tx1"/>
                  </a:solidFill>
                  <a:miter lim="800000"/>
                  <a:headEnd/>
                  <a:tailEnd/>
                </a:ln>
              </p:spPr>
              <p:txBody>
                <a:bodyPr wrap="none" anchor="ctr"/>
                <a:lstStyle/>
                <a:p>
                  <a:endParaRPr lang="en-US" dirty="0"/>
                </a:p>
              </p:txBody>
            </p:sp>
          </p:grpSp>
          <p:sp>
            <p:nvSpPr>
              <p:cNvPr id="11" name="Rectangle 10"/>
              <p:cNvSpPr>
                <a:spLocks noChangeArrowheads="1"/>
              </p:cNvSpPr>
              <p:nvPr/>
            </p:nvSpPr>
            <p:spPr bwMode="auto">
              <a:xfrm>
                <a:off x="4656" y="2448"/>
                <a:ext cx="48" cy="96"/>
              </a:xfrm>
              <a:prstGeom prst="rect">
                <a:avLst/>
              </a:prstGeom>
              <a:solidFill>
                <a:schemeClr val="accent2"/>
              </a:solidFill>
              <a:ln w="9525">
                <a:noFill/>
                <a:miter lim="800000"/>
                <a:headEnd/>
                <a:tailEnd/>
              </a:ln>
            </p:spPr>
            <p:txBody>
              <a:bodyPr wrap="none" anchor="ctr"/>
              <a:lstStyle/>
              <a:p>
                <a:endParaRPr lang="en-US" dirty="0"/>
              </a:p>
            </p:txBody>
          </p:sp>
        </p:grpSp>
        <p:cxnSp>
          <p:nvCxnSpPr>
            <p:cNvPr id="17" name="Straight Arrow Connector 16"/>
            <p:cNvCxnSpPr/>
            <p:nvPr/>
          </p:nvCxnSpPr>
          <p:spPr>
            <a:xfrm flipV="1">
              <a:off x="5391807" y="4430110"/>
              <a:ext cx="457199" cy="1"/>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5791501" y="3455776"/>
              <a:ext cx="1111202" cy="430887"/>
            </a:xfrm>
            <a:prstGeom prst="rect">
              <a:avLst/>
            </a:prstGeom>
            <a:noFill/>
          </p:spPr>
          <p:txBody>
            <a:bodyPr wrap="none" rtlCol="0">
              <a:spAutoFit/>
            </a:bodyPr>
            <a:lstStyle/>
            <a:p>
              <a:r>
                <a:rPr lang="en-US" sz="2200" dirty="0" smtClean="0">
                  <a:latin typeface="Arial" pitchFamily="34" charset="0"/>
                  <a:cs typeface="Arial" pitchFamily="34" charset="0"/>
                </a:rPr>
                <a:t>0.2 mol</a:t>
              </a:r>
              <a:endParaRPr lang="en-US" sz="2200" baseline="-25000" dirty="0" smtClean="0">
                <a:latin typeface="Arial" pitchFamily="34" charset="0"/>
                <a:cs typeface="Arial" pitchFamily="34" charset="0"/>
              </a:endParaRPr>
            </a:p>
          </p:txBody>
        </p:sp>
        <p:sp>
          <p:nvSpPr>
            <p:cNvPr id="22" name="TextBox 21"/>
            <p:cNvSpPr txBox="1"/>
            <p:nvPr/>
          </p:nvSpPr>
          <p:spPr>
            <a:xfrm>
              <a:off x="5836670" y="3757950"/>
              <a:ext cx="1032655" cy="430887"/>
            </a:xfrm>
            <a:prstGeom prst="rect">
              <a:avLst/>
            </a:prstGeom>
            <a:noFill/>
          </p:spPr>
          <p:txBody>
            <a:bodyPr wrap="none" rtlCol="0">
              <a:spAutoFit/>
            </a:bodyPr>
            <a:lstStyle/>
            <a:p>
              <a:r>
                <a:rPr lang="en-US" sz="2200" dirty="0" smtClean="0">
                  <a:latin typeface="Arial" pitchFamily="34" charset="0"/>
                  <a:cs typeface="Arial" pitchFamily="34" charset="0"/>
                </a:rPr>
                <a:t>octane</a:t>
              </a:r>
            </a:p>
          </p:txBody>
        </p:sp>
      </p:grpSp>
    </p:spTree>
    <p:extLst>
      <p:ext uri="{BB962C8B-B14F-4D97-AF65-F5344CB8AC3E}">
        <p14:creationId xmlns:p14="http://schemas.microsoft.com/office/powerpoint/2010/main" val="1271106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 Placeholder 18"/>
          <p:cNvSpPr>
            <a:spLocks noGrp="1"/>
          </p:cNvSpPr>
          <p:nvPr>
            <p:ph type="body" sz="quarter" idx="13"/>
          </p:nvPr>
        </p:nvSpPr>
        <p:spPr>
          <a:xfrm>
            <a:off x="617517" y="534389"/>
            <a:ext cx="8039594" cy="3153691"/>
          </a:xfrm>
        </p:spPr>
        <p:txBody>
          <a:bodyPr>
            <a:normAutofit/>
          </a:bodyPr>
          <a:lstStyle/>
          <a:p>
            <a:r>
              <a:rPr lang="en-US" dirty="0" smtClean="0"/>
              <a:t>One mole of pure octane is in vapor-liquid equilibrium at 1 bar and 125°C in a piston-cylinder. After 0.2 mol of hexane liquid is injected, the system returns to equilibrium at the same temperature and pressure.  </a:t>
            </a:r>
          </a:p>
          <a:p>
            <a:endParaRPr lang="en-US" u="sng" dirty="0" smtClean="0"/>
          </a:p>
          <a:p>
            <a:r>
              <a:rPr lang="en-US" dirty="0" smtClean="0"/>
              <a:t>What are the final contents of the system?</a:t>
            </a:r>
            <a:endParaRPr lang="en-US" dirty="0"/>
          </a:p>
        </p:txBody>
      </p:sp>
      <p:sp>
        <p:nvSpPr>
          <p:cNvPr id="20" name="Text Placeholder 19"/>
          <p:cNvSpPr>
            <a:spLocks noGrp="1"/>
          </p:cNvSpPr>
          <p:nvPr>
            <p:ph type="body" sz="quarter" idx="14"/>
          </p:nvPr>
        </p:nvSpPr>
        <p:spPr>
          <a:xfrm>
            <a:off x="605641" y="3809999"/>
            <a:ext cx="6694569" cy="2620487"/>
          </a:xfrm>
        </p:spPr>
        <p:txBody>
          <a:bodyPr>
            <a:normAutofit/>
          </a:bodyPr>
          <a:lstStyle/>
          <a:p>
            <a:pPr>
              <a:lnSpc>
                <a:spcPct val="100000"/>
              </a:lnSpc>
              <a:spcAft>
                <a:spcPts val="1800"/>
              </a:spcAft>
            </a:pPr>
            <a:r>
              <a:rPr lang="en-US" dirty="0" smtClean="0"/>
              <a:t>All liquid</a:t>
            </a:r>
          </a:p>
          <a:p>
            <a:pPr>
              <a:lnSpc>
                <a:spcPct val="100000"/>
              </a:lnSpc>
              <a:spcAft>
                <a:spcPts val="1800"/>
              </a:spcAft>
            </a:pPr>
            <a:r>
              <a:rPr lang="en-US" dirty="0" smtClean="0"/>
              <a:t>All vapor</a:t>
            </a:r>
          </a:p>
          <a:p>
            <a:pPr>
              <a:lnSpc>
                <a:spcPct val="100000"/>
              </a:lnSpc>
              <a:spcAft>
                <a:spcPts val="1800"/>
              </a:spcAft>
            </a:pPr>
            <a:r>
              <a:rPr lang="en-US" dirty="0" smtClean="0"/>
              <a:t>Liquid and vapor with y</a:t>
            </a:r>
            <a:r>
              <a:rPr lang="en-US" baseline="-25000" dirty="0" smtClean="0"/>
              <a:t>octane</a:t>
            </a:r>
            <a:r>
              <a:rPr lang="en-US" dirty="0" smtClean="0"/>
              <a:t> &gt; x</a:t>
            </a:r>
            <a:r>
              <a:rPr lang="en-US" baseline="-25000" dirty="0" smtClean="0"/>
              <a:t>octane</a:t>
            </a:r>
          </a:p>
          <a:p>
            <a:pPr>
              <a:lnSpc>
                <a:spcPct val="100000"/>
              </a:lnSpc>
              <a:spcAft>
                <a:spcPts val="1800"/>
              </a:spcAft>
            </a:pPr>
            <a:r>
              <a:rPr lang="en-US" dirty="0" smtClean="0"/>
              <a:t>Liquid and vapor with y</a:t>
            </a:r>
            <a:r>
              <a:rPr lang="en-US" baseline="-25000" dirty="0" smtClean="0"/>
              <a:t>octane</a:t>
            </a:r>
            <a:r>
              <a:rPr lang="en-US" dirty="0" smtClean="0"/>
              <a:t> &lt; x</a:t>
            </a:r>
            <a:r>
              <a:rPr lang="en-US" baseline="-25000" dirty="0" smtClean="0"/>
              <a:t>octane</a:t>
            </a:r>
          </a:p>
        </p:txBody>
      </p:sp>
      <p:sp>
        <p:nvSpPr>
          <p:cNvPr id="21" name="Rectangle 20"/>
          <p:cNvSpPr/>
          <p:nvPr/>
        </p:nvSpPr>
        <p:spPr>
          <a:xfrm>
            <a:off x="2876947" y="2235864"/>
            <a:ext cx="3385863" cy="492443"/>
          </a:xfrm>
          <a:prstGeom prst="rect">
            <a:avLst/>
          </a:prstGeom>
        </p:spPr>
        <p:txBody>
          <a:bodyPr wrap="none">
            <a:spAutoFit/>
          </a:bodyPr>
          <a:lstStyle/>
          <a:p>
            <a:r>
              <a:rPr lang="en-US" sz="2600" dirty="0" smtClean="0">
                <a:latin typeface="Arial" pitchFamily="34" charset="0"/>
                <a:cs typeface="Arial" pitchFamily="34" charset="0"/>
              </a:rPr>
              <a:t>P</a:t>
            </a:r>
            <a:r>
              <a:rPr lang="en-US" sz="2600" baseline="30000" dirty="0" smtClean="0">
                <a:latin typeface="Arial" pitchFamily="34" charset="0"/>
                <a:cs typeface="Arial" pitchFamily="34" charset="0"/>
              </a:rPr>
              <a:t>sat</a:t>
            </a:r>
            <a:r>
              <a:rPr lang="en-US" sz="2600" baseline="-25000" dirty="0" smtClean="0">
                <a:latin typeface="Arial" pitchFamily="34" charset="0"/>
                <a:cs typeface="Arial" pitchFamily="34" charset="0"/>
              </a:rPr>
              <a:t>(octane)</a:t>
            </a:r>
            <a:r>
              <a:rPr lang="en-US" sz="2600" dirty="0" smtClean="0">
                <a:latin typeface="Arial" pitchFamily="34" charset="0"/>
                <a:cs typeface="Arial" pitchFamily="34" charset="0"/>
              </a:rPr>
              <a:t>  &gt; P</a:t>
            </a:r>
            <a:r>
              <a:rPr lang="en-US" sz="2600" baseline="30000" dirty="0" smtClean="0">
                <a:latin typeface="Arial" pitchFamily="34" charset="0"/>
                <a:cs typeface="Arial" pitchFamily="34" charset="0"/>
              </a:rPr>
              <a:t>sat</a:t>
            </a:r>
            <a:r>
              <a:rPr lang="en-US" sz="2600" baseline="-25000" dirty="0" smtClean="0">
                <a:latin typeface="Arial" pitchFamily="34" charset="0"/>
                <a:cs typeface="Arial" pitchFamily="34" charset="0"/>
              </a:rPr>
              <a:t>(hexane)</a:t>
            </a:r>
            <a:endParaRPr lang="en-US" sz="2600" baseline="-25000" dirty="0">
              <a:latin typeface="Arial" pitchFamily="34" charset="0"/>
              <a:cs typeface="Arial" pitchFamily="34" charset="0"/>
            </a:endParaRPr>
          </a:p>
        </p:txBody>
      </p:sp>
      <p:grpSp>
        <p:nvGrpSpPr>
          <p:cNvPr id="2" name="Group 22"/>
          <p:cNvGrpSpPr/>
          <p:nvPr/>
        </p:nvGrpSpPr>
        <p:grpSpPr>
          <a:xfrm>
            <a:off x="5376817" y="2514600"/>
            <a:ext cx="3196653" cy="3518004"/>
            <a:chOff x="5391807" y="2164061"/>
            <a:chExt cx="3196653" cy="3518004"/>
          </a:xfrm>
        </p:grpSpPr>
        <p:sp>
          <p:nvSpPr>
            <p:cNvPr id="4" name="Can 3"/>
            <p:cNvSpPr/>
            <p:nvPr/>
          </p:nvSpPr>
          <p:spPr>
            <a:xfrm>
              <a:off x="7390003" y="4363368"/>
              <a:ext cx="1186976" cy="1313476"/>
            </a:xfrm>
            <a:prstGeom prst="can">
              <a:avLst>
                <a:gd name="adj" fmla="val 33358"/>
              </a:avLst>
            </a:prstGeom>
            <a:solidFill>
              <a:schemeClr val="accent3">
                <a:lumMod val="40000"/>
                <a:lumOff val="6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Can 4"/>
            <p:cNvSpPr/>
            <p:nvPr/>
          </p:nvSpPr>
          <p:spPr>
            <a:xfrm>
              <a:off x="7415583" y="2963458"/>
              <a:ext cx="1158873" cy="1884943"/>
            </a:xfrm>
            <a:prstGeom prst="can">
              <a:avLst>
                <a:gd name="adj" fmla="val 33358"/>
              </a:avLst>
            </a:prstGeom>
            <a:solidFill>
              <a:schemeClr val="bg1">
                <a:lumMod val="9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an 2"/>
            <p:cNvSpPr/>
            <p:nvPr/>
          </p:nvSpPr>
          <p:spPr>
            <a:xfrm>
              <a:off x="7394471" y="2164061"/>
              <a:ext cx="1193989" cy="3518004"/>
            </a:xfrm>
            <a:prstGeom prst="can">
              <a:avLst>
                <a:gd name="adj" fmla="val 32143"/>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Can 5"/>
            <p:cNvSpPr/>
            <p:nvPr/>
          </p:nvSpPr>
          <p:spPr>
            <a:xfrm>
              <a:off x="7402159" y="2690335"/>
              <a:ext cx="1182167" cy="833304"/>
            </a:xfrm>
            <a:prstGeom prst="can">
              <a:avLst>
                <a:gd name="adj" fmla="val 44071"/>
              </a:avLst>
            </a:prstGeom>
            <a:solidFill>
              <a:schemeClr val="tx1">
                <a:lumMod val="75000"/>
                <a:lumOff val="2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p:cNvSpPr txBox="1"/>
            <p:nvPr/>
          </p:nvSpPr>
          <p:spPr>
            <a:xfrm>
              <a:off x="7440140" y="3589523"/>
              <a:ext cx="1109599" cy="830997"/>
            </a:xfrm>
            <a:prstGeom prst="rect">
              <a:avLst/>
            </a:prstGeom>
            <a:noFill/>
          </p:spPr>
          <p:txBody>
            <a:bodyPr wrap="none" rtlCol="0">
              <a:spAutoFit/>
            </a:bodyPr>
            <a:lstStyle/>
            <a:p>
              <a:pPr algn="ctr"/>
              <a:r>
                <a:rPr lang="en-US" sz="2400" dirty="0">
                  <a:latin typeface="Arial" pitchFamily="34" charset="0"/>
                  <a:cs typeface="Arial" pitchFamily="34" charset="0"/>
                </a:rPr>
                <a:t>o</a:t>
              </a:r>
              <a:r>
                <a:rPr lang="en-US" sz="2400" dirty="0" smtClean="0">
                  <a:latin typeface="Arial" pitchFamily="34" charset="0"/>
                  <a:cs typeface="Arial" pitchFamily="34" charset="0"/>
                </a:rPr>
                <a:t>ctane</a:t>
              </a:r>
            </a:p>
            <a:p>
              <a:pPr algn="ctr"/>
              <a:r>
                <a:rPr lang="en-US" sz="2400" dirty="0">
                  <a:latin typeface="Arial" pitchFamily="34" charset="0"/>
                  <a:cs typeface="Arial" pitchFamily="34" charset="0"/>
                </a:rPr>
                <a:t>v</a:t>
              </a:r>
              <a:r>
                <a:rPr lang="en-US" sz="2400" dirty="0" smtClean="0">
                  <a:latin typeface="Arial" pitchFamily="34" charset="0"/>
                  <a:cs typeface="Arial" pitchFamily="34" charset="0"/>
                </a:rPr>
                <a:t>apor</a:t>
              </a:r>
            </a:p>
          </p:txBody>
        </p:sp>
        <p:sp>
          <p:nvSpPr>
            <p:cNvPr id="8" name="TextBox 7"/>
            <p:cNvSpPr txBox="1"/>
            <p:nvPr/>
          </p:nvSpPr>
          <p:spPr>
            <a:xfrm>
              <a:off x="7439418" y="4848401"/>
              <a:ext cx="1109599" cy="830997"/>
            </a:xfrm>
            <a:prstGeom prst="rect">
              <a:avLst/>
            </a:prstGeom>
            <a:noFill/>
          </p:spPr>
          <p:txBody>
            <a:bodyPr wrap="none" rtlCol="0">
              <a:spAutoFit/>
            </a:bodyPr>
            <a:lstStyle/>
            <a:p>
              <a:pPr algn="ctr"/>
              <a:r>
                <a:rPr lang="en-US" sz="2400" dirty="0">
                  <a:latin typeface="Arial" pitchFamily="34" charset="0"/>
                  <a:cs typeface="Arial" pitchFamily="34" charset="0"/>
                </a:rPr>
                <a:t>o</a:t>
              </a:r>
              <a:r>
                <a:rPr lang="en-US" sz="2400" dirty="0" smtClean="0">
                  <a:latin typeface="Arial" pitchFamily="34" charset="0"/>
                  <a:cs typeface="Arial" pitchFamily="34" charset="0"/>
                </a:rPr>
                <a:t>ctane</a:t>
              </a:r>
            </a:p>
            <a:p>
              <a:pPr algn="ctr"/>
              <a:r>
                <a:rPr lang="en-US" sz="2400" dirty="0" smtClean="0">
                  <a:latin typeface="Arial" pitchFamily="34" charset="0"/>
                  <a:cs typeface="Arial" pitchFamily="34" charset="0"/>
                </a:rPr>
                <a:t>liquid</a:t>
              </a:r>
            </a:p>
          </p:txBody>
        </p:sp>
        <p:grpSp>
          <p:nvGrpSpPr>
            <p:cNvPr id="9" name="Group 7"/>
            <p:cNvGrpSpPr>
              <a:grpSpLocks/>
            </p:cNvGrpSpPr>
            <p:nvPr/>
          </p:nvGrpSpPr>
          <p:grpSpPr bwMode="auto">
            <a:xfrm rot="16200000">
              <a:off x="6474472" y="3655560"/>
              <a:ext cx="400027" cy="1513489"/>
              <a:chOff x="4560" y="496"/>
              <a:chExt cx="240" cy="2048"/>
            </a:xfrm>
          </p:grpSpPr>
          <p:grpSp>
            <p:nvGrpSpPr>
              <p:cNvPr id="10" name="Group 9"/>
              <p:cNvGrpSpPr>
                <a:grpSpLocks/>
              </p:cNvGrpSpPr>
              <p:nvPr/>
            </p:nvGrpSpPr>
            <p:grpSpPr bwMode="auto">
              <a:xfrm>
                <a:off x="4560" y="496"/>
                <a:ext cx="240" cy="1968"/>
                <a:chOff x="2208" y="1776"/>
                <a:chExt cx="240" cy="1968"/>
              </a:xfrm>
            </p:grpSpPr>
            <p:sp>
              <p:nvSpPr>
                <p:cNvPr id="12" name="Rectangle 10"/>
                <p:cNvSpPr>
                  <a:spLocks noChangeArrowheads="1"/>
                </p:cNvSpPr>
                <p:nvPr/>
              </p:nvSpPr>
              <p:spPr bwMode="auto">
                <a:xfrm>
                  <a:off x="2208" y="3123"/>
                  <a:ext cx="240" cy="621"/>
                </a:xfrm>
                <a:prstGeom prst="rect">
                  <a:avLst/>
                </a:prstGeom>
                <a:solidFill>
                  <a:schemeClr val="accent3">
                    <a:lumMod val="60000"/>
                    <a:lumOff val="40000"/>
                  </a:schemeClr>
                </a:solidFill>
                <a:ln w="9525">
                  <a:solidFill>
                    <a:schemeClr val="tx1"/>
                  </a:solidFill>
                  <a:miter lim="800000"/>
                  <a:headEnd/>
                  <a:tailEnd/>
                </a:ln>
              </p:spPr>
              <p:txBody>
                <a:bodyPr wrap="none" anchor="ctr"/>
                <a:lstStyle/>
                <a:p>
                  <a:endParaRPr lang="en-US" dirty="0"/>
                </a:p>
              </p:txBody>
            </p:sp>
            <p:sp>
              <p:nvSpPr>
                <p:cNvPr id="13" name="Rectangle 11"/>
                <p:cNvSpPr>
                  <a:spLocks noChangeArrowheads="1"/>
                </p:cNvSpPr>
                <p:nvPr/>
              </p:nvSpPr>
              <p:spPr bwMode="auto">
                <a:xfrm>
                  <a:off x="2208" y="2496"/>
                  <a:ext cx="240" cy="627"/>
                </a:xfrm>
                <a:prstGeom prst="rect">
                  <a:avLst/>
                </a:prstGeom>
                <a:solidFill>
                  <a:schemeClr val="bg1"/>
                </a:solidFill>
                <a:ln w="9525">
                  <a:solidFill>
                    <a:schemeClr val="tx1"/>
                  </a:solidFill>
                  <a:miter lim="800000"/>
                  <a:headEnd/>
                  <a:tailEnd/>
                </a:ln>
              </p:spPr>
              <p:txBody>
                <a:bodyPr wrap="none" anchor="ctr"/>
                <a:lstStyle/>
                <a:p>
                  <a:endParaRPr lang="en-US" dirty="0"/>
                </a:p>
              </p:txBody>
            </p:sp>
            <p:sp>
              <p:nvSpPr>
                <p:cNvPr id="14" name="Rectangle 12"/>
                <p:cNvSpPr>
                  <a:spLocks noChangeArrowheads="1"/>
                </p:cNvSpPr>
                <p:nvPr/>
              </p:nvSpPr>
              <p:spPr bwMode="auto">
                <a:xfrm>
                  <a:off x="2208" y="2916"/>
                  <a:ext cx="240" cy="192"/>
                </a:xfrm>
                <a:prstGeom prst="rect">
                  <a:avLst/>
                </a:prstGeom>
                <a:solidFill>
                  <a:srgbClr val="000000"/>
                </a:solidFill>
                <a:ln w="9525">
                  <a:solidFill>
                    <a:schemeClr val="tx1"/>
                  </a:solidFill>
                  <a:miter lim="800000"/>
                  <a:headEnd/>
                  <a:tailEnd/>
                </a:ln>
              </p:spPr>
              <p:txBody>
                <a:bodyPr wrap="none" anchor="ctr"/>
                <a:lstStyle/>
                <a:p>
                  <a:endParaRPr lang="en-US" dirty="0"/>
                </a:p>
              </p:txBody>
            </p:sp>
            <p:sp>
              <p:nvSpPr>
                <p:cNvPr id="15" name="Rectangle 13"/>
                <p:cNvSpPr>
                  <a:spLocks noChangeArrowheads="1"/>
                </p:cNvSpPr>
                <p:nvPr/>
              </p:nvSpPr>
              <p:spPr bwMode="auto">
                <a:xfrm>
                  <a:off x="2290" y="1824"/>
                  <a:ext cx="55" cy="1107"/>
                </a:xfrm>
                <a:prstGeom prst="rect">
                  <a:avLst/>
                </a:prstGeom>
                <a:solidFill>
                  <a:srgbClr val="000000"/>
                </a:solidFill>
                <a:ln w="9525">
                  <a:solidFill>
                    <a:schemeClr val="tx1"/>
                  </a:solidFill>
                  <a:miter lim="800000"/>
                  <a:headEnd/>
                  <a:tailEnd/>
                </a:ln>
              </p:spPr>
              <p:txBody>
                <a:bodyPr wrap="none" anchor="ctr"/>
                <a:lstStyle/>
                <a:p>
                  <a:endParaRPr lang="en-US" dirty="0"/>
                </a:p>
              </p:txBody>
            </p:sp>
            <p:sp>
              <p:nvSpPr>
                <p:cNvPr id="16" name="Rectangle 14"/>
                <p:cNvSpPr>
                  <a:spLocks noChangeArrowheads="1"/>
                </p:cNvSpPr>
                <p:nvPr/>
              </p:nvSpPr>
              <p:spPr bwMode="auto">
                <a:xfrm>
                  <a:off x="2208" y="1776"/>
                  <a:ext cx="240" cy="48"/>
                </a:xfrm>
                <a:prstGeom prst="rect">
                  <a:avLst/>
                </a:prstGeom>
                <a:solidFill>
                  <a:srgbClr val="000000"/>
                </a:solidFill>
                <a:ln w="9525">
                  <a:solidFill>
                    <a:schemeClr val="tx1"/>
                  </a:solidFill>
                  <a:miter lim="800000"/>
                  <a:headEnd/>
                  <a:tailEnd/>
                </a:ln>
              </p:spPr>
              <p:txBody>
                <a:bodyPr wrap="none" anchor="ctr"/>
                <a:lstStyle/>
                <a:p>
                  <a:endParaRPr lang="en-US" dirty="0"/>
                </a:p>
              </p:txBody>
            </p:sp>
          </p:grpSp>
          <p:sp>
            <p:nvSpPr>
              <p:cNvPr id="11" name="Rectangle 10"/>
              <p:cNvSpPr>
                <a:spLocks noChangeArrowheads="1"/>
              </p:cNvSpPr>
              <p:nvPr/>
            </p:nvSpPr>
            <p:spPr bwMode="auto">
              <a:xfrm>
                <a:off x="4656" y="2448"/>
                <a:ext cx="48" cy="96"/>
              </a:xfrm>
              <a:prstGeom prst="rect">
                <a:avLst/>
              </a:prstGeom>
              <a:solidFill>
                <a:schemeClr val="accent2"/>
              </a:solidFill>
              <a:ln w="9525">
                <a:noFill/>
                <a:miter lim="800000"/>
                <a:headEnd/>
                <a:tailEnd/>
              </a:ln>
            </p:spPr>
            <p:txBody>
              <a:bodyPr wrap="none" anchor="ctr"/>
              <a:lstStyle/>
              <a:p>
                <a:endParaRPr lang="en-US" dirty="0"/>
              </a:p>
            </p:txBody>
          </p:sp>
        </p:grpSp>
        <p:cxnSp>
          <p:nvCxnSpPr>
            <p:cNvPr id="17" name="Straight Arrow Connector 16"/>
            <p:cNvCxnSpPr/>
            <p:nvPr/>
          </p:nvCxnSpPr>
          <p:spPr>
            <a:xfrm flipV="1">
              <a:off x="5391807" y="4430110"/>
              <a:ext cx="457199" cy="1"/>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5867701" y="3455776"/>
              <a:ext cx="1194558" cy="461665"/>
            </a:xfrm>
            <a:prstGeom prst="rect">
              <a:avLst/>
            </a:prstGeom>
            <a:noFill/>
          </p:spPr>
          <p:txBody>
            <a:bodyPr wrap="none" rtlCol="0">
              <a:spAutoFit/>
            </a:bodyPr>
            <a:lstStyle/>
            <a:p>
              <a:r>
                <a:rPr lang="en-US" sz="2400" dirty="0" smtClean="0">
                  <a:latin typeface="Arial" pitchFamily="34" charset="0"/>
                  <a:cs typeface="Arial" pitchFamily="34" charset="0"/>
                </a:rPr>
                <a:t>0.2 mol</a:t>
              </a:r>
              <a:endParaRPr lang="en-US" sz="2400" baseline="-25000" dirty="0" smtClean="0">
                <a:latin typeface="Arial" pitchFamily="34" charset="0"/>
                <a:cs typeface="Arial" pitchFamily="34" charset="0"/>
              </a:endParaRPr>
            </a:p>
          </p:txBody>
        </p:sp>
        <p:sp>
          <p:nvSpPr>
            <p:cNvPr id="22" name="TextBox 21"/>
            <p:cNvSpPr txBox="1"/>
            <p:nvPr/>
          </p:nvSpPr>
          <p:spPr>
            <a:xfrm>
              <a:off x="5849554" y="3757950"/>
              <a:ext cx="1196161" cy="461665"/>
            </a:xfrm>
            <a:prstGeom prst="rect">
              <a:avLst/>
            </a:prstGeom>
            <a:noFill/>
          </p:spPr>
          <p:txBody>
            <a:bodyPr wrap="none" rtlCol="0">
              <a:spAutoFit/>
            </a:bodyPr>
            <a:lstStyle/>
            <a:p>
              <a:r>
                <a:rPr lang="en-US" sz="2400" dirty="0" smtClean="0">
                  <a:latin typeface="Arial" pitchFamily="34" charset="0"/>
                  <a:cs typeface="Arial" pitchFamily="34" charset="0"/>
                </a:rPr>
                <a:t>hexane</a:t>
              </a:r>
            </a:p>
          </p:txBody>
        </p:sp>
      </p:grpSp>
    </p:spTree>
    <p:extLst>
      <p:ext uri="{BB962C8B-B14F-4D97-AF65-F5344CB8AC3E}">
        <p14:creationId xmlns:p14="http://schemas.microsoft.com/office/powerpoint/2010/main" val="2817126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 Placeholder 18"/>
          <p:cNvSpPr>
            <a:spLocks noGrp="1"/>
          </p:cNvSpPr>
          <p:nvPr>
            <p:ph type="body" sz="quarter" idx="13"/>
          </p:nvPr>
        </p:nvSpPr>
        <p:spPr/>
        <p:txBody>
          <a:bodyPr/>
          <a:lstStyle/>
          <a:p>
            <a:r>
              <a:rPr lang="en-US" dirty="0" smtClean="0"/>
              <a:t>Hexane liquid is in equilibrium with N</a:t>
            </a:r>
            <a:r>
              <a:rPr lang="en-US" baseline="-25000" dirty="0" smtClean="0"/>
              <a:t>2</a:t>
            </a:r>
            <a:r>
              <a:rPr lang="en-US" dirty="0" smtClean="0"/>
              <a:t> gas at 50</a:t>
            </a:r>
            <a:r>
              <a:rPr lang="en-US" baseline="30000" dirty="0" smtClean="0">
                <a:latin typeface="Arial"/>
                <a:cs typeface="Arial"/>
              </a:rPr>
              <a:t>°</a:t>
            </a:r>
            <a:r>
              <a:rPr lang="en-US" dirty="0" smtClean="0"/>
              <a:t>C in a piston-cylinder. Some octane liquid is added to the system at constant temperature and pressure. What happens to hexane? </a:t>
            </a:r>
          </a:p>
          <a:p>
            <a:endParaRPr lang="en-US" dirty="0" smtClean="0"/>
          </a:p>
        </p:txBody>
      </p:sp>
      <p:sp>
        <p:nvSpPr>
          <p:cNvPr id="20" name="Text Placeholder 19"/>
          <p:cNvSpPr>
            <a:spLocks noGrp="1"/>
          </p:cNvSpPr>
          <p:nvPr>
            <p:ph type="body" sz="quarter" idx="14"/>
          </p:nvPr>
        </p:nvSpPr>
        <p:spPr>
          <a:xfrm>
            <a:off x="605642" y="3125000"/>
            <a:ext cx="4910738" cy="3042797"/>
          </a:xfrm>
        </p:spPr>
        <p:txBody>
          <a:bodyPr>
            <a:normAutofit/>
          </a:bodyPr>
          <a:lstStyle/>
          <a:p>
            <a:pPr>
              <a:lnSpc>
                <a:spcPct val="100000"/>
              </a:lnSpc>
              <a:spcAft>
                <a:spcPts val="1800"/>
              </a:spcAft>
              <a:buFontTx/>
              <a:buAutoNum type="alphaUcPeriod"/>
            </a:pPr>
            <a:r>
              <a:rPr lang="en-US" dirty="0" smtClean="0"/>
              <a:t>Some vapor condenses</a:t>
            </a:r>
          </a:p>
          <a:p>
            <a:pPr>
              <a:lnSpc>
                <a:spcPct val="100000"/>
              </a:lnSpc>
              <a:spcAft>
                <a:spcPts val="1800"/>
              </a:spcAft>
              <a:buFontTx/>
              <a:buAutoNum type="alphaUcPeriod"/>
            </a:pPr>
            <a:r>
              <a:rPr lang="en-US" dirty="0" smtClean="0"/>
              <a:t>Some liquid vaporizes</a:t>
            </a:r>
          </a:p>
          <a:p>
            <a:pPr>
              <a:lnSpc>
                <a:spcPct val="100000"/>
              </a:lnSpc>
              <a:spcAft>
                <a:spcPts val="1800"/>
              </a:spcAft>
              <a:buFontTx/>
              <a:buAutoNum type="alphaUcPeriod"/>
            </a:pPr>
            <a:r>
              <a:rPr lang="en-US" dirty="0" smtClean="0"/>
              <a:t>All the vapor condenses</a:t>
            </a:r>
          </a:p>
          <a:p>
            <a:pPr>
              <a:lnSpc>
                <a:spcPct val="100000"/>
              </a:lnSpc>
              <a:spcAft>
                <a:spcPts val="1800"/>
              </a:spcAft>
              <a:buFontTx/>
              <a:buAutoNum type="alphaUcPeriod"/>
            </a:pPr>
            <a:r>
              <a:rPr lang="en-US" dirty="0" smtClean="0"/>
              <a:t>All the liquid vaporizes</a:t>
            </a:r>
          </a:p>
          <a:p>
            <a:pPr>
              <a:lnSpc>
                <a:spcPct val="100000"/>
              </a:lnSpc>
              <a:spcAft>
                <a:spcPts val="1800"/>
              </a:spcAft>
              <a:buFontTx/>
              <a:buAutoNum type="alphaUcPeriod"/>
            </a:pPr>
            <a:r>
              <a:rPr lang="en-US" dirty="0" smtClean="0"/>
              <a:t>No change in the 2 phases</a:t>
            </a:r>
            <a:endParaRPr lang="en-US" dirty="0"/>
          </a:p>
        </p:txBody>
      </p:sp>
      <p:sp>
        <p:nvSpPr>
          <p:cNvPr id="21" name="Rectangle 20"/>
          <p:cNvSpPr/>
          <p:nvPr/>
        </p:nvSpPr>
        <p:spPr>
          <a:xfrm>
            <a:off x="2913688" y="2379697"/>
            <a:ext cx="3292889" cy="492443"/>
          </a:xfrm>
          <a:prstGeom prst="rect">
            <a:avLst/>
          </a:prstGeom>
        </p:spPr>
        <p:txBody>
          <a:bodyPr wrap="none">
            <a:spAutoFit/>
          </a:bodyPr>
          <a:lstStyle/>
          <a:p>
            <a:r>
              <a:rPr lang="en-US" sz="2600" dirty="0" smtClean="0">
                <a:latin typeface="Arial" pitchFamily="34" charset="0"/>
                <a:cs typeface="Arial" pitchFamily="34" charset="0"/>
              </a:rPr>
              <a:t>P</a:t>
            </a:r>
            <a:r>
              <a:rPr lang="en-US" sz="2600" baseline="30000" dirty="0" smtClean="0">
                <a:latin typeface="Arial" pitchFamily="34" charset="0"/>
                <a:cs typeface="Arial" pitchFamily="34" charset="0"/>
              </a:rPr>
              <a:t>sat</a:t>
            </a:r>
            <a:r>
              <a:rPr lang="en-US" sz="2600" baseline="-25000" dirty="0" smtClean="0">
                <a:latin typeface="Arial" pitchFamily="34" charset="0"/>
                <a:cs typeface="Arial" pitchFamily="34" charset="0"/>
              </a:rPr>
              <a:t>(hexane)</a:t>
            </a:r>
            <a:r>
              <a:rPr lang="en-US" sz="2600" dirty="0" smtClean="0">
                <a:latin typeface="Arial" pitchFamily="34" charset="0"/>
                <a:cs typeface="Arial" pitchFamily="34" charset="0"/>
              </a:rPr>
              <a:t> &gt; P</a:t>
            </a:r>
            <a:r>
              <a:rPr lang="en-US" sz="2600" baseline="30000" dirty="0" smtClean="0">
                <a:latin typeface="Arial" pitchFamily="34" charset="0"/>
                <a:cs typeface="Arial" pitchFamily="34" charset="0"/>
              </a:rPr>
              <a:t>sat</a:t>
            </a:r>
            <a:r>
              <a:rPr lang="en-US" sz="2600" baseline="-25000" dirty="0" smtClean="0">
                <a:latin typeface="Arial" pitchFamily="34" charset="0"/>
                <a:cs typeface="Arial" pitchFamily="34" charset="0"/>
              </a:rPr>
              <a:t>(octane)</a:t>
            </a:r>
            <a:endParaRPr lang="en-US" sz="2600" baseline="-25000" dirty="0">
              <a:latin typeface="Arial" pitchFamily="34" charset="0"/>
              <a:cs typeface="Arial" pitchFamily="34" charset="0"/>
            </a:endParaRPr>
          </a:p>
        </p:txBody>
      </p:sp>
      <p:grpSp>
        <p:nvGrpSpPr>
          <p:cNvPr id="2" name="Group 22"/>
          <p:cNvGrpSpPr/>
          <p:nvPr/>
        </p:nvGrpSpPr>
        <p:grpSpPr>
          <a:xfrm>
            <a:off x="5391253" y="2409163"/>
            <a:ext cx="3182218" cy="3518004"/>
            <a:chOff x="5423337" y="2164061"/>
            <a:chExt cx="3182218" cy="3518004"/>
          </a:xfrm>
        </p:grpSpPr>
        <p:sp>
          <p:nvSpPr>
            <p:cNvPr id="4" name="Can 3"/>
            <p:cNvSpPr/>
            <p:nvPr/>
          </p:nvSpPr>
          <p:spPr>
            <a:xfrm>
              <a:off x="7395878" y="4372301"/>
              <a:ext cx="1193989" cy="1304543"/>
            </a:xfrm>
            <a:prstGeom prst="can">
              <a:avLst>
                <a:gd name="adj" fmla="val 33358"/>
              </a:avLst>
            </a:prstGeom>
            <a:solidFill>
              <a:schemeClr val="accent3">
                <a:lumMod val="40000"/>
                <a:lumOff val="6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Can 4"/>
            <p:cNvSpPr/>
            <p:nvPr/>
          </p:nvSpPr>
          <p:spPr>
            <a:xfrm>
              <a:off x="7398025" y="2963458"/>
              <a:ext cx="1193989" cy="1866063"/>
            </a:xfrm>
            <a:prstGeom prst="can">
              <a:avLst>
                <a:gd name="adj" fmla="val 33358"/>
              </a:avLst>
            </a:prstGeom>
            <a:solidFill>
              <a:schemeClr val="bg1">
                <a:lumMod val="9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an 2"/>
            <p:cNvSpPr/>
            <p:nvPr/>
          </p:nvSpPr>
          <p:spPr>
            <a:xfrm>
              <a:off x="7394471" y="2164061"/>
              <a:ext cx="1193989" cy="3518004"/>
            </a:xfrm>
            <a:prstGeom prst="can">
              <a:avLst>
                <a:gd name="adj" fmla="val 32143"/>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Can 5"/>
            <p:cNvSpPr/>
            <p:nvPr/>
          </p:nvSpPr>
          <p:spPr>
            <a:xfrm>
              <a:off x="7396248" y="2690335"/>
              <a:ext cx="1193989" cy="833304"/>
            </a:xfrm>
            <a:prstGeom prst="can">
              <a:avLst>
                <a:gd name="adj" fmla="val 44071"/>
              </a:avLst>
            </a:prstGeom>
            <a:solidFill>
              <a:schemeClr val="tx1">
                <a:lumMod val="75000"/>
                <a:lumOff val="2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p:cNvSpPr txBox="1"/>
            <p:nvPr/>
          </p:nvSpPr>
          <p:spPr>
            <a:xfrm>
              <a:off x="7666954" y="3637943"/>
              <a:ext cx="681597" cy="830997"/>
            </a:xfrm>
            <a:prstGeom prst="rect">
              <a:avLst/>
            </a:prstGeom>
            <a:noFill/>
          </p:spPr>
          <p:txBody>
            <a:bodyPr wrap="none" rtlCol="0">
              <a:spAutoFit/>
            </a:bodyPr>
            <a:lstStyle/>
            <a:p>
              <a:pPr algn="ctr"/>
              <a:r>
                <a:rPr lang="en-US" sz="2400" dirty="0" smtClean="0">
                  <a:latin typeface="Arial" pitchFamily="34" charset="0"/>
                  <a:cs typeface="Arial" pitchFamily="34" charset="0"/>
                </a:rPr>
                <a:t>N</a:t>
              </a:r>
              <a:r>
                <a:rPr lang="en-US" sz="2400" baseline="-25000" dirty="0" smtClean="0">
                  <a:latin typeface="Arial" pitchFamily="34" charset="0"/>
                  <a:cs typeface="Arial" pitchFamily="34" charset="0"/>
                </a:rPr>
                <a:t>2</a:t>
              </a:r>
            </a:p>
            <a:p>
              <a:pPr algn="ctr"/>
              <a:r>
                <a:rPr lang="en-US" sz="2400" dirty="0" smtClean="0">
                  <a:latin typeface="Arial" pitchFamily="34" charset="0"/>
                  <a:cs typeface="Arial" pitchFamily="34" charset="0"/>
                </a:rPr>
                <a:t>gas</a:t>
              </a:r>
            </a:p>
          </p:txBody>
        </p:sp>
        <p:sp>
          <p:nvSpPr>
            <p:cNvPr id="8" name="TextBox 7"/>
            <p:cNvSpPr txBox="1"/>
            <p:nvPr/>
          </p:nvSpPr>
          <p:spPr>
            <a:xfrm>
              <a:off x="7409394" y="4816313"/>
              <a:ext cx="1196161" cy="830997"/>
            </a:xfrm>
            <a:prstGeom prst="rect">
              <a:avLst/>
            </a:prstGeom>
            <a:noFill/>
          </p:spPr>
          <p:txBody>
            <a:bodyPr wrap="none" rtlCol="0">
              <a:spAutoFit/>
            </a:bodyPr>
            <a:lstStyle/>
            <a:p>
              <a:pPr algn="ctr"/>
              <a:r>
                <a:rPr lang="en-US" sz="2400" dirty="0">
                  <a:latin typeface="Arial" pitchFamily="34" charset="0"/>
                  <a:cs typeface="Arial" pitchFamily="34" charset="0"/>
                </a:rPr>
                <a:t>h</a:t>
              </a:r>
              <a:r>
                <a:rPr lang="en-US" sz="2400" dirty="0" smtClean="0">
                  <a:latin typeface="Arial" pitchFamily="34" charset="0"/>
                  <a:cs typeface="Arial" pitchFamily="34" charset="0"/>
                </a:rPr>
                <a:t>exane</a:t>
              </a:r>
            </a:p>
            <a:p>
              <a:pPr algn="ctr"/>
              <a:r>
                <a:rPr lang="en-US" sz="2400" dirty="0" smtClean="0">
                  <a:latin typeface="Arial" pitchFamily="34" charset="0"/>
                  <a:cs typeface="Arial" pitchFamily="34" charset="0"/>
                </a:rPr>
                <a:t>liquid</a:t>
              </a:r>
            </a:p>
          </p:txBody>
        </p:sp>
        <p:grpSp>
          <p:nvGrpSpPr>
            <p:cNvPr id="9" name="Group 7"/>
            <p:cNvGrpSpPr>
              <a:grpSpLocks/>
            </p:cNvGrpSpPr>
            <p:nvPr/>
          </p:nvGrpSpPr>
          <p:grpSpPr bwMode="auto">
            <a:xfrm rot="16200000">
              <a:off x="6474472" y="3655560"/>
              <a:ext cx="400027" cy="1513489"/>
              <a:chOff x="4560" y="496"/>
              <a:chExt cx="240" cy="2048"/>
            </a:xfrm>
          </p:grpSpPr>
          <p:grpSp>
            <p:nvGrpSpPr>
              <p:cNvPr id="10" name="Group 9"/>
              <p:cNvGrpSpPr>
                <a:grpSpLocks/>
              </p:cNvGrpSpPr>
              <p:nvPr/>
            </p:nvGrpSpPr>
            <p:grpSpPr bwMode="auto">
              <a:xfrm>
                <a:off x="4560" y="496"/>
                <a:ext cx="240" cy="1968"/>
                <a:chOff x="2208" y="1776"/>
                <a:chExt cx="240" cy="1968"/>
              </a:xfrm>
            </p:grpSpPr>
            <p:sp>
              <p:nvSpPr>
                <p:cNvPr id="12" name="Rectangle 10"/>
                <p:cNvSpPr>
                  <a:spLocks noChangeArrowheads="1"/>
                </p:cNvSpPr>
                <p:nvPr/>
              </p:nvSpPr>
              <p:spPr bwMode="auto">
                <a:xfrm>
                  <a:off x="2208" y="3123"/>
                  <a:ext cx="240" cy="621"/>
                </a:xfrm>
                <a:prstGeom prst="rect">
                  <a:avLst/>
                </a:prstGeom>
                <a:solidFill>
                  <a:schemeClr val="accent3">
                    <a:lumMod val="60000"/>
                    <a:lumOff val="40000"/>
                  </a:schemeClr>
                </a:solidFill>
                <a:ln w="9525">
                  <a:solidFill>
                    <a:schemeClr val="tx1"/>
                  </a:solidFill>
                  <a:miter lim="800000"/>
                  <a:headEnd/>
                  <a:tailEnd/>
                </a:ln>
              </p:spPr>
              <p:txBody>
                <a:bodyPr wrap="none" anchor="ctr"/>
                <a:lstStyle/>
                <a:p>
                  <a:endParaRPr lang="en-US" dirty="0"/>
                </a:p>
              </p:txBody>
            </p:sp>
            <p:sp>
              <p:nvSpPr>
                <p:cNvPr id="13" name="Rectangle 11"/>
                <p:cNvSpPr>
                  <a:spLocks noChangeArrowheads="1"/>
                </p:cNvSpPr>
                <p:nvPr/>
              </p:nvSpPr>
              <p:spPr bwMode="auto">
                <a:xfrm>
                  <a:off x="2208" y="2496"/>
                  <a:ext cx="240" cy="627"/>
                </a:xfrm>
                <a:prstGeom prst="rect">
                  <a:avLst/>
                </a:prstGeom>
                <a:solidFill>
                  <a:schemeClr val="bg1"/>
                </a:solidFill>
                <a:ln w="9525">
                  <a:solidFill>
                    <a:schemeClr val="tx1"/>
                  </a:solidFill>
                  <a:miter lim="800000"/>
                  <a:headEnd/>
                  <a:tailEnd/>
                </a:ln>
              </p:spPr>
              <p:txBody>
                <a:bodyPr wrap="none" anchor="ctr"/>
                <a:lstStyle/>
                <a:p>
                  <a:endParaRPr lang="en-US" dirty="0"/>
                </a:p>
              </p:txBody>
            </p:sp>
            <p:sp>
              <p:nvSpPr>
                <p:cNvPr id="14" name="Rectangle 12"/>
                <p:cNvSpPr>
                  <a:spLocks noChangeArrowheads="1"/>
                </p:cNvSpPr>
                <p:nvPr/>
              </p:nvSpPr>
              <p:spPr bwMode="auto">
                <a:xfrm>
                  <a:off x="2208" y="2916"/>
                  <a:ext cx="240" cy="192"/>
                </a:xfrm>
                <a:prstGeom prst="rect">
                  <a:avLst/>
                </a:prstGeom>
                <a:solidFill>
                  <a:srgbClr val="000000"/>
                </a:solidFill>
                <a:ln w="9525">
                  <a:solidFill>
                    <a:schemeClr val="tx1"/>
                  </a:solidFill>
                  <a:miter lim="800000"/>
                  <a:headEnd/>
                  <a:tailEnd/>
                </a:ln>
              </p:spPr>
              <p:txBody>
                <a:bodyPr wrap="none" anchor="ctr"/>
                <a:lstStyle/>
                <a:p>
                  <a:endParaRPr lang="en-US" dirty="0"/>
                </a:p>
              </p:txBody>
            </p:sp>
            <p:sp>
              <p:nvSpPr>
                <p:cNvPr id="15" name="Rectangle 13"/>
                <p:cNvSpPr>
                  <a:spLocks noChangeArrowheads="1"/>
                </p:cNvSpPr>
                <p:nvPr/>
              </p:nvSpPr>
              <p:spPr bwMode="auto">
                <a:xfrm>
                  <a:off x="2290" y="1824"/>
                  <a:ext cx="55" cy="1107"/>
                </a:xfrm>
                <a:prstGeom prst="rect">
                  <a:avLst/>
                </a:prstGeom>
                <a:solidFill>
                  <a:srgbClr val="000000"/>
                </a:solidFill>
                <a:ln w="9525">
                  <a:solidFill>
                    <a:schemeClr val="tx1"/>
                  </a:solidFill>
                  <a:miter lim="800000"/>
                  <a:headEnd/>
                  <a:tailEnd/>
                </a:ln>
              </p:spPr>
              <p:txBody>
                <a:bodyPr wrap="none" anchor="ctr"/>
                <a:lstStyle/>
                <a:p>
                  <a:endParaRPr lang="en-US" dirty="0"/>
                </a:p>
              </p:txBody>
            </p:sp>
            <p:sp>
              <p:nvSpPr>
                <p:cNvPr id="16" name="Rectangle 14"/>
                <p:cNvSpPr>
                  <a:spLocks noChangeArrowheads="1"/>
                </p:cNvSpPr>
                <p:nvPr/>
              </p:nvSpPr>
              <p:spPr bwMode="auto">
                <a:xfrm>
                  <a:off x="2208" y="1776"/>
                  <a:ext cx="240" cy="48"/>
                </a:xfrm>
                <a:prstGeom prst="rect">
                  <a:avLst/>
                </a:prstGeom>
                <a:solidFill>
                  <a:srgbClr val="000000"/>
                </a:solidFill>
                <a:ln w="9525">
                  <a:solidFill>
                    <a:schemeClr val="tx1"/>
                  </a:solidFill>
                  <a:miter lim="800000"/>
                  <a:headEnd/>
                  <a:tailEnd/>
                </a:ln>
              </p:spPr>
              <p:txBody>
                <a:bodyPr wrap="none" anchor="ctr"/>
                <a:lstStyle/>
                <a:p>
                  <a:endParaRPr lang="en-US" dirty="0"/>
                </a:p>
              </p:txBody>
            </p:sp>
          </p:grpSp>
          <p:sp>
            <p:nvSpPr>
              <p:cNvPr id="11" name="Rectangle 10"/>
              <p:cNvSpPr>
                <a:spLocks noChangeArrowheads="1"/>
              </p:cNvSpPr>
              <p:nvPr/>
            </p:nvSpPr>
            <p:spPr bwMode="auto">
              <a:xfrm>
                <a:off x="4656" y="2448"/>
                <a:ext cx="48" cy="96"/>
              </a:xfrm>
              <a:prstGeom prst="rect">
                <a:avLst/>
              </a:prstGeom>
              <a:solidFill>
                <a:schemeClr val="accent2"/>
              </a:solidFill>
              <a:ln w="9525">
                <a:noFill/>
                <a:miter lim="800000"/>
                <a:headEnd/>
                <a:tailEnd/>
              </a:ln>
            </p:spPr>
            <p:txBody>
              <a:bodyPr wrap="none" anchor="ctr"/>
              <a:lstStyle/>
              <a:p>
                <a:endParaRPr lang="en-US" dirty="0"/>
              </a:p>
            </p:txBody>
          </p:sp>
        </p:grpSp>
        <p:cxnSp>
          <p:nvCxnSpPr>
            <p:cNvPr id="17" name="Straight Arrow Connector 16"/>
            <p:cNvCxnSpPr/>
            <p:nvPr/>
          </p:nvCxnSpPr>
          <p:spPr>
            <a:xfrm flipV="1">
              <a:off x="5423337" y="4445875"/>
              <a:ext cx="457199" cy="1"/>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5805948" y="3736056"/>
              <a:ext cx="1607666" cy="461665"/>
            </a:xfrm>
            <a:prstGeom prst="rect">
              <a:avLst/>
            </a:prstGeom>
            <a:noFill/>
          </p:spPr>
          <p:txBody>
            <a:bodyPr wrap="square" rtlCol="0">
              <a:spAutoFit/>
            </a:bodyPr>
            <a:lstStyle/>
            <a:p>
              <a:r>
                <a:rPr lang="en-US" sz="2400" dirty="0">
                  <a:latin typeface="Arial" pitchFamily="34" charset="0"/>
                  <a:cs typeface="Arial" pitchFamily="34" charset="0"/>
                </a:rPr>
                <a:t>o</a:t>
              </a:r>
              <a:r>
                <a:rPr lang="en-US" sz="2400" dirty="0" smtClean="0">
                  <a:latin typeface="Arial" pitchFamily="34" charset="0"/>
                  <a:cs typeface="Arial" pitchFamily="34" charset="0"/>
                </a:rPr>
                <a:t>ctane</a:t>
              </a:r>
            </a:p>
          </p:txBody>
        </p:sp>
      </p:grpSp>
    </p:spTree>
    <p:extLst>
      <p:ext uri="{BB962C8B-B14F-4D97-AF65-F5344CB8AC3E}">
        <p14:creationId xmlns:p14="http://schemas.microsoft.com/office/powerpoint/2010/main" val="10524676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 Placeholder 18"/>
          <p:cNvSpPr>
            <a:spLocks noGrp="1"/>
          </p:cNvSpPr>
          <p:nvPr>
            <p:ph type="body" sz="quarter" idx="13"/>
          </p:nvPr>
        </p:nvSpPr>
        <p:spPr/>
        <p:txBody>
          <a:bodyPr/>
          <a:lstStyle/>
          <a:p>
            <a:r>
              <a:rPr lang="en-US" dirty="0" smtClean="0"/>
              <a:t>Hexane liquid is in equilibrium with N</a:t>
            </a:r>
            <a:r>
              <a:rPr lang="en-US" baseline="-25000" dirty="0" smtClean="0"/>
              <a:t>2</a:t>
            </a:r>
            <a:r>
              <a:rPr lang="en-US" dirty="0" smtClean="0"/>
              <a:t> gas at 50</a:t>
            </a:r>
            <a:r>
              <a:rPr lang="en-US" baseline="30000" dirty="0" smtClean="0">
                <a:latin typeface="Arial"/>
                <a:cs typeface="Arial"/>
              </a:rPr>
              <a:t>°</a:t>
            </a:r>
            <a:r>
              <a:rPr lang="en-US" dirty="0" smtClean="0"/>
              <a:t>C in a piston-cylinder. Some octane liquid is added to the system at constant temperature and pressure. What happens? </a:t>
            </a:r>
          </a:p>
          <a:p>
            <a:endParaRPr lang="en-US" dirty="0" smtClean="0"/>
          </a:p>
        </p:txBody>
      </p:sp>
      <p:sp>
        <p:nvSpPr>
          <p:cNvPr id="20" name="Text Placeholder 19"/>
          <p:cNvSpPr>
            <a:spLocks noGrp="1"/>
          </p:cNvSpPr>
          <p:nvPr>
            <p:ph type="body" sz="quarter" idx="14"/>
          </p:nvPr>
        </p:nvSpPr>
        <p:spPr>
          <a:xfrm>
            <a:off x="605642" y="3189168"/>
            <a:ext cx="5947558" cy="2847400"/>
          </a:xfrm>
        </p:spPr>
        <p:txBody>
          <a:bodyPr>
            <a:normAutofit/>
          </a:bodyPr>
          <a:lstStyle/>
          <a:p>
            <a:pPr>
              <a:lnSpc>
                <a:spcPct val="100000"/>
              </a:lnSpc>
              <a:spcAft>
                <a:spcPts val="1800"/>
              </a:spcAft>
              <a:buFontTx/>
              <a:buAutoNum type="alphaUcPeriod"/>
            </a:pPr>
            <a:r>
              <a:rPr lang="en-US" dirty="0" smtClean="0"/>
              <a:t>The octane remains in the liquid phase</a:t>
            </a:r>
          </a:p>
          <a:p>
            <a:pPr>
              <a:lnSpc>
                <a:spcPct val="100000"/>
              </a:lnSpc>
              <a:spcAft>
                <a:spcPts val="1800"/>
              </a:spcAft>
              <a:buFontTx/>
              <a:buAutoNum type="alphaUcPeriod"/>
            </a:pPr>
            <a:r>
              <a:rPr lang="en-US" dirty="0" smtClean="0"/>
              <a:t>Some octane vaporizes</a:t>
            </a:r>
          </a:p>
          <a:p>
            <a:pPr>
              <a:lnSpc>
                <a:spcPct val="100000"/>
              </a:lnSpc>
              <a:spcAft>
                <a:spcPts val="1800"/>
              </a:spcAft>
              <a:buFontTx/>
              <a:buAutoNum type="alphaUcPeriod"/>
            </a:pPr>
            <a:r>
              <a:rPr lang="en-US" dirty="0" smtClean="0"/>
              <a:t> All the octane vaporizes</a:t>
            </a:r>
          </a:p>
          <a:p>
            <a:pPr>
              <a:lnSpc>
                <a:spcPct val="100000"/>
              </a:lnSpc>
              <a:spcAft>
                <a:spcPts val="1800"/>
              </a:spcAft>
              <a:buFontTx/>
              <a:buAutoNum type="alphaUcPeriod"/>
            </a:pPr>
            <a:r>
              <a:rPr lang="en-US" dirty="0" smtClean="0"/>
              <a:t> All the hexane liquid vaporizes</a:t>
            </a:r>
            <a:endParaRPr lang="en-US" dirty="0"/>
          </a:p>
        </p:txBody>
      </p:sp>
      <p:sp>
        <p:nvSpPr>
          <p:cNvPr id="21" name="Rectangle 20"/>
          <p:cNvSpPr/>
          <p:nvPr/>
        </p:nvSpPr>
        <p:spPr>
          <a:xfrm>
            <a:off x="2956307" y="2289824"/>
            <a:ext cx="3292889" cy="492443"/>
          </a:xfrm>
          <a:prstGeom prst="rect">
            <a:avLst/>
          </a:prstGeom>
        </p:spPr>
        <p:txBody>
          <a:bodyPr wrap="none">
            <a:spAutoFit/>
          </a:bodyPr>
          <a:lstStyle/>
          <a:p>
            <a:r>
              <a:rPr lang="en-US" sz="2600" dirty="0" smtClean="0">
                <a:latin typeface="Arial" pitchFamily="34" charset="0"/>
                <a:cs typeface="Arial" pitchFamily="34" charset="0"/>
              </a:rPr>
              <a:t>P</a:t>
            </a:r>
            <a:r>
              <a:rPr lang="en-US" sz="2600" baseline="30000" dirty="0" smtClean="0">
                <a:latin typeface="Arial" pitchFamily="34" charset="0"/>
                <a:cs typeface="Arial" pitchFamily="34" charset="0"/>
              </a:rPr>
              <a:t>sat</a:t>
            </a:r>
            <a:r>
              <a:rPr lang="en-US" sz="2600" baseline="-25000" dirty="0" smtClean="0">
                <a:latin typeface="Arial" pitchFamily="34" charset="0"/>
                <a:cs typeface="Arial" pitchFamily="34" charset="0"/>
              </a:rPr>
              <a:t>(hexane)</a:t>
            </a:r>
            <a:r>
              <a:rPr lang="en-US" sz="2600" dirty="0" smtClean="0">
                <a:latin typeface="Arial" pitchFamily="34" charset="0"/>
                <a:cs typeface="Arial" pitchFamily="34" charset="0"/>
              </a:rPr>
              <a:t> &gt; P</a:t>
            </a:r>
            <a:r>
              <a:rPr lang="en-US" sz="2600" baseline="30000" dirty="0" smtClean="0">
                <a:latin typeface="Arial" pitchFamily="34" charset="0"/>
                <a:cs typeface="Arial" pitchFamily="34" charset="0"/>
              </a:rPr>
              <a:t>sat</a:t>
            </a:r>
            <a:r>
              <a:rPr lang="en-US" sz="2600" baseline="-25000" dirty="0" smtClean="0">
                <a:latin typeface="Arial" pitchFamily="34" charset="0"/>
                <a:cs typeface="Arial" pitchFamily="34" charset="0"/>
              </a:rPr>
              <a:t>(octane)</a:t>
            </a:r>
            <a:endParaRPr lang="en-US" sz="2600" baseline="-25000" dirty="0">
              <a:latin typeface="Arial" pitchFamily="34" charset="0"/>
              <a:cs typeface="Arial" pitchFamily="34" charset="0"/>
            </a:endParaRPr>
          </a:p>
        </p:txBody>
      </p:sp>
      <p:grpSp>
        <p:nvGrpSpPr>
          <p:cNvPr id="2" name="Group 22"/>
          <p:cNvGrpSpPr/>
          <p:nvPr/>
        </p:nvGrpSpPr>
        <p:grpSpPr>
          <a:xfrm>
            <a:off x="5423337" y="2328953"/>
            <a:ext cx="3198260" cy="3518004"/>
            <a:chOff x="5423337" y="2164061"/>
            <a:chExt cx="3198260" cy="3518004"/>
          </a:xfrm>
        </p:grpSpPr>
        <p:sp>
          <p:nvSpPr>
            <p:cNvPr id="4" name="Can 3"/>
            <p:cNvSpPr/>
            <p:nvPr/>
          </p:nvSpPr>
          <p:spPr>
            <a:xfrm>
              <a:off x="7395878" y="4107531"/>
              <a:ext cx="1193989" cy="1569313"/>
            </a:xfrm>
            <a:prstGeom prst="can">
              <a:avLst>
                <a:gd name="adj" fmla="val 33358"/>
              </a:avLst>
            </a:prstGeom>
            <a:solidFill>
              <a:schemeClr val="accent3">
                <a:lumMod val="40000"/>
                <a:lumOff val="6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Can 4"/>
            <p:cNvSpPr/>
            <p:nvPr/>
          </p:nvSpPr>
          <p:spPr>
            <a:xfrm>
              <a:off x="7398025" y="2963458"/>
              <a:ext cx="1193989" cy="1931330"/>
            </a:xfrm>
            <a:prstGeom prst="can">
              <a:avLst>
                <a:gd name="adj" fmla="val 33358"/>
              </a:avLst>
            </a:prstGeom>
            <a:solidFill>
              <a:schemeClr val="bg1">
                <a:lumMod val="9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an 2"/>
            <p:cNvSpPr/>
            <p:nvPr/>
          </p:nvSpPr>
          <p:spPr>
            <a:xfrm>
              <a:off x="7394471" y="2164061"/>
              <a:ext cx="1193989" cy="3518004"/>
            </a:xfrm>
            <a:prstGeom prst="can">
              <a:avLst>
                <a:gd name="adj" fmla="val 32143"/>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Can 5"/>
            <p:cNvSpPr/>
            <p:nvPr/>
          </p:nvSpPr>
          <p:spPr>
            <a:xfrm>
              <a:off x="7396248" y="2690335"/>
              <a:ext cx="1193989" cy="833304"/>
            </a:xfrm>
            <a:prstGeom prst="can">
              <a:avLst>
                <a:gd name="adj" fmla="val 44071"/>
              </a:avLst>
            </a:prstGeom>
            <a:solidFill>
              <a:schemeClr val="tx1">
                <a:lumMod val="75000"/>
                <a:lumOff val="2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p:cNvSpPr txBox="1"/>
            <p:nvPr/>
          </p:nvSpPr>
          <p:spPr>
            <a:xfrm>
              <a:off x="7666952" y="3579669"/>
              <a:ext cx="681597" cy="830997"/>
            </a:xfrm>
            <a:prstGeom prst="rect">
              <a:avLst/>
            </a:prstGeom>
            <a:noFill/>
          </p:spPr>
          <p:txBody>
            <a:bodyPr wrap="none" rtlCol="0">
              <a:spAutoFit/>
            </a:bodyPr>
            <a:lstStyle/>
            <a:p>
              <a:pPr algn="ctr"/>
              <a:r>
                <a:rPr lang="en-US" sz="2400" dirty="0" smtClean="0">
                  <a:latin typeface="Arial" pitchFamily="34" charset="0"/>
                  <a:cs typeface="Arial" pitchFamily="34" charset="0"/>
                </a:rPr>
                <a:t>N</a:t>
              </a:r>
              <a:r>
                <a:rPr lang="en-US" sz="2400" baseline="-25000" dirty="0" smtClean="0">
                  <a:latin typeface="Arial" pitchFamily="34" charset="0"/>
                  <a:cs typeface="Arial" pitchFamily="34" charset="0"/>
                </a:rPr>
                <a:t>2</a:t>
              </a:r>
            </a:p>
            <a:p>
              <a:pPr algn="ctr"/>
              <a:r>
                <a:rPr lang="en-US" sz="2400" dirty="0">
                  <a:latin typeface="Arial" pitchFamily="34" charset="0"/>
                  <a:cs typeface="Arial" pitchFamily="34" charset="0"/>
                </a:rPr>
                <a:t>g</a:t>
              </a:r>
              <a:r>
                <a:rPr lang="en-US" sz="2400" dirty="0" smtClean="0">
                  <a:latin typeface="Arial" pitchFamily="34" charset="0"/>
                  <a:cs typeface="Arial" pitchFamily="34" charset="0"/>
                </a:rPr>
                <a:t>as</a:t>
              </a:r>
            </a:p>
          </p:txBody>
        </p:sp>
        <p:sp>
          <p:nvSpPr>
            <p:cNvPr id="8" name="TextBox 7"/>
            <p:cNvSpPr txBox="1"/>
            <p:nvPr/>
          </p:nvSpPr>
          <p:spPr>
            <a:xfrm>
              <a:off x="7425436" y="4823907"/>
              <a:ext cx="1196161" cy="830997"/>
            </a:xfrm>
            <a:prstGeom prst="rect">
              <a:avLst/>
            </a:prstGeom>
            <a:noFill/>
          </p:spPr>
          <p:txBody>
            <a:bodyPr wrap="none" rtlCol="0">
              <a:spAutoFit/>
            </a:bodyPr>
            <a:lstStyle/>
            <a:p>
              <a:pPr algn="ctr"/>
              <a:r>
                <a:rPr lang="en-US" sz="2400" dirty="0" smtClean="0">
                  <a:latin typeface="Arial" pitchFamily="34" charset="0"/>
                  <a:cs typeface="Arial" pitchFamily="34" charset="0"/>
                </a:rPr>
                <a:t>hexane</a:t>
              </a:r>
            </a:p>
            <a:p>
              <a:pPr algn="ctr"/>
              <a:r>
                <a:rPr lang="en-US" sz="2400" dirty="0" smtClean="0">
                  <a:latin typeface="Arial" pitchFamily="34" charset="0"/>
                  <a:cs typeface="Arial" pitchFamily="34" charset="0"/>
                </a:rPr>
                <a:t>liquid</a:t>
              </a:r>
            </a:p>
          </p:txBody>
        </p:sp>
        <p:grpSp>
          <p:nvGrpSpPr>
            <p:cNvPr id="9" name="Group 7"/>
            <p:cNvGrpSpPr>
              <a:grpSpLocks/>
            </p:cNvGrpSpPr>
            <p:nvPr/>
          </p:nvGrpSpPr>
          <p:grpSpPr bwMode="auto">
            <a:xfrm rot="16200000">
              <a:off x="6474472" y="3655560"/>
              <a:ext cx="400027" cy="1513489"/>
              <a:chOff x="4560" y="496"/>
              <a:chExt cx="240" cy="2048"/>
            </a:xfrm>
          </p:grpSpPr>
          <p:grpSp>
            <p:nvGrpSpPr>
              <p:cNvPr id="10" name="Group 9"/>
              <p:cNvGrpSpPr>
                <a:grpSpLocks/>
              </p:cNvGrpSpPr>
              <p:nvPr/>
            </p:nvGrpSpPr>
            <p:grpSpPr bwMode="auto">
              <a:xfrm>
                <a:off x="4560" y="496"/>
                <a:ext cx="240" cy="1968"/>
                <a:chOff x="2208" y="1776"/>
                <a:chExt cx="240" cy="1968"/>
              </a:xfrm>
            </p:grpSpPr>
            <p:sp>
              <p:nvSpPr>
                <p:cNvPr id="12" name="Rectangle 10"/>
                <p:cNvSpPr>
                  <a:spLocks noChangeArrowheads="1"/>
                </p:cNvSpPr>
                <p:nvPr/>
              </p:nvSpPr>
              <p:spPr bwMode="auto">
                <a:xfrm>
                  <a:off x="2208" y="3123"/>
                  <a:ext cx="240" cy="621"/>
                </a:xfrm>
                <a:prstGeom prst="rect">
                  <a:avLst/>
                </a:prstGeom>
                <a:solidFill>
                  <a:schemeClr val="accent3">
                    <a:lumMod val="60000"/>
                    <a:lumOff val="40000"/>
                  </a:schemeClr>
                </a:solidFill>
                <a:ln w="9525">
                  <a:solidFill>
                    <a:schemeClr val="tx1"/>
                  </a:solidFill>
                  <a:miter lim="800000"/>
                  <a:headEnd/>
                  <a:tailEnd/>
                </a:ln>
              </p:spPr>
              <p:txBody>
                <a:bodyPr wrap="none" anchor="ctr"/>
                <a:lstStyle/>
                <a:p>
                  <a:endParaRPr lang="en-US" dirty="0"/>
                </a:p>
              </p:txBody>
            </p:sp>
            <p:sp>
              <p:nvSpPr>
                <p:cNvPr id="13" name="Rectangle 11"/>
                <p:cNvSpPr>
                  <a:spLocks noChangeArrowheads="1"/>
                </p:cNvSpPr>
                <p:nvPr/>
              </p:nvSpPr>
              <p:spPr bwMode="auto">
                <a:xfrm>
                  <a:off x="2208" y="2496"/>
                  <a:ext cx="240" cy="627"/>
                </a:xfrm>
                <a:prstGeom prst="rect">
                  <a:avLst/>
                </a:prstGeom>
                <a:solidFill>
                  <a:schemeClr val="bg1"/>
                </a:solidFill>
                <a:ln w="9525">
                  <a:solidFill>
                    <a:schemeClr val="tx1"/>
                  </a:solidFill>
                  <a:miter lim="800000"/>
                  <a:headEnd/>
                  <a:tailEnd/>
                </a:ln>
              </p:spPr>
              <p:txBody>
                <a:bodyPr wrap="none" anchor="ctr"/>
                <a:lstStyle/>
                <a:p>
                  <a:endParaRPr lang="en-US" dirty="0"/>
                </a:p>
              </p:txBody>
            </p:sp>
            <p:sp>
              <p:nvSpPr>
                <p:cNvPr id="14" name="Rectangle 12"/>
                <p:cNvSpPr>
                  <a:spLocks noChangeArrowheads="1"/>
                </p:cNvSpPr>
                <p:nvPr/>
              </p:nvSpPr>
              <p:spPr bwMode="auto">
                <a:xfrm>
                  <a:off x="2208" y="2916"/>
                  <a:ext cx="240" cy="192"/>
                </a:xfrm>
                <a:prstGeom prst="rect">
                  <a:avLst/>
                </a:prstGeom>
                <a:solidFill>
                  <a:srgbClr val="000000"/>
                </a:solidFill>
                <a:ln w="9525">
                  <a:solidFill>
                    <a:schemeClr val="tx1"/>
                  </a:solidFill>
                  <a:miter lim="800000"/>
                  <a:headEnd/>
                  <a:tailEnd/>
                </a:ln>
              </p:spPr>
              <p:txBody>
                <a:bodyPr wrap="none" anchor="ctr"/>
                <a:lstStyle/>
                <a:p>
                  <a:endParaRPr lang="en-US" dirty="0"/>
                </a:p>
              </p:txBody>
            </p:sp>
            <p:sp>
              <p:nvSpPr>
                <p:cNvPr id="15" name="Rectangle 13"/>
                <p:cNvSpPr>
                  <a:spLocks noChangeArrowheads="1"/>
                </p:cNvSpPr>
                <p:nvPr/>
              </p:nvSpPr>
              <p:spPr bwMode="auto">
                <a:xfrm>
                  <a:off x="2290" y="1824"/>
                  <a:ext cx="55" cy="1107"/>
                </a:xfrm>
                <a:prstGeom prst="rect">
                  <a:avLst/>
                </a:prstGeom>
                <a:solidFill>
                  <a:srgbClr val="000000"/>
                </a:solidFill>
                <a:ln w="9525">
                  <a:solidFill>
                    <a:schemeClr val="tx1"/>
                  </a:solidFill>
                  <a:miter lim="800000"/>
                  <a:headEnd/>
                  <a:tailEnd/>
                </a:ln>
              </p:spPr>
              <p:txBody>
                <a:bodyPr wrap="none" anchor="ctr"/>
                <a:lstStyle/>
                <a:p>
                  <a:endParaRPr lang="en-US" dirty="0"/>
                </a:p>
              </p:txBody>
            </p:sp>
            <p:sp>
              <p:nvSpPr>
                <p:cNvPr id="16" name="Rectangle 14"/>
                <p:cNvSpPr>
                  <a:spLocks noChangeArrowheads="1"/>
                </p:cNvSpPr>
                <p:nvPr/>
              </p:nvSpPr>
              <p:spPr bwMode="auto">
                <a:xfrm>
                  <a:off x="2208" y="1776"/>
                  <a:ext cx="240" cy="48"/>
                </a:xfrm>
                <a:prstGeom prst="rect">
                  <a:avLst/>
                </a:prstGeom>
                <a:solidFill>
                  <a:srgbClr val="000000"/>
                </a:solidFill>
                <a:ln w="9525">
                  <a:solidFill>
                    <a:schemeClr val="tx1"/>
                  </a:solidFill>
                  <a:miter lim="800000"/>
                  <a:headEnd/>
                  <a:tailEnd/>
                </a:ln>
              </p:spPr>
              <p:txBody>
                <a:bodyPr wrap="none" anchor="ctr"/>
                <a:lstStyle/>
                <a:p>
                  <a:endParaRPr lang="en-US" dirty="0"/>
                </a:p>
              </p:txBody>
            </p:sp>
          </p:grpSp>
          <p:sp>
            <p:nvSpPr>
              <p:cNvPr id="11" name="Rectangle 10"/>
              <p:cNvSpPr>
                <a:spLocks noChangeArrowheads="1"/>
              </p:cNvSpPr>
              <p:nvPr/>
            </p:nvSpPr>
            <p:spPr bwMode="auto">
              <a:xfrm>
                <a:off x="4656" y="2448"/>
                <a:ext cx="48" cy="96"/>
              </a:xfrm>
              <a:prstGeom prst="rect">
                <a:avLst/>
              </a:prstGeom>
              <a:solidFill>
                <a:schemeClr val="accent2"/>
              </a:solidFill>
              <a:ln w="9525">
                <a:noFill/>
                <a:miter lim="800000"/>
                <a:headEnd/>
                <a:tailEnd/>
              </a:ln>
            </p:spPr>
            <p:txBody>
              <a:bodyPr wrap="none" anchor="ctr"/>
              <a:lstStyle/>
              <a:p>
                <a:endParaRPr lang="en-US" dirty="0"/>
              </a:p>
            </p:txBody>
          </p:sp>
        </p:grpSp>
        <p:cxnSp>
          <p:nvCxnSpPr>
            <p:cNvPr id="17" name="Straight Arrow Connector 16"/>
            <p:cNvCxnSpPr/>
            <p:nvPr/>
          </p:nvCxnSpPr>
          <p:spPr>
            <a:xfrm flipV="1">
              <a:off x="5423337" y="4445875"/>
              <a:ext cx="457199" cy="1"/>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5784050" y="3762973"/>
              <a:ext cx="1683866" cy="461665"/>
            </a:xfrm>
            <a:prstGeom prst="rect">
              <a:avLst/>
            </a:prstGeom>
            <a:noFill/>
          </p:spPr>
          <p:txBody>
            <a:bodyPr wrap="square" rtlCol="0">
              <a:spAutoFit/>
            </a:bodyPr>
            <a:lstStyle/>
            <a:p>
              <a:r>
                <a:rPr lang="en-US" sz="2400" dirty="0">
                  <a:latin typeface="Arial" pitchFamily="34" charset="0"/>
                  <a:cs typeface="Arial" pitchFamily="34" charset="0"/>
                </a:rPr>
                <a:t>o</a:t>
              </a:r>
              <a:r>
                <a:rPr lang="en-US" sz="2400" dirty="0" smtClean="0">
                  <a:latin typeface="Arial" pitchFamily="34" charset="0"/>
                  <a:cs typeface="Arial" pitchFamily="34" charset="0"/>
                </a:rPr>
                <a:t>ctane</a:t>
              </a:r>
            </a:p>
          </p:txBody>
        </p:sp>
      </p:grpSp>
    </p:spTree>
    <p:extLst>
      <p:ext uri="{BB962C8B-B14F-4D97-AF65-F5344CB8AC3E}">
        <p14:creationId xmlns:p14="http://schemas.microsoft.com/office/powerpoint/2010/main" val="26119994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 Placeholder 18"/>
          <p:cNvSpPr>
            <a:spLocks noGrp="1"/>
          </p:cNvSpPr>
          <p:nvPr>
            <p:ph type="body" sz="quarter" idx="13"/>
          </p:nvPr>
        </p:nvSpPr>
        <p:spPr/>
        <p:txBody>
          <a:bodyPr/>
          <a:lstStyle/>
          <a:p>
            <a:r>
              <a:rPr lang="en-US" dirty="0" smtClean="0"/>
              <a:t>Hexane liquid is in equilibrium with N</a:t>
            </a:r>
            <a:r>
              <a:rPr lang="en-US" baseline="-25000" dirty="0" smtClean="0"/>
              <a:t>2</a:t>
            </a:r>
            <a:r>
              <a:rPr lang="en-US" dirty="0" smtClean="0"/>
              <a:t> gas at 50</a:t>
            </a:r>
            <a:r>
              <a:rPr lang="en-US" baseline="30000" dirty="0" smtClean="0">
                <a:latin typeface="Arial"/>
                <a:cs typeface="Arial"/>
              </a:rPr>
              <a:t>°</a:t>
            </a:r>
            <a:r>
              <a:rPr lang="en-US" dirty="0" smtClean="0"/>
              <a:t>C in a piston-cylinder. Some octane vapor is added to the system at constant temperature and pressure. What happens? </a:t>
            </a:r>
          </a:p>
          <a:p>
            <a:endParaRPr lang="en-US" dirty="0" smtClean="0"/>
          </a:p>
        </p:txBody>
      </p:sp>
      <p:sp>
        <p:nvSpPr>
          <p:cNvPr id="20" name="Text Placeholder 19"/>
          <p:cNvSpPr>
            <a:spLocks noGrp="1"/>
          </p:cNvSpPr>
          <p:nvPr>
            <p:ph type="body" sz="quarter" idx="14"/>
          </p:nvPr>
        </p:nvSpPr>
        <p:spPr>
          <a:xfrm>
            <a:off x="605642" y="3108958"/>
            <a:ext cx="5947558" cy="2714324"/>
          </a:xfrm>
        </p:spPr>
        <p:txBody>
          <a:bodyPr>
            <a:normAutofit/>
          </a:bodyPr>
          <a:lstStyle/>
          <a:p>
            <a:pPr>
              <a:lnSpc>
                <a:spcPct val="100000"/>
              </a:lnSpc>
              <a:spcAft>
                <a:spcPts val="1800"/>
              </a:spcAft>
              <a:buFontTx/>
              <a:buAutoNum type="alphaUcPeriod"/>
            </a:pPr>
            <a:r>
              <a:rPr lang="en-US" dirty="0" smtClean="0"/>
              <a:t>The octane remains in the vapor phase</a:t>
            </a:r>
          </a:p>
          <a:p>
            <a:pPr>
              <a:lnSpc>
                <a:spcPct val="100000"/>
              </a:lnSpc>
              <a:spcAft>
                <a:spcPts val="1800"/>
              </a:spcAft>
              <a:buFontTx/>
              <a:buAutoNum type="alphaUcPeriod"/>
            </a:pPr>
            <a:r>
              <a:rPr lang="en-US" dirty="0" smtClean="0"/>
              <a:t>Some octane condenses</a:t>
            </a:r>
          </a:p>
          <a:p>
            <a:pPr>
              <a:lnSpc>
                <a:spcPct val="100000"/>
              </a:lnSpc>
              <a:spcAft>
                <a:spcPts val="1800"/>
              </a:spcAft>
              <a:buFontTx/>
              <a:buAutoNum type="alphaUcPeriod"/>
            </a:pPr>
            <a:r>
              <a:rPr lang="en-US" dirty="0" smtClean="0"/>
              <a:t>All the octane condenses</a:t>
            </a:r>
          </a:p>
          <a:p>
            <a:pPr>
              <a:lnSpc>
                <a:spcPct val="100000"/>
              </a:lnSpc>
              <a:spcAft>
                <a:spcPts val="1800"/>
              </a:spcAft>
              <a:buFontTx/>
              <a:buAutoNum type="alphaUcPeriod"/>
            </a:pPr>
            <a:r>
              <a:rPr lang="en-US" dirty="0" smtClean="0"/>
              <a:t>All the hexane liquid vaporizes</a:t>
            </a:r>
            <a:endParaRPr lang="en-US" dirty="0"/>
          </a:p>
        </p:txBody>
      </p:sp>
      <p:sp>
        <p:nvSpPr>
          <p:cNvPr id="21" name="Rectangle 20"/>
          <p:cNvSpPr/>
          <p:nvPr/>
        </p:nvSpPr>
        <p:spPr>
          <a:xfrm>
            <a:off x="2956307" y="2177530"/>
            <a:ext cx="3292889" cy="492443"/>
          </a:xfrm>
          <a:prstGeom prst="rect">
            <a:avLst/>
          </a:prstGeom>
        </p:spPr>
        <p:txBody>
          <a:bodyPr wrap="none">
            <a:spAutoFit/>
          </a:bodyPr>
          <a:lstStyle/>
          <a:p>
            <a:r>
              <a:rPr lang="en-US" sz="2600" dirty="0" smtClean="0">
                <a:latin typeface="Arial" pitchFamily="34" charset="0"/>
                <a:cs typeface="Arial" pitchFamily="34" charset="0"/>
              </a:rPr>
              <a:t>P</a:t>
            </a:r>
            <a:r>
              <a:rPr lang="en-US" sz="2600" baseline="30000" dirty="0" smtClean="0">
                <a:latin typeface="Arial" pitchFamily="34" charset="0"/>
                <a:cs typeface="Arial" pitchFamily="34" charset="0"/>
              </a:rPr>
              <a:t>sat</a:t>
            </a:r>
            <a:r>
              <a:rPr lang="en-US" sz="2600" baseline="-25000" dirty="0" smtClean="0">
                <a:latin typeface="Arial" pitchFamily="34" charset="0"/>
                <a:cs typeface="Arial" pitchFamily="34" charset="0"/>
              </a:rPr>
              <a:t>(hexane)</a:t>
            </a:r>
            <a:r>
              <a:rPr lang="en-US" sz="2600" dirty="0" smtClean="0">
                <a:latin typeface="Arial" pitchFamily="34" charset="0"/>
                <a:cs typeface="Arial" pitchFamily="34" charset="0"/>
              </a:rPr>
              <a:t> &gt; P</a:t>
            </a:r>
            <a:r>
              <a:rPr lang="en-US" sz="2600" baseline="30000" dirty="0" smtClean="0">
                <a:latin typeface="Arial" pitchFamily="34" charset="0"/>
                <a:cs typeface="Arial" pitchFamily="34" charset="0"/>
              </a:rPr>
              <a:t>sat</a:t>
            </a:r>
            <a:r>
              <a:rPr lang="en-US" sz="2600" baseline="-25000" dirty="0" smtClean="0">
                <a:latin typeface="Arial" pitchFamily="34" charset="0"/>
                <a:cs typeface="Arial" pitchFamily="34" charset="0"/>
              </a:rPr>
              <a:t>(octane)</a:t>
            </a:r>
            <a:endParaRPr lang="en-US" sz="2600" baseline="-25000" dirty="0">
              <a:latin typeface="Arial" pitchFamily="34" charset="0"/>
              <a:cs typeface="Arial" pitchFamily="34" charset="0"/>
            </a:endParaRPr>
          </a:p>
        </p:txBody>
      </p:sp>
      <p:grpSp>
        <p:nvGrpSpPr>
          <p:cNvPr id="2" name="Group 22"/>
          <p:cNvGrpSpPr/>
          <p:nvPr/>
        </p:nvGrpSpPr>
        <p:grpSpPr>
          <a:xfrm>
            <a:off x="5423337" y="2409163"/>
            <a:ext cx="3198260" cy="3518004"/>
            <a:chOff x="5423337" y="2164061"/>
            <a:chExt cx="3198260" cy="3518004"/>
          </a:xfrm>
        </p:grpSpPr>
        <p:sp>
          <p:nvSpPr>
            <p:cNvPr id="4" name="Can 3"/>
            <p:cNvSpPr/>
            <p:nvPr/>
          </p:nvSpPr>
          <p:spPr>
            <a:xfrm>
              <a:off x="7395878" y="4372301"/>
              <a:ext cx="1193989" cy="1304543"/>
            </a:xfrm>
            <a:prstGeom prst="can">
              <a:avLst>
                <a:gd name="adj" fmla="val 33358"/>
              </a:avLst>
            </a:prstGeom>
            <a:solidFill>
              <a:schemeClr val="accent3">
                <a:lumMod val="40000"/>
                <a:lumOff val="6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Can 4"/>
            <p:cNvSpPr/>
            <p:nvPr/>
          </p:nvSpPr>
          <p:spPr>
            <a:xfrm>
              <a:off x="7398025" y="2963458"/>
              <a:ext cx="1193989" cy="1866063"/>
            </a:xfrm>
            <a:prstGeom prst="can">
              <a:avLst>
                <a:gd name="adj" fmla="val 33358"/>
              </a:avLst>
            </a:prstGeom>
            <a:solidFill>
              <a:schemeClr val="bg1">
                <a:lumMod val="9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an 2"/>
            <p:cNvSpPr/>
            <p:nvPr/>
          </p:nvSpPr>
          <p:spPr>
            <a:xfrm>
              <a:off x="7394471" y="2164061"/>
              <a:ext cx="1193989" cy="3518004"/>
            </a:xfrm>
            <a:prstGeom prst="can">
              <a:avLst>
                <a:gd name="adj" fmla="val 32143"/>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Can 5"/>
            <p:cNvSpPr/>
            <p:nvPr/>
          </p:nvSpPr>
          <p:spPr>
            <a:xfrm>
              <a:off x="7396248" y="2690335"/>
              <a:ext cx="1193989" cy="833304"/>
            </a:xfrm>
            <a:prstGeom prst="can">
              <a:avLst>
                <a:gd name="adj" fmla="val 44071"/>
              </a:avLst>
            </a:prstGeom>
            <a:solidFill>
              <a:schemeClr val="tx1">
                <a:lumMod val="75000"/>
                <a:lumOff val="2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p:cNvSpPr txBox="1"/>
            <p:nvPr/>
          </p:nvSpPr>
          <p:spPr>
            <a:xfrm>
              <a:off x="7673075" y="3531710"/>
              <a:ext cx="681597" cy="830997"/>
            </a:xfrm>
            <a:prstGeom prst="rect">
              <a:avLst/>
            </a:prstGeom>
            <a:noFill/>
          </p:spPr>
          <p:txBody>
            <a:bodyPr wrap="none" rtlCol="0">
              <a:spAutoFit/>
            </a:bodyPr>
            <a:lstStyle/>
            <a:p>
              <a:pPr algn="ctr"/>
              <a:r>
                <a:rPr lang="en-US" sz="2400" dirty="0" smtClean="0">
                  <a:latin typeface="Arial" pitchFamily="34" charset="0"/>
                  <a:cs typeface="Arial" pitchFamily="34" charset="0"/>
                </a:rPr>
                <a:t>N</a:t>
              </a:r>
              <a:r>
                <a:rPr lang="en-US" sz="2400" baseline="-25000" dirty="0" smtClean="0">
                  <a:latin typeface="Arial" pitchFamily="34" charset="0"/>
                  <a:cs typeface="Arial" pitchFamily="34" charset="0"/>
                </a:rPr>
                <a:t>2</a:t>
              </a:r>
              <a:endParaRPr lang="en-US" sz="2400" dirty="0" smtClean="0">
                <a:latin typeface="Arial" pitchFamily="34" charset="0"/>
                <a:cs typeface="Arial" pitchFamily="34" charset="0"/>
              </a:endParaRPr>
            </a:p>
            <a:p>
              <a:pPr algn="ctr"/>
              <a:r>
                <a:rPr lang="en-US" sz="2400" dirty="0" smtClean="0">
                  <a:latin typeface="Arial" pitchFamily="34" charset="0"/>
                  <a:cs typeface="Arial" pitchFamily="34" charset="0"/>
                </a:rPr>
                <a:t>gas</a:t>
              </a:r>
            </a:p>
          </p:txBody>
        </p:sp>
        <p:sp>
          <p:nvSpPr>
            <p:cNvPr id="8" name="TextBox 7"/>
            <p:cNvSpPr txBox="1"/>
            <p:nvPr/>
          </p:nvSpPr>
          <p:spPr>
            <a:xfrm>
              <a:off x="7425436" y="4829521"/>
              <a:ext cx="1196161" cy="830997"/>
            </a:xfrm>
            <a:prstGeom prst="rect">
              <a:avLst/>
            </a:prstGeom>
            <a:noFill/>
          </p:spPr>
          <p:txBody>
            <a:bodyPr wrap="none" rtlCol="0">
              <a:spAutoFit/>
            </a:bodyPr>
            <a:lstStyle/>
            <a:p>
              <a:pPr algn="ctr"/>
              <a:r>
                <a:rPr lang="en-US" sz="2400" dirty="0">
                  <a:latin typeface="Arial" pitchFamily="34" charset="0"/>
                  <a:cs typeface="Arial" pitchFamily="34" charset="0"/>
                </a:rPr>
                <a:t>h</a:t>
              </a:r>
              <a:r>
                <a:rPr lang="en-US" sz="2400" dirty="0" smtClean="0">
                  <a:latin typeface="Arial" pitchFamily="34" charset="0"/>
                  <a:cs typeface="Arial" pitchFamily="34" charset="0"/>
                </a:rPr>
                <a:t>exane</a:t>
              </a:r>
            </a:p>
            <a:p>
              <a:pPr algn="ctr"/>
              <a:r>
                <a:rPr lang="en-US" sz="2400" dirty="0">
                  <a:latin typeface="Arial" pitchFamily="34" charset="0"/>
                  <a:cs typeface="Arial" pitchFamily="34" charset="0"/>
                </a:rPr>
                <a:t>l</a:t>
              </a:r>
              <a:r>
                <a:rPr lang="en-US" sz="2400" dirty="0" smtClean="0">
                  <a:latin typeface="Arial" pitchFamily="34" charset="0"/>
                  <a:cs typeface="Arial" pitchFamily="34" charset="0"/>
                </a:rPr>
                <a:t>iquid</a:t>
              </a:r>
            </a:p>
          </p:txBody>
        </p:sp>
        <p:grpSp>
          <p:nvGrpSpPr>
            <p:cNvPr id="9" name="Group 7"/>
            <p:cNvGrpSpPr>
              <a:grpSpLocks/>
            </p:cNvGrpSpPr>
            <p:nvPr/>
          </p:nvGrpSpPr>
          <p:grpSpPr bwMode="auto">
            <a:xfrm rot="16200000">
              <a:off x="6474472" y="3655560"/>
              <a:ext cx="400027" cy="1513489"/>
              <a:chOff x="4560" y="496"/>
              <a:chExt cx="240" cy="2048"/>
            </a:xfrm>
          </p:grpSpPr>
          <p:grpSp>
            <p:nvGrpSpPr>
              <p:cNvPr id="10" name="Group 9"/>
              <p:cNvGrpSpPr>
                <a:grpSpLocks/>
              </p:cNvGrpSpPr>
              <p:nvPr/>
            </p:nvGrpSpPr>
            <p:grpSpPr bwMode="auto">
              <a:xfrm>
                <a:off x="4560" y="496"/>
                <a:ext cx="240" cy="1968"/>
                <a:chOff x="2208" y="1776"/>
                <a:chExt cx="240" cy="1968"/>
              </a:xfrm>
            </p:grpSpPr>
            <p:sp>
              <p:nvSpPr>
                <p:cNvPr id="12" name="Rectangle 10"/>
                <p:cNvSpPr>
                  <a:spLocks noChangeArrowheads="1"/>
                </p:cNvSpPr>
                <p:nvPr/>
              </p:nvSpPr>
              <p:spPr bwMode="auto">
                <a:xfrm>
                  <a:off x="2208" y="3123"/>
                  <a:ext cx="240" cy="621"/>
                </a:xfrm>
                <a:prstGeom prst="rect">
                  <a:avLst/>
                </a:prstGeom>
                <a:solidFill>
                  <a:schemeClr val="accent3">
                    <a:lumMod val="20000"/>
                    <a:lumOff val="80000"/>
                  </a:schemeClr>
                </a:solidFill>
                <a:ln w="9525">
                  <a:solidFill>
                    <a:schemeClr val="tx1"/>
                  </a:solidFill>
                  <a:miter lim="800000"/>
                  <a:headEnd/>
                  <a:tailEnd/>
                </a:ln>
              </p:spPr>
              <p:txBody>
                <a:bodyPr wrap="none" anchor="ctr"/>
                <a:lstStyle/>
                <a:p>
                  <a:endParaRPr lang="en-US" dirty="0"/>
                </a:p>
              </p:txBody>
            </p:sp>
            <p:sp>
              <p:nvSpPr>
                <p:cNvPr id="13" name="Rectangle 11"/>
                <p:cNvSpPr>
                  <a:spLocks noChangeArrowheads="1"/>
                </p:cNvSpPr>
                <p:nvPr/>
              </p:nvSpPr>
              <p:spPr bwMode="auto">
                <a:xfrm>
                  <a:off x="2208" y="2496"/>
                  <a:ext cx="240" cy="627"/>
                </a:xfrm>
                <a:prstGeom prst="rect">
                  <a:avLst/>
                </a:prstGeom>
                <a:solidFill>
                  <a:schemeClr val="bg1"/>
                </a:solidFill>
                <a:ln w="9525">
                  <a:solidFill>
                    <a:schemeClr val="tx1"/>
                  </a:solidFill>
                  <a:miter lim="800000"/>
                  <a:headEnd/>
                  <a:tailEnd/>
                </a:ln>
              </p:spPr>
              <p:txBody>
                <a:bodyPr wrap="none" anchor="ctr"/>
                <a:lstStyle/>
                <a:p>
                  <a:endParaRPr lang="en-US" dirty="0"/>
                </a:p>
              </p:txBody>
            </p:sp>
            <p:sp>
              <p:nvSpPr>
                <p:cNvPr id="14" name="Rectangle 12"/>
                <p:cNvSpPr>
                  <a:spLocks noChangeArrowheads="1"/>
                </p:cNvSpPr>
                <p:nvPr/>
              </p:nvSpPr>
              <p:spPr bwMode="auto">
                <a:xfrm>
                  <a:off x="2208" y="2916"/>
                  <a:ext cx="240" cy="192"/>
                </a:xfrm>
                <a:prstGeom prst="rect">
                  <a:avLst/>
                </a:prstGeom>
                <a:solidFill>
                  <a:srgbClr val="000000"/>
                </a:solidFill>
                <a:ln w="9525">
                  <a:solidFill>
                    <a:schemeClr val="tx1"/>
                  </a:solidFill>
                  <a:miter lim="800000"/>
                  <a:headEnd/>
                  <a:tailEnd/>
                </a:ln>
              </p:spPr>
              <p:txBody>
                <a:bodyPr wrap="none" anchor="ctr"/>
                <a:lstStyle/>
                <a:p>
                  <a:endParaRPr lang="en-US" dirty="0"/>
                </a:p>
              </p:txBody>
            </p:sp>
            <p:sp>
              <p:nvSpPr>
                <p:cNvPr id="15" name="Rectangle 13"/>
                <p:cNvSpPr>
                  <a:spLocks noChangeArrowheads="1"/>
                </p:cNvSpPr>
                <p:nvPr/>
              </p:nvSpPr>
              <p:spPr bwMode="auto">
                <a:xfrm>
                  <a:off x="2290" y="1824"/>
                  <a:ext cx="55" cy="1107"/>
                </a:xfrm>
                <a:prstGeom prst="rect">
                  <a:avLst/>
                </a:prstGeom>
                <a:solidFill>
                  <a:srgbClr val="000000"/>
                </a:solidFill>
                <a:ln w="9525">
                  <a:solidFill>
                    <a:schemeClr val="tx1"/>
                  </a:solidFill>
                  <a:miter lim="800000"/>
                  <a:headEnd/>
                  <a:tailEnd/>
                </a:ln>
              </p:spPr>
              <p:txBody>
                <a:bodyPr wrap="none" anchor="ctr"/>
                <a:lstStyle/>
                <a:p>
                  <a:endParaRPr lang="en-US" dirty="0"/>
                </a:p>
              </p:txBody>
            </p:sp>
            <p:sp>
              <p:nvSpPr>
                <p:cNvPr id="16" name="Rectangle 14"/>
                <p:cNvSpPr>
                  <a:spLocks noChangeArrowheads="1"/>
                </p:cNvSpPr>
                <p:nvPr/>
              </p:nvSpPr>
              <p:spPr bwMode="auto">
                <a:xfrm>
                  <a:off x="2208" y="1776"/>
                  <a:ext cx="240" cy="48"/>
                </a:xfrm>
                <a:prstGeom prst="rect">
                  <a:avLst/>
                </a:prstGeom>
                <a:solidFill>
                  <a:srgbClr val="000000"/>
                </a:solidFill>
                <a:ln w="9525">
                  <a:solidFill>
                    <a:schemeClr val="tx1"/>
                  </a:solidFill>
                  <a:miter lim="800000"/>
                  <a:headEnd/>
                  <a:tailEnd/>
                </a:ln>
              </p:spPr>
              <p:txBody>
                <a:bodyPr wrap="none" anchor="ctr"/>
                <a:lstStyle/>
                <a:p>
                  <a:endParaRPr lang="en-US" dirty="0"/>
                </a:p>
              </p:txBody>
            </p:sp>
          </p:grpSp>
          <p:sp>
            <p:nvSpPr>
              <p:cNvPr id="11" name="Rectangle 10"/>
              <p:cNvSpPr>
                <a:spLocks noChangeArrowheads="1"/>
              </p:cNvSpPr>
              <p:nvPr/>
            </p:nvSpPr>
            <p:spPr bwMode="auto">
              <a:xfrm>
                <a:off x="4656" y="2448"/>
                <a:ext cx="48" cy="96"/>
              </a:xfrm>
              <a:prstGeom prst="rect">
                <a:avLst/>
              </a:prstGeom>
              <a:solidFill>
                <a:schemeClr val="accent2"/>
              </a:solidFill>
              <a:ln w="9525">
                <a:noFill/>
                <a:miter lim="800000"/>
                <a:headEnd/>
                <a:tailEnd/>
              </a:ln>
            </p:spPr>
            <p:txBody>
              <a:bodyPr wrap="none" anchor="ctr"/>
              <a:lstStyle/>
              <a:p>
                <a:endParaRPr lang="en-US" dirty="0"/>
              </a:p>
            </p:txBody>
          </p:sp>
        </p:grpSp>
        <p:cxnSp>
          <p:nvCxnSpPr>
            <p:cNvPr id="17" name="Straight Arrow Connector 16"/>
            <p:cNvCxnSpPr/>
            <p:nvPr/>
          </p:nvCxnSpPr>
          <p:spPr>
            <a:xfrm flipV="1">
              <a:off x="5423337" y="4445875"/>
              <a:ext cx="457199" cy="1"/>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5751163" y="3774013"/>
              <a:ext cx="1683866" cy="461665"/>
            </a:xfrm>
            <a:prstGeom prst="rect">
              <a:avLst/>
            </a:prstGeom>
            <a:noFill/>
          </p:spPr>
          <p:txBody>
            <a:bodyPr wrap="square" rtlCol="0">
              <a:spAutoFit/>
            </a:bodyPr>
            <a:lstStyle/>
            <a:p>
              <a:r>
                <a:rPr lang="en-US" sz="2400" dirty="0">
                  <a:latin typeface="Arial" pitchFamily="34" charset="0"/>
                  <a:cs typeface="Arial" pitchFamily="34" charset="0"/>
                </a:rPr>
                <a:t>o</a:t>
              </a:r>
              <a:r>
                <a:rPr lang="en-US" sz="2400" dirty="0" smtClean="0">
                  <a:latin typeface="Arial" pitchFamily="34" charset="0"/>
                  <a:cs typeface="Arial" pitchFamily="34" charset="0"/>
                </a:rPr>
                <a:t>ctane</a:t>
              </a:r>
            </a:p>
          </p:txBody>
        </p:sp>
      </p:grpSp>
    </p:spTree>
    <p:extLst>
      <p:ext uri="{BB962C8B-B14F-4D97-AF65-F5344CB8AC3E}">
        <p14:creationId xmlns:p14="http://schemas.microsoft.com/office/powerpoint/2010/main" val="8998303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a:xfrm>
            <a:off x="482607" y="459438"/>
            <a:ext cx="8192598" cy="2798671"/>
          </a:xfrm>
        </p:spPr>
        <p:txBody>
          <a:bodyPr>
            <a:normAutofit/>
          </a:bodyPr>
          <a:lstStyle/>
          <a:p>
            <a:r>
              <a:rPr lang="en-US" dirty="0" smtClean="0"/>
              <a:t>Components A and B are in vapor-liquid equilibrium in a piston-cylinder. One mole of liquid (x</a:t>
            </a:r>
            <a:r>
              <a:rPr lang="en-US" baseline="-25000" dirty="0" smtClean="0"/>
              <a:t>A </a:t>
            </a:r>
            <a:r>
              <a:rPr lang="en-US" dirty="0" smtClean="0"/>
              <a:t>= 0.2) is in equilibrium with one mole of vapor (y</a:t>
            </a:r>
            <a:r>
              <a:rPr lang="en-US" baseline="-25000" dirty="0" smtClean="0"/>
              <a:t>A</a:t>
            </a:r>
            <a:r>
              <a:rPr lang="en-US" dirty="0" smtClean="0"/>
              <a:t> = 0.6). The liquid phase does</a:t>
            </a:r>
            <a:r>
              <a:rPr lang="en-US" b="1" dirty="0" smtClean="0"/>
              <a:t> </a:t>
            </a:r>
            <a:r>
              <a:rPr lang="en-US" dirty="0" smtClean="0"/>
              <a:t>not possess an azeotrope. Ten mol liquid A are added at constant temperature and pressure. </a:t>
            </a:r>
          </a:p>
          <a:p>
            <a:r>
              <a:rPr lang="en-US" dirty="0" smtClean="0"/>
              <a:t>What phase(s) are present at equilibrium?               </a:t>
            </a:r>
            <a:endParaRPr lang="en-US" b="1" dirty="0" smtClean="0"/>
          </a:p>
          <a:p>
            <a:endParaRPr lang="en-US" dirty="0"/>
          </a:p>
        </p:txBody>
      </p:sp>
      <p:sp>
        <p:nvSpPr>
          <p:cNvPr id="6" name="Text Placeholder 5"/>
          <p:cNvSpPr>
            <a:spLocks noGrp="1"/>
          </p:cNvSpPr>
          <p:nvPr>
            <p:ph type="body" sz="quarter" idx="14"/>
          </p:nvPr>
        </p:nvSpPr>
        <p:spPr>
          <a:xfrm>
            <a:off x="560671" y="3601700"/>
            <a:ext cx="6976259" cy="3181350"/>
          </a:xfrm>
        </p:spPr>
        <p:txBody>
          <a:bodyPr>
            <a:normAutofit/>
          </a:bodyPr>
          <a:lstStyle/>
          <a:p>
            <a:pPr>
              <a:lnSpc>
                <a:spcPct val="120000"/>
              </a:lnSpc>
              <a:spcAft>
                <a:spcPct val="25000"/>
              </a:spcAft>
            </a:pPr>
            <a:r>
              <a:rPr lang="en-US" dirty="0" smtClean="0"/>
              <a:t>All liquid</a:t>
            </a:r>
          </a:p>
          <a:p>
            <a:pPr>
              <a:lnSpc>
                <a:spcPct val="120000"/>
              </a:lnSpc>
              <a:spcAft>
                <a:spcPct val="25000"/>
              </a:spcAft>
            </a:pPr>
            <a:r>
              <a:rPr lang="en-US" dirty="0" smtClean="0"/>
              <a:t>All vapor</a:t>
            </a:r>
          </a:p>
          <a:p>
            <a:pPr>
              <a:lnSpc>
                <a:spcPct val="120000"/>
              </a:lnSpc>
              <a:spcAft>
                <a:spcPct val="25000"/>
              </a:spcAft>
            </a:pPr>
            <a:r>
              <a:rPr lang="en-US" dirty="0" smtClean="0"/>
              <a:t>More vapor, less liquid, same compositions</a:t>
            </a:r>
          </a:p>
          <a:p>
            <a:pPr>
              <a:lnSpc>
                <a:spcPct val="120000"/>
              </a:lnSpc>
              <a:spcAft>
                <a:spcPct val="25000"/>
              </a:spcAft>
            </a:pPr>
            <a:r>
              <a:rPr lang="en-US" dirty="0" smtClean="0"/>
              <a:t>More liquid, less vapor, same compositions</a:t>
            </a:r>
          </a:p>
          <a:p>
            <a:pPr>
              <a:lnSpc>
                <a:spcPct val="120000"/>
              </a:lnSpc>
              <a:spcAft>
                <a:spcPct val="25000"/>
              </a:spcAft>
            </a:pPr>
            <a:r>
              <a:rPr lang="en-US" dirty="0" smtClean="0"/>
              <a:t>More vapor, less liquid, different compositions</a:t>
            </a:r>
          </a:p>
        </p:txBody>
      </p:sp>
      <p:grpSp>
        <p:nvGrpSpPr>
          <p:cNvPr id="28" name="Group 27"/>
          <p:cNvGrpSpPr/>
          <p:nvPr/>
        </p:nvGrpSpPr>
        <p:grpSpPr>
          <a:xfrm>
            <a:off x="5821513" y="2544139"/>
            <a:ext cx="2917158" cy="3238757"/>
            <a:chOff x="5669113" y="2385971"/>
            <a:chExt cx="2917158" cy="3238757"/>
          </a:xfrm>
        </p:grpSpPr>
        <p:sp>
          <p:nvSpPr>
            <p:cNvPr id="8" name="Can 7"/>
            <p:cNvSpPr/>
            <p:nvPr/>
          </p:nvSpPr>
          <p:spPr>
            <a:xfrm>
              <a:off x="7485080" y="4594379"/>
              <a:ext cx="1099214" cy="1025542"/>
            </a:xfrm>
            <a:prstGeom prst="can">
              <a:avLst>
                <a:gd name="adj" fmla="val 33358"/>
              </a:avLst>
            </a:prstGeom>
            <a:solidFill>
              <a:schemeClr val="accent3">
                <a:lumMod val="40000"/>
                <a:lumOff val="6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Can 8"/>
            <p:cNvSpPr/>
            <p:nvPr/>
          </p:nvSpPr>
          <p:spPr>
            <a:xfrm>
              <a:off x="7487057" y="3121914"/>
              <a:ext cx="1099214" cy="2029597"/>
            </a:xfrm>
            <a:prstGeom prst="can">
              <a:avLst>
                <a:gd name="adj" fmla="val 33358"/>
              </a:avLst>
            </a:prstGeom>
            <a:solidFill>
              <a:schemeClr val="bg1">
                <a:lumMod val="9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Can 6"/>
            <p:cNvSpPr/>
            <p:nvPr/>
          </p:nvSpPr>
          <p:spPr>
            <a:xfrm>
              <a:off x="7483785" y="2385971"/>
              <a:ext cx="1099214" cy="3238757"/>
            </a:xfrm>
            <a:prstGeom prst="can">
              <a:avLst>
                <a:gd name="adj" fmla="val 32143"/>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Can 9"/>
            <p:cNvSpPr/>
            <p:nvPr/>
          </p:nvSpPr>
          <p:spPr>
            <a:xfrm>
              <a:off x="7490863" y="2870471"/>
              <a:ext cx="1088331" cy="767159"/>
            </a:xfrm>
            <a:prstGeom prst="can">
              <a:avLst>
                <a:gd name="adj" fmla="val 44071"/>
              </a:avLst>
            </a:prstGeom>
            <a:solidFill>
              <a:schemeClr val="tx1">
                <a:lumMod val="75000"/>
                <a:lumOff val="2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p:cNvSpPr txBox="1"/>
            <p:nvPr/>
          </p:nvSpPr>
          <p:spPr>
            <a:xfrm>
              <a:off x="7572136" y="3645669"/>
              <a:ext cx="891590" cy="430887"/>
            </a:xfrm>
            <a:prstGeom prst="rect">
              <a:avLst/>
            </a:prstGeom>
            <a:noFill/>
          </p:spPr>
          <p:txBody>
            <a:bodyPr wrap="none" rtlCol="0">
              <a:spAutoFit/>
            </a:bodyPr>
            <a:lstStyle/>
            <a:p>
              <a:pPr algn="ctr"/>
              <a:r>
                <a:rPr lang="en-US" sz="2200" dirty="0" smtClean="0">
                  <a:latin typeface="Arial" pitchFamily="34" charset="0"/>
                  <a:cs typeface="Arial" pitchFamily="34" charset="0"/>
                </a:rPr>
                <a:t>vapor</a:t>
              </a:r>
            </a:p>
          </p:txBody>
        </p:sp>
        <p:sp>
          <p:nvSpPr>
            <p:cNvPr id="12" name="TextBox 11"/>
            <p:cNvSpPr txBox="1"/>
            <p:nvPr/>
          </p:nvSpPr>
          <p:spPr>
            <a:xfrm>
              <a:off x="7612175" y="5151511"/>
              <a:ext cx="843501" cy="430887"/>
            </a:xfrm>
            <a:prstGeom prst="rect">
              <a:avLst/>
            </a:prstGeom>
            <a:noFill/>
          </p:spPr>
          <p:txBody>
            <a:bodyPr wrap="none" rtlCol="0">
              <a:spAutoFit/>
            </a:bodyPr>
            <a:lstStyle/>
            <a:p>
              <a:pPr algn="ctr"/>
              <a:r>
                <a:rPr lang="en-US" sz="2200" dirty="0" smtClean="0">
                  <a:latin typeface="Arial" pitchFamily="34" charset="0"/>
                  <a:cs typeface="Arial" pitchFamily="34" charset="0"/>
                </a:rPr>
                <a:t>liquid</a:t>
              </a:r>
            </a:p>
          </p:txBody>
        </p:sp>
        <p:grpSp>
          <p:nvGrpSpPr>
            <p:cNvPr id="27" name="Group 26"/>
            <p:cNvGrpSpPr/>
            <p:nvPr/>
          </p:nvGrpSpPr>
          <p:grpSpPr>
            <a:xfrm>
              <a:off x="5669113" y="3602131"/>
              <a:ext cx="1848512" cy="771065"/>
              <a:chOff x="5669113" y="4402231"/>
              <a:chExt cx="1848512" cy="771065"/>
            </a:xfrm>
          </p:grpSpPr>
          <p:grpSp>
            <p:nvGrpSpPr>
              <p:cNvPr id="18" name="Group 9"/>
              <p:cNvGrpSpPr>
                <a:grpSpLocks/>
              </p:cNvGrpSpPr>
              <p:nvPr/>
            </p:nvGrpSpPr>
            <p:grpSpPr bwMode="auto">
              <a:xfrm rot="16200000">
                <a:off x="6609598" y="4319696"/>
                <a:ext cx="368274" cy="1338925"/>
                <a:chOff x="2208" y="1776"/>
                <a:chExt cx="240" cy="1968"/>
              </a:xfrm>
            </p:grpSpPr>
            <p:sp>
              <p:nvSpPr>
                <p:cNvPr id="20" name="Rectangle 10"/>
                <p:cNvSpPr>
                  <a:spLocks noChangeArrowheads="1"/>
                </p:cNvSpPr>
                <p:nvPr/>
              </p:nvSpPr>
              <p:spPr bwMode="auto">
                <a:xfrm>
                  <a:off x="2208" y="3123"/>
                  <a:ext cx="240" cy="621"/>
                </a:xfrm>
                <a:prstGeom prst="rect">
                  <a:avLst/>
                </a:prstGeom>
                <a:solidFill>
                  <a:srgbClr val="0070C0"/>
                </a:solidFill>
                <a:ln w="9525">
                  <a:solidFill>
                    <a:schemeClr val="tx1"/>
                  </a:solidFill>
                  <a:miter lim="800000"/>
                  <a:headEnd/>
                  <a:tailEnd/>
                </a:ln>
              </p:spPr>
              <p:txBody>
                <a:bodyPr wrap="none" anchor="ctr"/>
                <a:lstStyle/>
                <a:p>
                  <a:endParaRPr lang="en-US" dirty="0"/>
                </a:p>
              </p:txBody>
            </p:sp>
            <p:sp>
              <p:nvSpPr>
                <p:cNvPr id="21" name="Rectangle 11"/>
                <p:cNvSpPr>
                  <a:spLocks noChangeArrowheads="1"/>
                </p:cNvSpPr>
                <p:nvPr/>
              </p:nvSpPr>
              <p:spPr bwMode="auto">
                <a:xfrm>
                  <a:off x="2208" y="2496"/>
                  <a:ext cx="240" cy="627"/>
                </a:xfrm>
                <a:prstGeom prst="rect">
                  <a:avLst/>
                </a:prstGeom>
                <a:solidFill>
                  <a:schemeClr val="bg1"/>
                </a:solidFill>
                <a:ln w="9525">
                  <a:solidFill>
                    <a:schemeClr val="tx1"/>
                  </a:solidFill>
                  <a:miter lim="800000"/>
                  <a:headEnd/>
                  <a:tailEnd/>
                </a:ln>
              </p:spPr>
              <p:txBody>
                <a:bodyPr wrap="none" anchor="ctr"/>
                <a:lstStyle/>
                <a:p>
                  <a:endParaRPr lang="en-US" dirty="0"/>
                </a:p>
              </p:txBody>
            </p:sp>
            <p:sp>
              <p:nvSpPr>
                <p:cNvPr id="22" name="Rectangle 12"/>
                <p:cNvSpPr>
                  <a:spLocks noChangeArrowheads="1"/>
                </p:cNvSpPr>
                <p:nvPr/>
              </p:nvSpPr>
              <p:spPr bwMode="auto">
                <a:xfrm>
                  <a:off x="2208" y="2916"/>
                  <a:ext cx="240" cy="192"/>
                </a:xfrm>
                <a:prstGeom prst="rect">
                  <a:avLst/>
                </a:prstGeom>
                <a:solidFill>
                  <a:srgbClr val="000000"/>
                </a:solidFill>
                <a:ln w="9525">
                  <a:solidFill>
                    <a:schemeClr val="tx1"/>
                  </a:solidFill>
                  <a:miter lim="800000"/>
                  <a:headEnd/>
                  <a:tailEnd/>
                </a:ln>
              </p:spPr>
              <p:txBody>
                <a:bodyPr wrap="none" anchor="ctr"/>
                <a:lstStyle/>
                <a:p>
                  <a:endParaRPr lang="en-US" dirty="0"/>
                </a:p>
              </p:txBody>
            </p:sp>
            <p:sp>
              <p:nvSpPr>
                <p:cNvPr id="23" name="Rectangle 13"/>
                <p:cNvSpPr>
                  <a:spLocks noChangeArrowheads="1"/>
                </p:cNvSpPr>
                <p:nvPr/>
              </p:nvSpPr>
              <p:spPr bwMode="auto">
                <a:xfrm>
                  <a:off x="2290" y="1824"/>
                  <a:ext cx="55" cy="1107"/>
                </a:xfrm>
                <a:prstGeom prst="rect">
                  <a:avLst/>
                </a:prstGeom>
                <a:solidFill>
                  <a:srgbClr val="000000"/>
                </a:solidFill>
                <a:ln w="9525">
                  <a:solidFill>
                    <a:schemeClr val="tx1"/>
                  </a:solidFill>
                  <a:miter lim="800000"/>
                  <a:headEnd/>
                  <a:tailEnd/>
                </a:ln>
              </p:spPr>
              <p:txBody>
                <a:bodyPr wrap="none" anchor="ctr"/>
                <a:lstStyle/>
                <a:p>
                  <a:endParaRPr lang="en-US" dirty="0"/>
                </a:p>
              </p:txBody>
            </p:sp>
            <p:sp>
              <p:nvSpPr>
                <p:cNvPr id="24" name="Rectangle 14"/>
                <p:cNvSpPr>
                  <a:spLocks noChangeArrowheads="1"/>
                </p:cNvSpPr>
                <p:nvPr/>
              </p:nvSpPr>
              <p:spPr bwMode="auto">
                <a:xfrm>
                  <a:off x="2208" y="1776"/>
                  <a:ext cx="240" cy="48"/>
                </a:xfrm>
                <a:prstGeom prst="rect">
                  <a:avLst/>
                </a:prstGeom>
                <a:solidFill>
                  <a:srgbClr val="000000"/>
                </a:solidFill>
                <a:ln w="9525">
                  <a:solidFill>
                    <a:schemeClr val="tx1"/>
                  </a:solidFill>
                  <a:miter lim="800000"/>
                  <a:headEnd/>
                  <a:tailEnd/>
                </a:ln>
              </p:spPr>
              <p:txBody>
                <a:bodyPr wrap="none" anchor="ctr"/>
                <a:lstStyle/>
                <a:p>
                  <a:endParaRPr lang="en-US" dirty="0"/>
                </a:p>
              </p:txBody>
            </p:sp>
          </p:grpSp>
          <p:sp>
            <p:nvSpPr>
              <p:cNvPr id="19" name="Rectangle 18"/>
              <p:cNvSpPr>
                <a:spLocks noChangeArrowheads="1"/>
              </p:cNvSpPr>
              <p:nvPr/>
            </p:nvSpPr>
            <p:spPr bwMode="auto">
              <a:xfrm rot="16200000">
                <a:off x="7448141" y="4956502"/>
                <a:ext cx="73655" cy="65313"/>
              </a:xfrm>
              <a:prstGeom prst="rect">
                <a:avLst/>
              </a:prstGeom>
              <a:solidFill>
                <a:schemeClr val="accent2"/>
              </a:solidFill>
              <a:ln w="9525">
                <a:noFill/>
                <a:miter lim="800000"/>
                <a:headEnd/>
                <a:tailEnd/>
              </a:ln>
            </p:spPr>
            <p:txBody>
              <a:bodyPr wrap="none" anchor="ctr"/>
              <a:lstStyle/>
              <a:p>
                <a:endParaRPr lang="en-US" dirty="0"/>
              </a:p>
            </p:txBody>
          </p:sp>
          <p:cxnSp>
            <p:nvCxnSpPr>
              <p:cNvPr id="14" name="Straight Arrow Connector 13"/>
              <p:cNvCxnSpPr/>
              <p:nvPr/>
            </p:nvCxnSpPr>
            <p:spPr>
              <a:xfrm flipV="1">
                <a:off x="5669113" y="5020062"/>
                <a:ext cx="420908" cy="1"/>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5952585" y="4402231"/>
                <a:ext cx="1283172" cy="430887"/>
              </a:xfrm>
              <a:prstGeom prst="rect">
                <a:avLst/>
              </a:prstGeom>
              <a:noFill/>
            </p:spPr>
            <p:txBody>
              <a:bodyPr wrap="none" rtlCol="0">
                <a:spAutoFit/>
              </a:bodyPr>
              <a:lstStyle/>
              <a:p>
                <a:r>
                  <a:rPr lang="en-US" sz="2200" dirty="0" smtClean="0">
                    <a:latin typeface="Arial" pitchFamily="34" charset="0"/>
                    <a:cs typeface="Arial" pitchFamily="34" charset="0"/>
                  </a:rPr>
                  <a:t>10 mol A</a:t>
                </a:r>
                <a:endParaRPr lang="en-US" sz="2200" baseline="-25000" dirty="0" smtClean="0">
                  <a:latin typeface="Arial" pitchFamily="34" charset="0"/>
                  <a:cs typeface="Arial" pitchFamily="34" charset="0"/>
                </a:endParaRPr>
              </a:p>
            </p:txBody>
          </p:sp>
        </p:grpSp>
        <p:sp>
          <p:nvSpPr>
            <p:cNvPr id="17" name="Can 16"/>
            <p:cNvSpPr/>
            <p:nvPr/>
          </p:nvSpPr>
          <p:spPr>
            <a:xfrm>
              <a:off x="7872658" y="2414923"/>
              <a:ext cx="326974" cy="667108"/>
            </a:xfrm>
            <a:prstGeom prst="can">
              <a:avLst>
                <a:gd name="adj" fmla="val 44071"/>
              </a:avLst>
            </a:prstGeom>
            <a:solidFill>
              <a:schemeClr val="tx1">
                <a:lumMod val="75000"/>
                <a:lumOff val="2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5153589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a:xfrm>
            <a:off x="359764" y="489419"/>
            <a:ext cx="8454453" cy="2883368"/>
          </a:xfrm>
        </p:spPr>
        <p:txBody>
          <a:bodyPr>
            <a:normAutofit/>
          </a:bodyPr>
          <a:lstStyle/>
          <a:p>
            <a:r>
              <a:rPr lang="en-US" dirty="0" smtClean="0"/>
              <a:t>Components A and B are in vapor-liquid equilibrium at 60</a:t>
            </a:r>
            <a:r>
              <a:rPr lang="en-US" baseline="30000" dirty="0" smtClean="0"/>
              <a:t>o</a:t>
            </a:r>
            <a:r>
              <a:rPr lang="en-US" dirty="0" smtClean="0"/>
              <a:t>C and 1 bar in a piston-cylinder. One mole of liquid (</a:t>
            </a:r>
            <a:r>
              <a:rPr lang="en-US" dirty="0" err="1" smtClean="0"/>
              <a:t>x</a:t>
            </a:r>
            <a:r>
              <a:rPr lang="en-US" baseline="-25000" dirty="0" err="1" smtClean="0"/>
              <a:t>A</a:t>
            </a:r>
            <a:r>
              <a:rPr lang="en-US" dirty="0" smtClean="0"/>
              <a:t>= 0.2) is in equilibrium with one mole of vapor (y</a:t>
            </a:r>
            <a:r>
              <a:rPr lang="en-US" baseline="-25000" dirty="0" smtClean="0"/>
              <a:t>A</a:t>
            </a:r>
            <a:r>
              <a:rPr lang="en-US" dirty="0" smtClean="0"/>
              <a:t> = 0.6). The liquid phase does</a:t>
            </a:r>
            <a:r>
              <a:rPr lang="en-US" b="1" dirty="0" smtClean="0"/>
              <a:t> </a:t>
            </a:r>
            <a:r>
              <a:rPr lang="en-US" dirty="0" smtClean="0"/>
              <a:t>not possess an azeotrope. When 0.1 mol liquid B is added </a:t>
            </a:r>
            <a:r>
              <a:rPr lang="en-US" dirty="0"/>
              <a:t>at 60</a:t>
            </a:r>
            <a:r>
              <a:rPr lang="en-US" baseline="30000" dirty="0"/>
              <a:t>o</a:t>
            </a:r>
            <a:r>
              <a:rPr lang="en-US" dirty="0"/>
              <a:t>C and </a:t>
            </a:r>
            <a:r>
              <a:rPr lang="en-US" dirty="0" smtClean="0"/>
              <a:t/>
            </a:r>
            <a:br>
              <a:rPr lang="en-US" dirty="0" smtClean="0"/>
            </a:br>
            <a:r>
              <a:rPr lang="en-US" dirty="0" smtClean="0"/>
              <a:t>1 bar, what phase(s) are present at equilibrium?               </a:t>
            </a:r>
            <a:endParaRPr lang="en-US" b="1" dirty="0" smtClean="0"/>
          </a:p>
          <a:p>
            <a:endParaRPr lang="en-US" dirty="0"/>
          </a:p>
        </p:txBody>
      </p:sp>
      <p:sp>
        <p:nvSpPr>
          <p:cNvPr id="6" name="Text Placeholder 5"/>
          <p:cNvSpPr>
            <a:spLocks noGrp="1"/>
          </p:cNvSpPr>
          <p:nvPr>
            <p:ph type="body" sz="quarter" idx="14"/>
          </p:nvPr>
        </p:nvSpPr>
        <p:spPr>
          <a:xfrm>
            <a:off x="470731" y="3631680"/>
            <a:ext cx="6976259" cy="3181350"/>
          </a:xfrm>
        </p:spPr>
        <p:txBody>
          <a:bodyPr>
            <a:normAutofit/>
          </a:bodyPr>
          <a:lstStyle/>
          <a:p>
            <a:pPr>
              <a:lnSpc>
                <a:spcPct val="120000"/>
              </a:lnSpc>
              <a:spcAft>
                <a:spcPct val="25000"/>
              </a:spcAft>
            </a:pPr>
            <a:r>
              <a:rPr lang="en-US" dirty="0" smtClean="0"/>
              <a:t>All liquid</a:t>
            </a:r>
          </a:p>
          <a:p>
            <a:pPr>
              <a:lnSpc>
                <a:spcPct val="120000"/>
              </a:lnSpc>
              <a:spcAft>
                <a:spcPct val="25000"/>
              </a:spcAft>
            </a:pPr>
            <a:r>
              <a:rPr lang="en-US" dirty="0" smtClean="0"/>
              <a:t>All vapor</a:t>
            </a:r>
          </a:p>
          <a:p>
            <a:pPr>
              <a:lnSpc>
                <a:spcPct val="120000"/>
              </a:lnSpc>
              <a:spcAft>
                <a:spcPct val="25000"/>
              </a:spcAft>
            </a:pPr>
            <a:r>
              <a:rPr lang="en-US" dirty="0" smtClean="0"/>
              <a:t>More vapor, less liquid, same compositions</a:t>
            </a:r>
          </a:p>
          <a:p>
            <a:pPr>
              <a:lnSpc>
                <a:spcPct val="120000"/>
              </a:lnSpc>
              <a:spcAft>
                <a:spcPct val="25000"/>
              </a:spcAft>
            </a:pPr>
            <a:r>
              <a:rPr lang="en-US" dirty="0" smtClean="0"/>
              <a:t>More liquid, less vapor, same compositions</a:t>
            </a:r>
          </a:p>
          <a:p>
            <a:pPr>
              <a:lnSpc>
                <a:spcPct val="120000"/>
              </a:lnSpc>
              <a:spcAft>
                <a:spcPct val="25000"/>
              </a:spcAft>
            </a:pPr>
            <a:r>
              <a:rPr lang="en-US" dirty="0" smtClean="0"/>
              <a:t>More vapor, less liquid, different compositions</a:t>
            </a:r>
          </a:p>
        </p:txBody>
      </p:sp>
      <p:grpSp>
        <p:nvGrpSpPr>
          <p:cNvPr id="28" name="Group 27"/>
          <p:cNvGrpSpPr/>
          <p:nvPr/>
        </p:nvGrpSpPr>
        <p:grpSpPr>
          <a:xfrm>
            <a:off x="5731573" y="2509951"/>
            <a:ext cx="2917158" cy="3238757"/>
            <a:chOff x="5669113" y="2385971"/>
            <a:chExt cx="2917158" cy="3238757"/>
          </a:xfrm>
        </p:grpSpPr>
        <p:sp>
          <p:nvSpPr>
            <p:cNvPr id="8" name="Can 7"/>
            <p:cNvSpPr/>
            <p:nvPr/>
          </p:nvSpPr>
          <p:spPr>
            <a:xfrm>
              <a:off x="7485080" y="4929283"/>
              <a:ext cx="1099214" cy="675150"/>
            </a:xfrm>
            <a:prstGeom prst="can">
              <a:avLst>
                <a:gd name="adj" fmla="val 33358"/>
              </a:avLst>
            </a:prstGeom>
            <a:solidFill>
              <a:schemeClr val="accent3">
                <a:lumMod val="40000"/>
                <a:lumOff val="6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9" name="Can 8"/>
            <p:cNvSpPr/>
            <p:nvPr/>
          </p:nvSpPr>
          <p:spPr>
            <a:xfrm>
              <a:off x="7487057" y="3121914"/>
              <a:ext cx="1099214" cy="2069055"/>
            </a:xfrm>
            <a:prstGeom prst="can">
              <a:avLst>
                <a:gd name="adj" fmla="val 33358"/>
              </a:avLst>
            </a:prstGeom>
            <a:solidFill>
              <a:schemeClr val="bg1">
                <a:lumMod val="9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7" name="Can 6"/>
            <p:cNvSpPr/>
            <p:nvPr/>
          </p:nvSpPr>
          <p:spPr>
            <a:xfrm>
              <a:off x="7483785" y="2385971"/>
              <a:ext cx="1099214" cy="3238757"/>
            </a:xfrm>
            <a:prstGeom prst="can">
              <a:avLst>
                <a:gd name="adj" fmla="val 32143"/>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0" name="Can 9"/>
            <p:cNvSpPr/>
            <p:nvPr/>
          </p:nvSpPr>
          <p:spPr>
            <a:xfrm>
              <a:off x="7485421" y="2870471"/>
              <a:ext cx="1099214" cy="767159"/>
            </a:xfrm>
            <a:prstGeom prst="can">
              <a:avLst>
                <a:gd name="adj" fmla="val 44071"/>
              </a:avLst>
            </a:prstGeom>
            <a:solidFill>
              <a:schemeClr val="tx1">
                <a:lumMod val="75000"/>
                <a:lumOff val="2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1" name="TextBox 10"/>
            <p:cNvSpPr txBox="1"/>
            <p:nvPr/>
          </p:nvSpPr>
          <p:spPr>
            <a:xfrm>
              <a:off x="7587126" y="3645669"/>
              <a:ext cx="891590" cy="430887"/>
            </a:xfrm>
            <a:prstGeom prst="rect">
              <a:avLst/>
            </a:prstGeom>
            <a:noFill/>
          </p:spPr>
          <p:txBody>
            <a:bodyPr wrap="none" rtlCol="0">
              <a:spAutoFit/>
            </a:bodyPr>
            <a:lstStyle/>
            <a:p>
              <a:pPr algn="ctr"/>
              <a:r>
                <a:rPr lang="en-US" sz="2200" dirty="0" smtClean="0">
                  <a:solidFill>
                    <a:prstClr val="black"/>
                  </a:solidFill>
                  <a:latin typeface="Arial" pitchFamily="34" charset="0"/>
                  <a:cs typeface="Arial" pitchFamily="34" charset="0"/>
                </a:rPr>
                <a:t>vapor</a:t>
              </a:r>
            </a:p>
          </p:txBody>
        </p:sp>
        <p:sp>
          <p:nvSpPr>
            <p:cNvPr id="12" name="TextBox 11"/>
            <p:cNvSpPr txBox="1"/>
            <p:nvPr/>
          </p:nvSpPr>
          <p:spPr>
            <a:xfrm>
              <a:off x="7600690" y="5137877"/>
              <a:ext cx="843501" cy="430887"/>
            </a:xfrm>
            <a:prstGeom prst="rect">
              <a:avLst/>
            </a:prstGeom>
            <a:noFill/>
          </p:spPr>
          <p:txBody>
            <a:bodyPr wrap="none" rtlCol="0">
              <a:spAutoFit/>
            </a:bodyPr>
            <a:lstStyle/>
            <a:p>
              <a:pPr algn="ctr"/>
              <a:r>
                <a:rPr lang="en-US" sz="2200" dirty="0" smtClean="0">
                  <a:solidFill>
                    <a:prstClr val="black"/>
                  </a:solidFill>
                  <a:latin typeface="Arial" pitchFamily="34" charset="0"/>
                  <a:cs typeface="Arial" pitchFamily="34" charset="0"/>
                </a:rPr>
                <a:t>liquid</a:t>
              </a:r>
            </a:p>
          </p:txBody>
        </p:sp>
        <p:grpSp>
          <p:nvGrpSpPr>
            <p:cNvPr id="27" name="Group 26"/>
            <p:cNvGrpSpPr/>
            <p:nvPr/>
          </p:nvGrpSpPr>
          <p:grpSpPr>
            <a:xfrm>
              <a:off x="5669113" y="3602131"/>
              <a:ext cx="1848512" cy="771065"/>
              <a:chOff x="5669113" y="4402231"/>
              <a:chExt cx="1848512" cy="771065"/>
            </a:xfrm>
          </p:grpSpPr>
          <p:grpSp>
            <p:nvGrpSpPr>
              <p:cNvPr id="18" name="Group 9"/>
              <p:cNvGrpSpPr>
                <a:grpSpLocks/>
              </p:cNvGrpSpPr>
              <p:nvPr/>
            </p:nvGrpSpPr>
            <p:grpSpPr bwMode="auto">
              <a:xfrm rot="16200000">
                <a:off x="6609598" y="4319696"/>
                <a:ext cx="368274" cy="1338925"/>
                <a:chOff x="2208" y="1776"/>
                <a:chExt cx="240" cy="1968"/>
              </a:xfrm>
            </p:grpSpPr>
            <p:sp>
              <p:nvSpPr>
                <p:cNvPr id="20" name="Rectangle 10"/>
                <p:cNvSpPr>
                  <a:spLocks noChangeArrowheads="1"/>
                </p:cNvSpPr>
                <p:nvPr/>
              </p:nvSpPr>
              <p:spPr bwMode="auto">
                <a:xfrm>
                  <a:off x="2208" y="3123"/>
                  <a:ext cx="240" cy="621"/>
                </a:xfrm>
                <a:prstGeom prst="rect">
                  <a:avLst/>
                </a:prstGeom>
                <a:solidFill>
                  <a:srgbClr val="0070C0"/>
                </a:solidFill>
                <a:ln w="9525">
                  <a:solidFill>
                    <a:schemeClr val="tx1"/>
                  </a:solidFill>
                  <a:miter lim="800000"/>
                  <a:headEnd/>
                  <a:tailEnd/>
                </a:ln>
              </p:spPr>
              <p:txBody>
                <a:bodyPr wrap="none" anchor="ctr"/>
                <a:lstStyle/>
                <a:p>
                  <a:endParaRPr lang="en-US" dirty="0">
                    <a:solidFill>
                      <a:prstClr val="black"/>
                    </a:solidFill>
                  </a:endParaRPr>
                </a:p>
              </p:txBody>
            </p:sp>
            <p:sp>
              <p:nvSpPr>
                <p:cNvPr id="21" name="Rectangle 11"/>
                <p:cNvSpPr>
                  <a:spLocks noChangeArrowheads="1"/>
                </p:cNvSpPr>
                <p:nvPr/>
              </p:nvSpPr>
              <p:spPr bwMode="auto">
                <a:xfrm>
                  <a:off x="2208" y="2496"/>
                  <a:ext cx="240" cy="627"/>
                </a:xfrm>
                <a:prstGeom prst="rect">
                  <a:avLst/>
                </a:prstGeom>
                <a:solidFill>
                  <a:schemeClr val="bg1"/>
                </a:solidFill>
                <a:ln w="9525">
                  <a:solidFill>
                    <a:schemeClr val="tx1"/>
                  </a:solidFill>
                  <a:miter lim="800000"/>
                  <a:headEnd/>
                  <a:tailEnd/>
                </a:ln>
              </p:spPr>
              <p:txBody>
                <a:bodyPr wrap="none" anchor="ctr"/>
                <a:lstStyle/>
                <a:p>
                  <a:endParaRPr lang="en-US" dirty="0">
                    <a:solidFill>
                      <a:prstClr val="black"/>
                    </a:solidFill>
                  </a:endParaRPr>
                </a:p>
              </p:txBody>
            </p:sp>
            <p:sp>
              <p:nvSpPr>
                <p:cNvPr id="22" name="Rectangle 12"/>
                <p:cNvSpPr>
                  <a:spLocks noChangeArrowheads="1"/>
                </p:cNvSpPr>
                <p:nvPr/>
              </p:nvSpPr>
              <p:spPr bwMode="auto">
                <a:xfrm>
                  <a:off x="2208" y="2916"/>
                  <a:ext cx="240" cy="192"/>
                </a:xfrm>
                <a:prstGeom prst="rect">
                  <a:avLst/>
                </a:prstGeom>
                <a:solidFill>
                  <a:srgbClr val="000000"/>
                </a:solidFill>
                <a:ln w="9525">
                  <a:solidFill>
                    <a:schemeClr val="tx1"/>
                  </a:solidFill>
                  <a:miter lim="800000"/>
                  <a:headEnd/>
                  <a:tailEnd/>
                </a:ln>
              </p:spPr>
              <p:txBody>
                <a:bodyPr wrap="none" anchor="ctr"/>
                <a:lstStyle/>
                <a:p>
                  <a:endParaRPr lang="en-US" dirty="0">
                    <a:solidFill>
                      <a:prstClr val="black"/>
                    </a:solidFill>
                  </a:endParaRPr>
                </a:p>
              </p:txBody>
            </p:sp>
            <p:sp>
              <p:nvSpPr>
                <p:cNvPr id="23" name="Rectangle 13"/>
                <p:cNvSpPr>
                  <a:spLocks noChangeArrowheads="1"/>
                </p:cNvSpPr>
                <p:nvPr/>
              </p:nvSpPr>
              <p:spPr bwMode="auto">
                <a:xfrm>
                  <a:off x="2290" y="1824"/>
                  <a:ext cx="55" cy="1107"/>
                </a:xfrm>
                <a:prstGeom prst="rect">
                  <a:avLst/>
                </a:prstGeom>
                <a:solidFill>
                  <a:srgbClr val="000000"/>
                </a:solidFill>
                <a:ln w="9525">
                  <a:solidFill>
                    <a:schemeClr val="tx1"/>
                  </a:solidFill>
                  <a:miter lim="800000"/>
                  <a:headEnd/>
                  <a:tailEnd/>
                </a:ln>
              </p:spPr>
              <p:txBody>
                <a:bodyPr wrap="none" anchor="ctr"/>
                <a:lstStyle/>
                <a:p>
                  <a:endParaRPr lang="en-US" dirty="0">
                    <a:solidFill>
                      <a:prstClr val="black"/>
                    </a:solidFill>
                  </a:endParaRPr>
                </a:p>
              </p:txBody>
            </p:sp>
            <p:sp>
              <p:nvSpPr>
                <p:cNvPr id="24" name="Rectangle 14"/>
                <p:cNvSpPr>
                  <a:spLocks noChangeArrowheads="1"/>
                </p:cNvSpPr>
                <p:nvPr/>
              </p:nvSpPr>
              <p:spPr bwMode="auto">
                <a:xfrm>
                  <a:off x="2208" y="1776"/>
                  <a:ext cx="240" cy="48"/>
                </a:xfrm>
                <a:prstGeom prst="rect">
                  <a:avLst/>
                </a:prstGeom>
                <a:solidFill>
                  <a:srgbClr val="000000"/>
                </a:solidFill>
                <a:ln w="9525">
                  <a:solidFill>
                    <a:schemeClr val="tx1"/>
                  </a:solidFill>
                  <a:miter lim="800000"/>
                  <a:headEnd/>
                  <a:tailEnd/>
                </a:ln>
              </p:spPr>
              <p:txBody>
                <a:bodyPr wrap="none" anchor="ctr"/>
                <a:lstStyle/>
                <a:p>
                  <a:endParaRPr lang="en-US" dirty="0">
                    <a:solidFill>
                      <a:prstClr val="black"/>
                    </a:solidFill>
                  </a:endParaRPr>
                </a:p>
              </p:txBody>
            </p:sp>
          </p:grpSp>
          <p:sp>
            <p:nvSpPr>
              <p:cNvPr id="19" name="Rectangle 18"/>
              <p:cNvSpPr>
                <a:spLocks noChangeArrowheads="1"/>
              </p:cNvSpPr>
              <p:nvPr/>
            </p:nvSpPr>
            <p:spPr bwMode="auto">
              <a:xfrm rot="16200000">
                <a:off x="7448141" y="4956502"/>
                <a:ext cx="73655" cy="65313"/>
              </a:xfrm>
              <a:prstGeom prst="rect">
                <a:avLst/>
              </a:prstGeom>
              <a:solidFill>
                <a:schemeClr val="accent2"/>
              </a:solidFill>
              <a:ln w="9525">
                <a:noFill/>
                <a:miter lim="800000"/>
                <a:headEnd/>
                <a:tailEnd/>
              </a:ln>
            </p:spPr>
            <p:txBody>
              <a:bodyPr wrap="none" anchor="ctr"/>
              <a:lstStyle/>
              <a:p>
                <a:endParaRPr lang="en-US" dirty="0">
                  <a:solidFill>
                    <a:prstClr val="black"/>
                  </a:solidFill>
                </a:endParaRPr>
              </a:p>
            </p:txBody>
          </p:sp>
          <p:cxnSp>
            <p:nvCxnSpPr>
              <p:cNvPr id="14" name="Straight Arrow Connector 13"/>
              <p:cNvCxnSpPr/>
              <p:nvPr/>
            </p:nvCxnSpPr>
            <p:spPr>
              <a:xfrm flipV="1">
                <a:off x="5669113" y="5020062"/>
                <a:ext cx="420908" cy="1"/>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5854910" y="4402231"/>
                <a:ext cx="1377300" cy="430887"/>
              </a:xfrm>
              <a:prstGeom prst="rect">
                <a:avLst/>
              </a:prstGeom>
              <a:noFill/>
            </p:spPr>
            <p:txBody>
              <a:bodyPr wrap="none" rtlCol="0">
                <a:spAutoFit/>
              </a:bodyPr>
              <a:lstStyle/>
              <a:p>
                <a:r>
                  <a:rPr lang="en-US" sz="2200" dirty="0" smtClean="0">
                    <a:solidFill>
                      <a:prstClr val="black"/>
                    </a:solidFill>
                    <a:latin typeface="Arial" pitchFamily="34" charset="0"/>
                    <a:cs typeface="Arial" pitchFamily="34" charset="0"/>
                  </a:rPr>
                  <a:t>0.1 mol B</a:t>
                </a:r>
                <a:endParaRPr lang="en-US" sz="2200" baseline="-25000" dirty="0" smtClean="0">
                  <a:solidFill>
                    <a:prstClr val="black"/>
                  </a:solidFill>
                  <a:latin typeface="Arial" pitchFamily="34" charset="0"/>
                  <a:cs typeface="Arial" pitchFamily="34" charset="0"/>
                </a:endParaRPr>
              </a:p>
            </p:txBody>
          </p:sp>
        </p:grpSp>
        <p:sp>
          <p:nvSpPr>
            <p:cNvPr id="17" name="Can 16"/>
            <p:cNvSpPr/>
            <p:nvPr/>
          </p:nvSpPr>
          <p:spPr>
            <a:xfrm>
              <a:off x="7872658" y="2414923"/>
              <a:ext cx="326974" cy="667108"/>
            </a:xfrm>
            <a:prstGeom prst="can">
              <a:avLst>
                <a:gd name="adj" fmla="val 44071"/>
              </a:avLst>
            </a:prstGeom>
            <a:solidFill>
              <a:schemeClr val="tx1">
                <a:lumMod val="75000"/>
                <a:lumOff val="2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spTree>
    <p:extLst>
      <p:ext uri="{BB962C8B-B14F-4D97-AF65-F5344CB8AC3E}">
        <p14:creationId xmlns:p14="http://schemas.microsoft.com/office/powerpoint/2010/main" val="4445793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p:txBody>
          <a:bodyPr/>
          <a:lstStyle/>
          <a:p>
            <a:pPr>
              <a:lnSpc>
                <a:spcPct val="105000"/>
              </a:lnSpc>
              <a:spcAft>
                <a:spcPct val="20000"/>
              </a:spcAft>
            </a:pPr>
            <a:r>
              <a:rPr lang="en-US" dirty="0" smtClean="0"/>
              <a:t>A binary liquid mixture is in equilibrium in a piston-cylinder system with N</a:t>
            </a:r>
            <a:r>
              <a:rPr lang="en-US" baseline="-25000" dirty="0" smtClean="0"/>
              <a:t>2</a:t>
            </a:r>
            <a:r>
              <a:rPr lang="en-US" dirty="0" smtClean="0"/>
              <a:t>, which does not dissolve in the liquid.  If N</a:t>
            </a:r>
            <a:r>
              <a:rPr lang="en-US" baseline="-25000" dirty="0" smtClean="0"/>
              <a:t>2</a:t>
            </a:r>
            <a:r>
              <a:rPr lang="en-US" dirty="0" smtClean="0"/>
              <a:t> is removed completely and isothermally using a selective membrane at constant pressure, </a:t>
            </a:r>
            <a:br>
              <a:rPr lang="en-US" dirty="0" smtClean="0"/>
            </a:br>
            <a:r>
              <a:rPr lang="en-US" dirty="0" smtClean="0"/>
              <a:t>then  x</a:t>
            </a:r>
            <a:r>
              <a:rPr lang="en-US" baseline="-25000" dirty="0" smtClean="0"/>
              <a:t>A</a:t>
            </a:r>
            <a:r>
              <a:rPr lang="en-US" dirty="0" smtClean="0"/>
              <a:t> ________.</a:t>
            </a:r>
            <a:endParaRPr lang="en-US" dirty="0"/>
          </a:p>
        </p:txBody>
      </p:sp>
      <p:sp>
        <p:nvSpPr>
          <p:cNvPr id="4" name="Text Placeholder 3"/>
          <p:cNvSpPr>
            <a:spLocks noGrp="1"/>
          </p:cNvSpPr>
          <p:nvPr>
            <p:ph type="body" sz="quarter" idx="14"/>
          </p:nvPr>
        </p:nvSpPr>
        <p:spPr>
          <a:xfrm>
            <a:off x="605642" y="4170946"/>
            <a:ext cx="4728358" cy="2259541"/>
          </a:xfrm>
        </p:spPr>
        <p:txBody>
          <a:bodyPr/>
          <a:lstStyle/>
          <a:p>
            <a:r>
              <a:rPr lang="en-US" dirty="0" smtClean="0"/>
              <a:t>increases</a:t>
            </a:r>
          </a:p>
          <a:p>
            <a:r>
              <a:rPr lang="en-US" dirty="0" smtClean="0"/>
              <a:t>decreases</a:t>
            </a:r>
          </a:p>
          <a:p>
            <a:r>
              <a:rPr lang="en-US" dirty="0" smtClean="0"/>
              <a:t>remains the same</a:t>
            </a:r>
          </a:p>
          <a:p>
            <a:pPr>
              <a:buNone/>
            </a:pPr>
            <a:endParaRPr lang="en-US" dirty="0" smtClean="0"/>
          </a:p>
          <a:p>
            <a:endParaRPr lang="en-US" dirty="0"/>
          </a:p>
        </p:txBody>
      </p:sp>
      <p:sp>
        <p:nvSpPr>
          <p:cNvPr id="5" name="Rectangle 4"/>
          <p:cNvSpPr/>
          <p:nvPr/>
        </p:nvSpPr>
        <p:spPr>
          <a:xfrm>
            <a:off x="577644" y="2791699"/>
            <a:ext cx="2744406" cy="492443"/>
          </a:xfrm>
          <a:prstGeom prst="rect">
            <a:avLst/>
          </a:prstGeom>
        </p:spPr>
        <p:txBody>
          <a:bodyPr wrap="none">
            <a:spAutoFit/>
          </a:bodyPr>
          <a:lstStyle/>
          <a:p>
            <a:r>
              <a:rPr lang="en-US" sz="2600" dirty="0" smtClean="0">
                <a:latin typeface="Arial" pitchFamily="34" charset="0"/>
                <a:cs typeface="Arial" pitchFamily="34" charset="0"/>
              </a:rPr>
              <a:t>x</a:t>
            </a:r>
            <a:r>
              <a:rPr lang="en-US" sz="2600" baseline="-25000" dirty="0" smtClean="0">
                <a:latin typeface="Arial" pitchFamily="34" charset="0"/>
                <a:cs typeface="Arial" pitchFamily="34" charset="0"/>
              </a:rPr>
              <a:t>A</a:t>
            </a:r>
            <a:r>
              <a:rPr lang="en-US" sz="2600" dirty="0" smtClean="0">
                <a:latin typeface="Arial" pitchFamily="34" charset="0"/>
                <a:cs typeface="Arial" pitchFamily="34" charset="0"/>
              </a:rPr>
              <a:t> = 0.4, x</a:t>
            </a:r>
            <a:r>
              <a:rPr lang="en-US" sz="2600" baseline="-25000" dirty="0" smtClean="0">
                <a:latin typeface="Arial" pitchFamily="34" charset="0"/>
                <a:cs typeface="Arial" pitchFamily="34" charset="0"/>
              </a:rPr>
              <a:t>B</a:t>
            </a:r>
            <a:r>
              <a:rPr lang="en-US" sz="2600" dirty="0" smtClean="0">
                <a:latin typeface="Arial" pitchFamily="34" charset="0"/>
                <a:cs typeface="Arial" pitchFamily="34" charset="0"/>
              </a:rPr>
              <a:t> = 0.6</a:t>
            </a:r>
            <a:endParaRPr lang="en-US" sz="2600" baseline="-25000" dirty="0">
              <a:latin typeface="Arial" pitchFamily="34" charset="0"/>
              <a:cs typeface="Arial" pitchFamily="34" charset="0"/>
            </a:endParaRPr>
          </a:p>
        </p:txBody>
      </p:sp>
      <p:sp>
        <p:nvSpPr>
          <p:cNvPr id="6" name="Rectangle 5"/>
          <p:cNvSpPr/>
          <p:nvPr/>
        </p:nvSpPr>
        <p:spPr>
          <a:xfrm>
            <a:off x="584685" y="3344325"/>
            <a:ext cx="4930902" cy="492443"/>
          </a:xfrm>
          <a:prstGeom prst="rect">
            <a:avLst/>
          </a:prstGeom>
        </p:spPr>
        <p:txBody>
          <a:bodyPr wrap="none">
            <a:spAutoFit/>
          </a:bodyPr>
          <a:lstStyle/>
          <a:p>
            <a:r>
              <a:rPr lang="en-US" sz="2600" dirty="0" smtClean="0">
                <a:latin typeface="Arial" pitchFamily="34" charset="0"/>
                <a:cs typeface="Arial" pitchFamily="34" charset="0"/>
              </a:rPr>
              <a:t>y</a:t>
            </a:r>
            <a:r>
              <a:rPr lang="en-US" sz="2600" baseline="-25000" dirty="0" smtClean="0">
                <a:latin typeface="Arial" pitchFamily="34" charset="0"/>
                <a:cs typeface="Arial" pitchFamily="34" charset="0"/>
              </a:rPr>
              <a:t>A</a:t>
            </a:r>
            <a:r>
              <a:rPr lang="en-US" sz="2600" dirty="0" smtClean="0">
                <a:latin typeface="Arial" pitchFamily="34" charset="0"/>
                <a:cs typeface="Arial" pitchFamily="34" charset="0"/>
              </a:rPr>
              <a:t> = 0.5, y</a:t>
            </a:r>
            <a:r>
              <a:rPr lang="en-US" sz="2600" baseline="-25000" dirty="0" smtClean="0">
                <a:latin typeface="Arial" pitchFamily="34" charset="0"/>
                <a:cs typeface="Arial" pitchFamily="34" charset="0"/>
              </a:rPr>
              <a:t>B</a:t>
            </a:r>
            <a:r>
              <a:rPr lang="en-US" sz="2600" dirty="0" smtClean="0">
                <a:latin typeface="Arial" pitchFamily="34" charset="0"/>
                <a:cs typeface="Arial" pitchFamily="34" charset="0"/>
              </a:rPr>
              <a:t> = 0.3, and y</a:t>
            </a:r>
            <a:r>
              <a:rPr lang="en-US" sz="2600" baseline="-25000" dirty="0" smtClean="0">
                <a:latin typeface="Arial" pitchFamily="34" charset="0"/>
                <a:cs typeface="Arial" pitchFamily="34" charset="0"/>
              </a:rPr>
              <a:t>N2</a:t>
            </a:r>
            <a:r>
              <a:rPr lang="en-US" sz="2600" dirty="0" smtClean="0">
                <a:latin typeface="Arial" pitchFamily="34" charset="0"/>
                <a:cs typeface="Arial" pitchFamily="34" charset="0"/>
              </a:rPr>
              <a:t> = 0.2</a:t>
            </a:r>
            <a:endParaRPr lang="en-US" sz="2600" dirty="0">
              <a:latin typeface="Arial" pitchFamily="34" charset="0"/>
              <a:cs typeface="Arial" pitchFamily="34" charset="0"/>
            </a:endParaRPr>
          </a:p>
        </p:txBody>
      </p:sp>
      <p:grpSp>
        <p:nvGrpSpPr>
          <p:cNvPr id="7" name="Group 6"/>
          <p:cNvGrpSpPr/>
          <p:nvPr/>
        </p:nvGrpSpPr>
        <p:grpSpPr>
          <a:xfrm>
            <a:off x="6223023" y="2269640"/>
            <a:ext cx="2058836" cy="3866431"/>
            <a:chOff x="6432883" y="2269640"/>
            <a:chExt cx="2058836" cy="3866431"/>
          </a:xfrm>
        </p:grpSpPr>
        <p:grpSp>
          <p:nvGrpSpPr>
            <p:cNvPr id="2" name="Group 21"/>
            <p:cNvGrpSpPr/>
            <p:nvPr/>
          </p:nvGrpSpPr>
          <p:grpSpPr>
            <a:xfrm>
              <a:off x="7174143" y="2281439"/>
              <a:ext cx="1312133" cy="3854632"/>
              <a:chOff x="7394471" y="2164061"/>
              <a:chExt cx="1197543" cy="3518004"/>
            </a:xfrm>
          </p:grpSpPr>
          <p:sp>
            <p:nvSpPr>
              <p:cNvPr id="26" name="Can 25"/>
              <p:cNvSpPr/>
              <p:nvPr/>
            </p:nvSpPr>
            <p:spPr>
              <a:xfrm>
                <a:off x="7395878" y="4618561"/>
                <a:ext cx="1193989" cy="1058283"/>
              </a:xfrm>
              <a:prstGeom prst="can">
                <a:avLst>
                  <a:gd name="adj" fmla="val 33358"/>
                </a:avLst>
              </a:prstGeom>
              <a:solidFill>
                <a:schemeClr val="accent3">
                  <a:lumMod val="40000"/>
                  <a:lumOff val="6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Can 26"/>
              <p:cNvSpPr/>
              <p:nvPr/>
            </p:nvSpPr>
            <p:spPr>
              <a:xfrm>
                <a:off x="7398025" y="2963458"/>
                <a:ext cx="1193989" cy="2014400"/>
              </a:xfrm>
              <a:prstGeom prst="can">
                <a:avLst>
                  <a:gd name="adj" fmla="val 33358"/>
                </a:avLst>
              </a:prstGeom>
              <a:solidFill>
                <a:schemeClr val="bg1">
                  <a:lumMod val="9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Can 24"/>
              <p:cNvSpPr/>
              <p:nvPr/>
            </p:nvSpPr>
            <p:spPr>
              <a:xfrm>
                <a:off x="7394471" y="2164061"/>
                <a:ext cx="1193989" cy="3518004"/>
              </a:xfrm>
              <a:prstGeom prst="can">
                <a:avLst>
                  <a:gd name="adj" fmla="val 32143"/>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Can 27"/>
              <p:cNvSpPr/>
              <p:nvPr/>
            </p:nvSpPr>
            <p:spPr>
              <a:xfrm>
                <a:off x="7396248" y="2690335"/>
                <a:ext cx="1193989" cy="833304"/>
              </a:xfrm>
              <a:prstGeom prst="can">
                <a:avLst>
                  <a:gd name="adj" fmla="val 44071"/>
                </a:avLst>
              </a:prstGeom>
              <a:solidFill>
                <a:schemeClr val="tx1">
                  <a:lumMod val="75000"/>
                  <a:lumOff val="2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extBox 28"/>
              <p:cNvSpPr txBox="1"/>
              <p:nvPr/>
            </p:nvSpPr>
            <p:spPr>
              <a:xfrm>
                <a:off x="7421319" y="3557262"/>
                <a:ext cx="1145831" cy="1320222"/>
              </a:xfrm>
              <a:prstGeom prst="rect">
                <a:avLst/>
              </a:prstGeom>
              <a:noFill/>
            </p:spPr>
            <p:txBody>
              <a:bodyPr wrap="none" rtlCol="0">
                <a:spAutoFit/>
              </a:bodyPr>
              <a:lstStyle/>
              <a:p>
                <a:pPr algn="ctr"/>
                <a:r>
                  <a:rPr lang="en-US" sz="2200" dirty="0">
                    <a:latin typeface="Arial" pitchFamily="34" charset="0"/>
                    <a:cs typeface="Arial" pitchFamily="34" charset="0"/>
                  </a:rPr>
                  <a:t>v</a:t>
                </a:r>
                <a:r>
                  <a:rPr lang="en-US" sz="2200" dirty="0" smtClean="0">
                    <a:latin typeface="Arial" pitchFamily="34" charset="0"/>
                    <a:cs typeface="Arial" pitchFamily="34" charset="0"/>
                  </a:rPr>
                  <a:t>apor</a:t>
                </a:r>
              </a:p>
              <a:p>
                <a:pPr algn="ctr"/>
                <a:r>
                  <a:rPr lang="en-US" sz="2200" dirty="0" smtClean="0">
                    <a:latin typeface="Arial" pitchFamily="34" charset="0"/>
                    <a:cs typeface="Arial" pitchFamily="34" charset="0"/>
                  </a:rPr>
                  <a:t>y</a:t>
                </a:r>
                <a:r>
                  <a:rPr lang="en-US" sz="2200" baseline="-25000" dirty="0" smtClean="0">
                    <a:latin typeface="Arial" pitchFamily="34" charset="0"/>
                    <a:cs typeface="Arial" pitchFamily="34" charset="0"/>
                  </a:rPr>
                  <a:t>A </a:t>
                </a:r>
                <a:r>
                  <a:rPr lang="en-US" sz="2200" dirty="0" smtClean="0">
                    <a:latin typeface="Arial" pitchFamily="34" charset="0"/>
                    <a:cs typeface="Arial" pitchFamily="34" charset="0"/>
                  </a:rPr>
                  <a:t>= 0.5</a:t>
                </a:r>
              </a:p>
              <a:p>
                <a:pPr algn="ctr"/>
                <a:r>
                  <a:rPr lang="en-US" sz="2200" dirty="0" smtClean="0">
                    <a:latin typeface="Arial" pitchFamily="34" charset="0"/>
                    <a:cs typeface="Arial" pitchFamily="34" charset="0"/>
                  </a:rPr>
                  <a:t>y</a:t>
                </a:r>
                <a:r>
                  <a:rPr lang="en-US" sz="2200" baseline="-25000" dirty="0" smtClean="0">
                    <a:latin typeface="Arial" pitchFamily="34" charset="0"/>
                    <a:cs typeface="Arial" pitchFamily="34" charset="0"/>
                  </a:rPr>
                  <a:t>N2 </a:t>
                </a:r>
                <a:r>
                  <a:rPr lang="en-US" sz="2200" dirty="0" smtClean="0">
                    <a:latin typeface="Arial" pitchFamily="34" charset="0"/>
                    <a:cs typeface="Arial" pitchFamily="34" charset="0"/>
                  </a:rPr>
                  <a:t>= 0.2</a:t>
                </a:r>
              </a:p>
              <a:p>
                <a:pPr algn="ctr"/>
                <a:endParaRPr lang="en-US" sz="2200" dirty="0" smtClean="0">
                  <a:latin typeface="Arial" pitchFamily="34" charset="0"/>
                  <a:cs typeface="Arial" pitchFamily="34" charset="0"/>
                </a:endParaRPr>
              </a:p>
            </p:txBody>
          </p:sp>
          <p:sp>
            <p:nvSpPr>
              <p:cNvPr id="30" name="TextBox 29"/>
              <p:cNvSpPr txBox="1"/>
              <p:nvPr/>
            </p:nvSpPr>
            <p:spPr>
              <a:xfrm>
                <a:off x="7452383" y="4917809"/>
                <a:ext cx="1054422" cy="702245"/>
              </a:xfrm>
              <a:prstGeom prst="rect">
                <a:avLst/>
              </a:prstGeom>
              <a:noFill/>
            </p:spPr>
            <p:txBody>
              <a:bodyPr wrap="none" rtlCol="0">
                <a:spAutoFit/>
              </a:bodyPr>
              <a:lstStyle/>
              <a:p>
                <a:pPr algn="ctr"/>
                <a:r>
                  <a:rPr lang="en-US" sz="2200" dirty="0">
                    <a:latin typeface="Arial" pitchFamily="34" charset="0"/>
                    <a:cs typeface="Arial" pitchFamily="34" charset="0"/>
                  </a:rPr>
                  <a:t>l</a:t>
                </a:r>
                <a:r>
                  <a:rPr lang="en-US" sz="2200" dirty="0" smtClean="0">
                    <a:latin typeface="Arial" pitchFamily="34" charset="0"/>
                    <a:cs typeface="Arial" pitchFamily="34" charset="0"/>
                  </a:rPr>
                  <a:t>iquid</a:t>
                </a:r>
              </a:p>
              <a:p>
                <a:pPr algn="ctr"/>
                <a:r>
                  <a:rPr lang="en-US" sz="2200" dirty="0" smtClean="0">
                    <a:latin typeface="Arial" pitchFamily="34" charset="0"/>
                    <a:cs typeface="Arial" pitchFamily="34" charset="0"/>
                  </a:rPr>
                  <a:t>x</a:t>
                </a:r>
                <a:r>
                  <a:rPr lang="en-US" sz="2200" baseline="-25000" dirty="0" smtClean="0">
                    <a:latin typeface="Arial" pitchFamily="34" charset="0"/>
                    <a:cs typeface="Arial" pitchFamily="34" charset="0"/>
                  </a:rPr>
                  <a:t>A</a:t>
                </a:r>
                <a:r>
                  <a:rPr lang="en-US" sz="2200" dirty="0" smtClean="0">
                    <a:latin typeface="Arial" pitchFamily="34" charset="0"/>
                    <a:cs typeface="Arial" pitchFamily="34" charset="0"/>
                  </a:rPr>
                  <a:t> = 0.4</a:t>
                </a:r>
              </a:p>
            </p:txBody>
          </p:sp>
          <p:sp>
            <p:nvSpPr>
              <p:cNvPr id="35" name="Can 34"/>
              <p:cNvSpPr/>
              <p:nvPr/>
            </p:nvSpPr>
            <p:spPr>
              <a:xfrm>
                <a:off x="7816873" y="2195509"/>
                <a:ext cx="355166" cy="724626"/>
              </a:xfrm>
              <a:prstGeom prst="can">
                <a:avLst>
                  <a:gd name="adj" fmla="val 44071"/>
                </a:avLst>
              </a:prstGeom>
              <a:solidFill>
                <a:schemeClr val="tx1">
                  <a:lumMod val="75000"/>
                  <a:lumOff val="2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3" name="Oval 42"/>
            <p:cNvSpPr/>
            <p:nvPr/>
          </p:nvSpPr>
          <p:spPr>
            <a:xfrm>
              <a:off x="7169216" y="2269640"/>
              <a:ext cx="1322503" cy="44083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5" name="Straight Connector 44"/>
            <p:cNvCxnSpPr/>
            <p:nvPr/>
          </p:nvCxnSpPr>
          <p:spPr>
            <a:xfrm rot="5400000">
              <a:off x="6930189" y="4443662"/>
              <a:ext cx="481264"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rot="10800000">
              <a:off x="6432883" y="4459705"/>
              <a:ext cx="609600" cy="1588"/>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6513095" y="4539916"/>
              <a:ext cx="492443" cy="430887"/>
            </a:xfrm>
            <a:prstGeom prst="rect">
              <a:avLst/>
            </a:prstGeom>
            <a:noFill/>
          </p:spPr>
          <p:txBody>
            <a:bodyPr wrap="none" rtlCol="0">
              <a:spAutoFit/>
            </a:bodyPr>
            <a:lstStyle/>
            <a:p>
              <a:r>
                <a:rPr lang="en-US" sz="2200" dirty="0" smtClean="0">
                  <a:latin typeface="Arial" pitchFamily="34" charset="0"/>
                  <a:cs typeface="Arial" pitchFamily="34" charset="0"/>
                </a:rPr>
                <a:t>N</a:t>
              </a:r>
              <a:r>
                <a:rPr lang="en-US" sz="2200" baseline="-25000" dirty="0" smtClean="0">
                  <a:latin typeface="Arial" pitchFamily="34" charset="0"/>
                  <a:cs typeface="Arial" pitchFamily="34" charset="0"/>
                </a:rPr>
                <a:t>2</a:t>
              </a:r>
            </a:p>
          </p:txBody>
        </p:sp>
      </p:grpSp>
    </p:spTree>
    <p:extLst>
      <p:ext uri="{BB962C8B-B14F-4D97-AF65-F5344CB8AC3E}">
        <p14:creationId xmlns:p14="http://schemas.microsoft.com/office/powerpoint/2010/main" val="368843512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txDef>
      <a:spPr>
        <a:noFill/>
      </a:spPr>
      <a:bodyPr wrap="none" rtlCol="0">
        <a:spAutoFit/>
      </a:bodyPr>
      <a:lstStyle>
        <a:defPPr>
          <a:defRPr sz="2200" b="1" dirty="0" smtClean="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11401</TotalTime>
  <Words>1537</Words>
  <Application>Microsoft Office PowerPoint</Application>
  <PresentationFormat>On-screen Show (4:3)</PresentationFormat>
  <Paragraphs>188</Paragraphs>
  <Slides>13</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Verdana</vt:lpstr>
      <vt:lpstr>Wingdings 2</vt:lpstr>
      <vt:lpstr>Aspect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pdf Documents  Volume 1</dc:title>
  <dc:creator>Garret</dc:creator>
  <cp:lastModifiedBy>John Falconer</cp:lastModifiedBy>
  <cp:revision>349</cp:revision>
  <dcterms:created xsi:type="dcterms:W3CDTF">2009-12-15T21:47:01Z</dcterms:created>
  <dcterms:modified xsi:type="dcterms:W3CDTF">2014-06-01T03:28:02Z</dcterms:modified>
</cp:coreProperties>
</file>