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518" r:id="rId2"/>
    <p:sldId id="519" r:id="rId3"/>
    <p:sldId id="527" r:id="rId4"/>
    <p:sldId id="528" r:id="rId5"/>
    <p:sldId id="537" r:id="rId6"/>
    <p:sldId id="539" r:id="rId7"/>
    <p:sldId id="54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7BA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6" autoAdjust="0"/>
    <p:restoredTop sz="82724" autoAdjust="0"/>
  </p:normalViewPr>
  <p:slideViewPr>
    <p:cSldViewPr snapToGrid="0">
      <p:cViewPr varScale="1">
        <p:scale>
          <a:sx n="91" d="100"/>
          <a:sy n="91" d="100"/>
        </p:scale>
        <p:origin x="113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09522-D7EF-4CF2-8B46-754496E7A7FA}" type="datetimeFigureOut">
              <a:rPr lang="en-US" smtClean="0"/>
              <a:pPr/>
              <a:t>5/31/2014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B6B1C-51E6-4C06-803F-AB5630C5FA61}" type="slidenum">
              <a:rPr lang="en-US" smtClean="0"/>
              <a:pPr/>
              <a:t>‹#›</a:t>
            </a:fld>
            <a:endParaRPr lang="en-US" dirty="0"/>
          </a:p>
        </p:txBody>
      </p:sp>
    </p:spTree>
    <p:extLst>
      <p:ext uri="{BB962C8B-B14F-4D97-AF65-F5344CB8AC3E}">
        <p14:creationId xmlns:p14="http://schemas.microsoft.com/office/powerpoint/2010/main" val="3707938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5CF1648-14E1-435A-810F-6DDEF6FC1EF3}" type="slidenum">
              <a:rPr lang="en-US" smtClean="0"/>
              <a:pPr/>
              <a:t>1</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ANSWER: D</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partial pressure of water does not change and the partial pressure of air must stay the same since the total pressure is fixed. The volume of the gas must decrease; therefore, some water condenses.</a:t>
            </a:r>
            <a:endParaRPr lang="en-US" b="0" dirty="0" smtClean="0"/>
          </a:p>
          <a:p>
            <a:pPr eaLnBrk="1" hangingPunct="1"/>
            <a:endParaRPr lang="en-US" dirty="0" smtClean="0"/>
          </a:p>
        </p:txBody>
      </p:sp>
    </p:spTree>
    <p:extLst>
      <p:ext uri="{BB962C8B-B14F-4D97-AF65-F5344CB8AC3E}">
        <p14:creationId xmlns:p14="http://schemas.microsoft.com/office/powerpoint/2010/main" val="25834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5CF1648-14E1-435A-810F-6DDEF6FC1EF3}" type="slidenum">
              <a:rPr lang="en-US" smtClean="0"/>
              <a:pPr/>
              <a:t>2</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a:t>
            </a:r>
            <a:r>
              <a:rPr lang="en-US" b="1" baseline="0" dirty="0" smtClean="0"/>
              <a:t>  B</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Since all the air is removed, but the total pressure remains at 1.2 bar, the pressure is greater than the partial pressure of water, which is less than 1.2 because in the original state the pressure of air plus water add to 1.2 bar. Thus, all the water condenses.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323588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0" marR="0" indent="0" algn="l" defTabSz="914400" rtl="0" eaLnBrk="1" fontAlgn="auto" latinLnBrk="0" hangingPunct="1">
              <a:lnSpc>
                <a:spcPct val="130000"/>
              </a:lnSpc>
              <a:spcBef>
                <a:spcPts val="0"/>
              </a:spcBef>
              <a:spcAft>
                <a:spcPts val="0"/>
              </a:spcAft>
              <a:buClrTx/>
              <a:buSzTx/>
              <a:buFontTx/>
              <a:buNone/>
              <a:tabLst/>
              <a:defRPr/>
            </a:pPr>
            <a:r>
              <a:rPr lang="en-US" b="1" dirty="0" smtClean="0"/>
              <a:t>ANSWER:  C</a:t>
            </a:r>
            <a:endParaRPr lang="en-US" b="0" dirty="0" smtClean="0"/>
          </a:p>
          <a:p>
            <a:pPr>
              <a:lnSpc>
                <a:spcPct val="130000"/>
              </a:lnSpc>
            </a:pPr>
            <a:r>
              <a:rPr lang="en-US" b="0" dirty="0" smtClean="0"/>
              <a:t>Since the temperature is constant and the system was originally at</a:t>
            </a:r>
            <a:r>
              <a:rPr lang="en-US" b="0" baseline="0" dirty="0" smtClean="0"/>
              <a:t> the saturation pressure for 45</a:t>
            </a:r>
            <a:r>
              <a:rPr lang="en-US" b="0" baseline="30000" dirty="0" smtClean="0"/>
              <a:t>o</a:t>
            </a:r>
            <a:r>
              <a:rPr lang="en-US" b="0" baseline="0" dirty="0" smtClean="0"/>
              <a:t>C, if the pressure is decreased, the system will try to reach equilibrium by getting back to its vapor pressure by evaporating liquid. It will never get back to the original pressure since the pressure of the piston is lower than saturation pressure.</a:t>
            </a:r>
            <a:endParaRPr lang="en-US" b="0" dirty="0" smtClean="0"/>
          </a:p>
        </p:txBody>
      </p:sp>
      <p:sp>
        <p:nvSpPr>
          <p:cNvPr id="53252" name="Slide Number Placeholder 3"/>
          <p:cNvSpPr>
            <a:spLocks noGrp="1"/>
          </p:cNvSpPr>
          <p:nvPr>
            <p:ph type="sldNum" sz="quarter" idx="5"/>
          </p:nvPr>
        </p:nvSpPr>
        <p:spPr>
          <a:noFill/>
        </p:spPr>
        <p:txBody>
          <a:bodyPr/>
          <a:lstStyle/>
          <a:p>
            <a:fld id="{7D44FC34-DCE2-422E-989B-53F7178E48A4}" type="slidenum">
              <a:rPr lang="en-US" smtClean="0">
                <a:solidFill>
                  <a:prstClr val="black"/>
                </a:solidFill>
              </a:rPr>
              <a:pPr/>
              <a:t>3</a:t>
            </a:fld>
            <a:endParaRPr lang="en-US" dirty="0" smtClean="0">
              <a:solidFill>
                <a:prstClr val="black"/>
              </a:solidFill>
            </a:endParaRPr>
          </a:p>
        </p:txBody>
      </p:sp>
    </p:spTree>
    <p:extLst>
      <p:ext uri="{BB962C8B-B14F-4D97-AF65-F5344CB8AC3E}">
        <p14:creationId xmlns:p14="http://schemas.microsoft.com/office/powerpoint/2010/main" val="25191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5CF1648-14E1-435A-810F-6DDEF6FC1EF3}" type="slidenum">
              <a:rPr lang="en-US" smtClean="0"/>
              <a:pPr/>
              <a:t>4</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b="1" dirty="0" smtClean="0"/>
              <a:t>ANSWER: B</a:t>
            </a:r>
          </a:p>
          <a:p>
            <a:pPr eaLnBrk="1" hangingPunct="1"/>
            <a:r>
              <a:rPr lang="en-US" dirty="0" smtClean="0"/>
              <a:t>The partial pressure of the air decreases because the temperature decreases (ideal gas law).</a:t>
            </a:r>
          </a:p>
        </p:txBody>
      </p:sp>
    </p:spTree>
    <p:extLst>
      <p:ext uri="{BB962C8B-B14F-4D97-AF65-F5344CB8AC3E}">
        <p14:creationId xmlns:p14="http://schemas.microsoft.com/office/powerpoint/2010/main" val="151590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742F4E6-4C06-4187-BA02-5896236976C4}" type="slidenum">
              <a:rPr lang="en-US" smtClean="0"/>
              <a:pPr/>
              <a:t>5</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b="1" dirty="0" smtClean="0"/>
              <a:t>ANSWER:</a:t>
            </a:r>
            <a:r>
              <a:rPr lang="en-US" b="1" baseline="0" dirty="0" smtClean="0"/>
              <a:t> A</a:t>
            </a:r>
          </a:p>
          <a:p>
            <a:pPr eaLnBrk="1" hangingPunct="1"/>
            <a:r>
              <a:rPr lang="en-US" b="0" baseline="0" dirty="0" smtClean="0"/>
              <a:t>The temperature does not change. The saturation pressure stays the same and all the water vapor that was added condenses to return to the saturation pressure by the time the system equilibrates.</a:t>
            </a:r>
            <a:endParaRPr lang="en-US" b="1" dirty="0" smtClean="0"/>
          </a:p>
        </p:txBody>
      </p:sp>
    </p:spTree>
    <p:extLst>
      <p:ext uri="{BB962C8B-B14F-4D97-AF65-F5344CB8AC3E}">
        <p14:creationId xmlns:p14="http://schemas.microsoft.com/office/powerpoint/2010/main" val="205839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742F4E6-4C06-4187-BA02-5896236976C4}" type="slidenum">
              <a:rPr lang="en-US" smtClean="0"/>
              <a:pPr/>
              <a:t>6</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a:t>
            </a:r>
            <a:r>
              <a:rPr lang="en-US" b="1" baseline="0" dirty="0" smtClean="0"/>
              <a:t> A</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total pressure is 1.2 bar and the saturation pressure of water is 1.2 bar. Once air is injected into the system, the partial pressure of water is less than 1.2 bar so no liquid water will be present at equilibrium.</a:t>
            </a:r>
            <a:endParaRPr lang="en-US" b="0" dirty="0" smtClean="0"/>
          </a:p>
          <a:p>
            <a:pPr eaLnBrk="1" hangingPunct="1"/>
            <a:endParaRPr lang="en-US" dirty="0" smtClean="0"/>
          </a:p>
        </p:txBody>
      </p:sp>
    </p:spTree>
    <p:extLst>
      <p:ext uri="{BB962C8B-B14F-4D97-AF65-F5344CB8AC3E}">
        <p14:creationId xmlns:p14="http://schemas.microsoft.com/office/powerpoint/2010/main" val="3304641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B2BE772-25EA-4D32-A8D0-3948E7736438}" type="slidenum">
              <a:rPr lang="en-US" smtClean="0"/>
              <a:pPr/>
              <a:t>7</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a:t>
            </a:r>
            <a:r>
              <a:rPr lang="en-US" b="1" baseline="0" dirty="0" smtClean="0"/>
              <a:t>: </a:t>
            </a:r>
            <a:r>
              <a:rPr lang="en-US" b="1" dirty="0" smtClean="0"/>
              <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As</a:t>
            </a:r>
            <a:r>
              <a:rPr lang="en-US" b="0" baseline="0" dirty="0" smtClean="0"/>
              <a:t> the</a:t>
            </a:r>
            <a:r>
              <a:rPr lang="en-US" b="0" dirty="0" smtClean="0"/>
              <a:t> total pressure increases, the partial pressure of water increases until the saturation</a:t>
            </a:r>
            <a:r>
              <a:rPr lang="en-US" b="0" baseline="0" dirty="0" smtClean="0"/>
              <a:t> pressure is reached. The water partial pressure then remains constant.</a:t>
            </a:r>
            <a:endParaRPr lang="en-US" b="0" dirty="0" smtClean="0"/>
          </a:p>
        </p:txBody>
      </p:sp>
    </p:spTree>
    <p:extLst>
      <p:ext uri="{BB962C8B-B14F-4D97-AF65-F5344CB8AC3E}">
        <p14:creationId xmlns:p14="http://schemas.microsoft.com/office/powerpoint/2010/main" val="1786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EF392DF-D141-428F-8B6F-F3D86748D0DA}" type="datetimeFigureOut">
              <a:rPr lang="en-US" smtClean="0"/>
              <a:pPr/>
              <a:t>5/31/2014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6F42719C-4060-4583-94B2-3698BB6D5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emplate">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Rounded Rectangle 3"/>
          <p:cNvSpPr/>
          <p:nvPr userDrawn="1"/>
        </p:nvSpPr>
        <p:spPr>
          <a:xfrm>
            <a:off x="0" y="0"/>
            <a:ext cx="9144000" cy="6858000"/>
          </a:xfrm>
          <a:prstGeom prst="roundRect">
            <a:avLst>
              <a:gd name="adj" fmla="val 63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5"/>
          <p:cNvSpPr>
            <a:spLocks noGrp="1"/>
          </p:cNvSpPr>
          <p:nvPr>
            <p:ph type="body" sz="quarter" idx="13"/>
          </p:nvPr>
        </p:nvSpPr>
        <p:spPr>
          <a:xfrm>
            <a:off x="617517" y="534389"/>
            <a:ext cx="8039594" cy="2285011"/>
          </a:xfrm>
          <a:prstGeom prst="rect">
            <a:avLst/>
          </a:prstGeom>
        </p:spPr>
        <p:txBody>
          <a:bodyPr lIns="0" tIns="0" rIns="0" bIns="0">
            <a:normAutofit/>
          </a:bodyPr>
          <a:lstStyle>
            <a:lvl1pPr marL="0" indent="0" algn="l">
              <a:lnSpc>
                <a:spcPct val="110000"/>
              </a:lnSpc>
              <a:spcBef>
                <a:spcPts val="0"/>
              </a:spcBef>
              <a:spcAft>
                <a:spcPts val="0"/>
              </a:spcAft>
              <a:buNone/>
              <a:defRPr sz="2600">
                <a:latin typeface="Arial" pitchFamily="34" charset="0"/>
                <a:cs typeface="Arial" pitchFamily="34" charset="0"/>
              </a:defRPr>
            </a:lvl1pPr>
            <a:lvl2pPr>
              <a:buNone/>
              <a:defRPr/>
            </a:lvl2pPr>
          </a:lstStyle>
          <a:p>
            <a:pPr lvl="0"/>
            <a:r>
              <a:rPr lang="en-US" dirty="0" smtClean="0"/>
              <a:t>Click to edit Master text styles</a:t>
            </a:r>
          </a:p>
        </p:txBody>
      </p:sp>
      <p:sp>
        <p:nvSpPr>
          <p:cNvPr id="6" name="Text Placeholder 5"/>
          <p:cNvSpPr>
            <a:spLocks noGrp="1"/>
          </p:cNvSpPr>
          <p:nvPr>
            <p:ph type="body" sz="quarter" idx="14"/>
          </p:nvPr>
        </p:nvSpPr>
        <p:spPr>
          <a:xfrm>
            <a:off x="605642" y="3124200"/>
            <a:ext cx="4728358" cy="3306288"/>
          </a:xfrm>
          <a:prstGeom prst="rect">
            <a:avLst/>
          </a:prstGeom>
        </p:spPr>
        <p:txBody>
          <a:bodyPr lIns="0" tIns="0" rIns="0" bIns="0">
            <a:normAutofit/>
          </a:bodyPr>
          <a:lstStyle>
            <a:lvl1pPr marL="457200" indent="-457200" algn="l">
              <a:lnSpc>
                <a:spcPct val="150000"/>
              </a:lnSpc>
              <a:spcBef>
                <a:spcPts val="0"/>
              </a:spcBef>
              <a:buClrTx/>
              <a:buSzPct val="100000"/>
              <a:buFont typeface="+mj-lt"/>
              <a:buAutoNum type="alphaUcPeriod"/>
              <a:defRPr sz="2400">
                <a:latin typeface="Arial" pitchFamily="34" charset="0"/>
                <a:cs typeface="Arial" pitchFamily="34" charset="0"/>
              </a:defRPr>
            </a:lvl1pPr>
            <a:lvl2pPr>
              <a:buNone/>
              <a:defRPr/>
            </a:lvl2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F392DF-D141-428F-8B6F-F3D86748D0DA}" type="datetimeFigureOut">
              <a:rPr lang="en-US" smtClean="0"/>
              <a:pPr/>
              <a:t>5/31/2014</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F42719C-4060-4583-94B2-3698BB6D5CF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75" r:id="rId2"/>
  </p:sldLayoutIdLst>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46"/>
          <p:cNvSpPr>
            <a:spLocks noGrp="1"/>
          </p:cNvSpPr>
          <p:nvPr>
            <p:ph type="body" sz="quarter" idx="13"/>
          </p:nvPr>
        </p:nvSpPr>
        <p:spPr>
          <a:xfrm>
            <a:off x="457200" y="534389"/>
            <a:ext cx="8305799" cy="2867111"/>
          </a:xfrm>
        </p:spPr>
        <p:txBody>
          <a:bodyPr>
            <a:normAutofit lnSpcReduction="10000"/>
          </a:bodyPr>
          <a:lstStyle/>
          <a:p>
            <a:r>
              <a:rPr lang="en-US" dirty="0" smtClean="0">
                <a:cs typeface="Times New Roman" pitchFamily="18" charset="0"/>
              </a:rPr>
              <a:t>Liquid water is in vapor-liquid equilibrium at 1.2 bar with water vapor and air in a piston-cylinder. When half the air is removed through a selective membrane (no water leaves) ________ of the water _______. </a:t>
            </a:r>
          </a:p>
          <a:p>
            <a:endParaRPr lang="en-US" dirty="0">
              <a:cs typeface="Times New Roman" pitchFamily="18" charset="0"/>
            </a:endParaRPr>
          </a:p>
          <a:p>
            <a:r>
              <a:rPr lang="en-US" dirty="0" smtClean="0">
                <a:cs typeface="Times New Roman" pitchFamily="18" charset="0"/>
              </a:rPr>
              <a:t>Pressure and temperature are </a:t>
            </a:r>
            <a:br>
              <a:rPr lang="en-US" dirty="0" smtClean="0">
                <a:cs typeface="Times New Roman" pitchFamily="18" charset="0"/>
              </a:rPr>
            </a:br>
            <a:r>
              <a:rPr lang="en-US" dirty="0" smtClean="0">
                <a:cs typeface="Times New Roman" pitchFamily="18" charset="0"/>
              </a:rPr>
              <a:t>constant.  </a:t>
            </a:r>
          </a:p>
          <a:p>
            <a:endParaRPr lang="en-US" dirty="0"/>
          </a:p>
        </p:txBody>
      </p:sp>
      <p:sp>
        <p:nvSpPr>
          <p:cNvPr id="48" name="Text Placeholder 47"/>
          <p:cNvSpPr>
            <a:spLocks noGrp="1"/>
          </p:cNvSpPr>
          <p:nvPr>
            <p:ph type="body" sz="quarter" idx="14"/>
          </p:nvPr>
        </p:nvSpPr>
        <p:spPr>
          <a:xfrm>
            <a:off x="605642" y="3733800"/>
            <a:ext cx="4728358" cy="2444457"/>
          </a:xfrm>
        </p:spPr>
        <p:txBody>
          <a:bodyPr>
            <a:normAutofit/>
          </a:bodyPr>
          <a:lstStyle/>
          <a:p>
            <a:r>
              <a:rPr lang="en-US" dirty="0" smtClean="0">
                <a:cs typeface="Times New Roman" pitchFamily="18" charset="0"/>
              </a:rPr>
              <a:t>all, vaporizes</a:t>
            </a:r>
          </a:p>
          <a:p>
            <a:r>
              <a:rPr lang="en-US" dirty="0" smtClean="0">
                <a:cs typeface="Times New Roman" pitchFamily="18" charset="0"/>
              </a:rPr>
              <a:t>all, condenses</a:t>
            </a:r>
          </a:p>
          <a:p>
            <a:r>
              <a:rPr lang="en-US" dirty="0">
                <a:cs typeface="Times New Roman" pitchFamily="18" charset="0"/>
              </a:rPr>
              <a:t>s</a:t>
            </a:r>
            <a:r>
              <a:rPr lang="en-US" dirty="0" smtClean="0">
                <a:cs typeface="Times New Roman" pitchFamily="18" charset="0"/>
              </a:rPr>
              <a:t>ome, vaporizes</a:t>
            </a:r>
          </a:p>
          <a:p>
            <a:r>
              <a:rPr lang="en-US" dirty="0" smtClean="0">
                <a:cs typeface="Times New Roman" pitchFamily="18" charset="0"/>
              </a:rPr>
              <a:t>some, condenses</a:t>
            </a:r>
          </a:p>
          <a:p>
            <a:endParaRPr lang="en-US" dirty="0"/>
          </a:p>
        </p:txBody>
      </p:sp>
      <p:grpSp>
        <p:nvGrpSpPr>
          <p:cNvPr id="2" name="Group 58"/>
          <p:cNvGrpSpPr/>
          <p:nvPr/>
        </p:nvGrpSpPr>
        <p:grpSpPr>
          <a:xfrm>
            <a:off x="6172199" y="2355330"/>
            <a:ext cx="2337790" cy="3877572"/>
            <a:chOff x="5750627" y="2031423"/>
            <a:chExt cx="2108523" cy="3518004"/>
          </a:xfrm>
        </p:grpSpPr>
        <p:sp>
          <p:nvSpPr>
            <p:cNvPr id="56" name="Can 55"/>
            <p:cNvSpPr/>
            <p:nvPr/>
          </p:nvSpPr>
          <p:spPr>
            <a:xfrm>
              <a:off x="5806093" y="4808510"/>
              <a:ext cx="1189104" cy="735812"/>
            </a:xfrm>
            <a:prstGeom prst="can">
              <a:avLst>
                <a:gd name="adj" fmla="val 47360"/>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an 48"/>
            <p:cNvSpPr/>
            <p:nvPr/>
          </p:nvSpPr>
          <p:spPr>
            <a:xfrm>
              <a:off x="5805377" y="2932599"/>
              <a:ext cx="1182167" cy="2237974"/>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an 49"/>
            <p:cNvSpPr/>
            <p:nvPr/>
          </p:nvSpPr>
          <p:spPr>
            <a:xfrm>
              <a:off x="5798303" y="2563930"/>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5750627" y="3696871"/>
              <a:ext cx="1269677" cy="390931"/>
            </a:xfrm>
            <a:prstGeom prst="rect">
              <a:avLst/>
            </a:prstGeom>
            <a:noFill/>
          </p:spPr>
          <p:txBody>
            <a:bodyPr wrap="square" rtlCol="0">
              <a:spAutoFit/>
            </a:bodyPr>
            <a:lstStyle/>
            <a:p>
              <a:pPr algn="ctr"/>
              <a:r>
                <a:rPr lang="en-US" sz="2200" dirty="0" smtClean="0">
                  <a:latin typeface="Arial" pitchFamily="34" charset="0"/>
                  <a:cs typeface="Arial" pitchFamily="34" charset="0"/>
                </a:rPr>
                <a:t>vapor</a:t>
              </a:r>
            </a:p>
          </p:txBody>
        </p:sp>
        <p:cxnSp>
          <p:nvCxnSpPr>
            <p:cNvPr id="53" name="Straight Arrow Connector 52"/>
            <p:cNvCxnSpPr/>
            <p:nvPr/>
          </p:nvCxnSpPr>
          <p:spPr>
            <a:xfrm>
              <a:off x="7015660" y="4335532"/>
              <a:ext cx="709443"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5805377" y="2031423"/>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7091069" y="3820162"/>
              <a:ext cx="768081" cy="390931"/>
            </a:xfrm>
            <a:prstGeom prst="rect">
              <a:avLst/>
            </a:prstGeom>
            <a:noFill/>
          </p:spPr>
          <p:txBody>
            <a:bodyPr wrap="square" rtlCol="0">
              <a:spAutoFit/>
            </a:bodyPr>
            <a:lstStyle/>
            <a:p>
              <a:r>
                <a:rPr lang="en-US" sz="2200" dirty="0">
                  <a:latin typeface="Arial" pitchFamily="34" charset="0"/>
                  <a:cs typeface="Arial" pitchFamily="34" charset="0"/>
                </a:rPr>
                <a:t>a</a:t>
              </a:r>
              <a:r>
                <a:rPr lang="en-US" sz="2200" dirty="0" smtClean="0">
                  <a:latin typeface="Arial" pitchFamily="34" charset="0"/>
                  <a:cs typeface="Arial" pitchFamily="34" charset="0"/>
                </a:rPr>
                <a:t>ir</a:t>
              </a:r>
              <a:endParaRPr lang="en-US" sz="2200" baseline="-25000" dirty="0">
                <a:latin typeface="Arial" pitchFamily="34" charset="0"/>
                <a:cs typeface="Arial" pitchFamily="34" charset="0"/>
              </a:endParaRPr>
            </a:p>
          </p:txBody>
        </p:sp>
        <p:sp>
          <p:nvSpPr>
            <p:cNvPr id="55" name="Rectangle 54"/>
            <p:cNvSpPr/>
            <p:nvPr/>
          </p:nvSpPr>
          <p:spPr>
            <a:xfrm>
              <a:off x="6969938" y="4035984"/>
              <a:ext cx="45719" cy="599089"/>
            </a:xfrm>
            <a:prstGeom prst="rect">
              <a:avLst/>
            </a:prstGeom>
            <a:solidFill>
              <a:srgbClr val="FF000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Box 16"/>
            <p:cNvSpPr txBox="1">
              <a:spLocks noChangeArrowheads="1"/>
            </p:cNvSpPr>
            <p:nvPr/>
          </p:nvSpPr>
          <p:spPr bwMode="auto">
            <a:xfrm>
              <a:off x="5913998" y="5120171"/>
              <a:ext cx="977034" cy="390931"/>
            </a:xfrm>
            <a:prstGeom prst="rect">
              <a:avLst/>
            </a:prstGeom>
            <a:noFill/>
            <a:ln w="9525">
              <a:noFill/>
              <a:miter lim="800000"/>
              <a:headEnd/>
              <a:tailEnd/>
            </a:ln>
          </p:spPr>
          <p:txBody>
            <a:bodyPr wrap="square">
              <a:spAutoFit/>
            </a:bodyPr>
            <a:lstStyle/>
            <a:p>
              <a:pPr algn="ctr"/>
              <a:r>
                <a:rPr lang="en-US" sz="2200" dirty="0" smtClean="0">
                  <a:latin typeface="Arial" pitchFamily="34" charset="0"/>
                  <a:cs typeface="Arial" pitchFamily="34" charset="0"/>
                </a:rPr>
                <a:t>liquid</a:t>
              </a:r>
              <a:endParaRPr lang="en-US" sz="2200" dirty="0">
                <a:latin typeface="Arial" pitchFamily="34" charset="0"/>
                <a:cs typeface="Arial" pitchFamily="34" charset="0"/>
              </a:endParaRPr>
            </a:p>
          </p:txBody>
        </p:sp>
        <p:sp>
          <p:nvSpPr>
            <p:cNvPr id="58" name="Rounded Rectangle 57"/>
            <p:cNvSpPr/>
            <p:nvPr/>
          </p:nvSpPr>
          <p:spPr>
            <a:xfrm>
              <a:off x="5997695" y="2389506"/>
              <a:ext cx="791651" cy="348849"/>
            </a:xfrm>
            <a:prstGeom prst="roundRect">
              <a:avLst/>
            </a:prstGeom>
            <a:solidFill>
              <a:schemeClr val="tx1">
                <a:lumMod val="95000"/>
                <a:lumOff val="5000"/>
              </a:schemeClr>
            </a:solidFill>
            <a:ln>
              <a:solidFill>
                <a:schemeClr val="tx1"/>
              </a:solidFill>
            </a:ln>
            <a:scene3d>
              <a:camera prst="orthographicFront"/>
              <a:lightRig rig="threePt" dir="t"/>
            </a:scene3d>
            <a:sp3d extrusionH="254000" contourW="12700" prstMaterial="dkEdge">
              <a:bevelT prst="angle"/>
              <a:bevelB prst="angle"/>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itchFamily="34" charset="0"/>
                  <a:cs typeface="Arial" pitchFamily="34" charset="0"/>
                </a:rPr>
                <a:t>1 kg</a:t>
              </a:r>
              <a:endParaRPr lang="en-US" sz="2000" b="1" dirty="0">
                <a:latin typeface="Arial" pitchFamily="34" charset="0"/>
                <a:cs typeface="Arial" pitchFamily="34" charset="0"/>
              </a:endParaRPr>
            </a:p>
          </p:txBody>
        </p:sp>
      </p:grpSp>
    </p:spTree>
    <p:extLst>
      <p:ext uri="{BB962C8B-B14F-4D97-AF65-F5344CB8AC3E}">
        <p14:creationId xmlns:p14="http://schemas.microsoft.com/office/powerpoint/2010/main" val="2460842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46"/>
          <p:cNvSpPr>
            <a:spLocks noGrp="1"/>
          </p:cNvSpPr>
          <p:nvPr>
            <p:ph type="body" sz="quarter" idx="13"/>
          </p:nvPr>
        </p:nvSpPr>
        <p:spPr>
          <a:xfrm>
            <a:off x="494806" y="457199"/>
            <a:ext cx="8039594" cy="3352801"/>
          </a:xfrm>
        </p:spPr>
        <p:txBody>
          <a:bodyPr>
            <a:normAutofit lnSpcReduction="10000"/>
          </a:bodyPr>
          <a:lstStyle/>
          <a:p>
            <a:r>
              <a:rPr lang="en-US" dirty="0" smtClean="0">
                <a:cs typeface="Times New Roman" pitchFamily="18" charset="0"/>
              </a:rPr>
              <a:t>Liquid water is in vapor-liquid equilibrium at 1.2 bar with water vapor and air in a piston-cylinder. When all the air is removed through a selective membrane and half the water vapor is also removed, _______ of the water ____________.  </a:t>
            </a:r>
          </a:p>
          <a:p>
            <a:endParaRPr lang="en-US" dirty="0" smtClean="0">
              <a:cs typeface="Times New Roman" pitchFamily="18" charset="0"/>
            </a:endParaRPr>
          </a:p>
          <a:p>
            <a:r>
              <a:rPr lang="en-US" dirty="0" smtClean="0">
                <a:cs typeface="Times New Roman" pitchFamily="18" charset="0"/>
              </a:rPr>
              <a:t>Pressure and temperature </a:t>
            </a:r>
          </a:p>
          <a:p>
            <a:r>
              <a:rPr lang="en-US" dirty="0" smtClean="0">
                <a:cs typeface="Times New Roman" pitchFamily="18" charset="0"/>
              </a:rPr>
              <a:t>are constant. </a:t>
            </a:r>
          </a:p>
        </p:txBody>
      </p:sp>
      <p:sp>
        <p:nvSpPr>
          <p:cNvPr id="48" name="Text Placeholder 47"/>
          <p:cNvSpPr>
            <a:spLocks noGrp="1"/>
          </p:cNvSpPr>
          <p:nvPr>
            <p:ph type="body" sz="quarter" idx="14"/>
          </p:nvPr>
        </p:nvSpPr>
        <p:spPr>
          <a:xfrm>
            <a:off x="609600" y="3842525"/>
            <a:ext cx="4728358" cy="2322728"/>
          </a:xfrm>
        </p:spPr>
        <p:txBody>
          <a:bodyPr>
            <a:normAutofit/>
          </a:bodyPr>
          <a:lstStyle/>
          <a:p>
            <a:r>
              <a:rPr lang="en-US" dirty="0" smtClean="0">
                <a:cs typeface="Times New Roman" pitchFamily="18" charset="0"/>
              </a:rPr>
              <a:t>all, vaporizes</a:t>
            </a:r>
          </a:p>
          <a:p>
            <a:r>
              <a:rPr lang="en-US" dirty="0" smtClean="0">
                <a:cs typeface="Times New Roman" pitchFamily="18" charset="0"/>
              </a:rPr>
              <a:t>all, condenses</a:t>
            </a:r>
          </a:p>
          <a:p>
            <a:r>
              <a:rPr lang="en-US" dirty="0">
                <a:cs typeface="Times New Roman" pitchFamily="18" charset="0"/>
              </a:rPr>
              <a:t>s</a:t>
            </a:r>
            <a:r>
              <a:rPr lang="en-US" dirty="0" smtClean="0">
                <a:cs typeface="Times New Roman" pitchFamily="18" charset="0"/>
              </a:rPr>
              <a:t>ome, vaporizes</a:t>
            </a:r>
          </a:p>
          <a:p>
            <a:r>
              <a:rPr lang="en-US" dirty="0">
                <a:cs typeface="Times New Roman" pitchFamily="18" charset="0"/>
              </a:rPr>
              <a:t>s</a:t>
            </a:r>
            <a:r>
              <a:rPr lang="en-US" dirty="0" smtClean="0">
                <a:cs typeface="Times New Roman" pitchFamily="18" charset="0"/>
              </a:rPr>
              <a:t>ome, condenses</a:t>
            </a:r>
          </a:p>
          <a:p>
            <a:endParaRPr lang="en-US" dirty="0"/>
          </a:p>
        </p:txBody>
      </p:sp>
      <p:grpSp>
        <p:nvGrpSpPr>
          <p:cNvPr id="2" name="Group 58"/>
          <p:cNvGrpSpPr/>
          <p:nvPr/>
        </p:nvGrpSpPr>
        <p:grpSpPr>
          <a:xfrm>
            <a:off x="5638800" y="2453898"/>
            <a:ext cx="2648885" cy="3819765"/>
            <a:chOff x="5800080" y="2028426"/>
            <a:chExt cx="2233844" cy="3518004"/>
          </a:xfrm>
        </p:grpSpPr>
        <p:sp>
          <p:nvSpPr>
            <p:cNvPr id="56" name="Can 55"/>
            <p:cNvSpPr/>
            <p:nvPr/>
          </p:nvSpPr>
          <p:spPr>
            <a:xfrm>
              <a:off x="5806093" y="4808511"/>
              <a:ext cx="1189104" cy="735812"/>
            </a:xfrm>
            <a:prstGeom prst="can">
              <a:avLst>
                <a:gd name="adj" fmla="val 47360"/>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an 48"/>
            <p:cNvSpPr/>
            <p:nvPr/>
          </p:nvSpPr>
          <p:spPr>
            <a:xfrm>
              <a:off x="5800080" y="2861086"/>
              <a:ext cx="1193989" cy="2311175"/>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an 49"/>
            <p:cNvSpPr/>
            <p:nvPr/>
          </p:nvSpPr>
          <p:spPr>
            <a:xfrm>
              <a:off x="5817284" y="2563930"/>
              <a:ext cx="1182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an 50"/>
            <p:cNvSpPr/>
            <p:nvPr/>
          </p:nvSpPr>
          <p:spPr>
            <a:xfrm>
              <a:off x="5811753" y="2028426"/>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5964473" y="3534533"/>
              <a:ext cx="920472" cy="396847"/>
            </a:xfrm>
            <a:prstGeom prst="rect">
              <a:avLst/>
            </a:prstGeom>
            <a:noFill/>
          </p:spPr>
          <p:txBody>
            <a:bodyPr wrap="square" rtlCol="0">
              <a:spAutoFit/>
            </a:bodyPr>
            <a:lstStyle/>
            <a:p>
              <a:pPr algn="ctr"/>
              <a:r>
                <a:rPr lang="en-US" sz="2200" dirty="0" smtClean="0">
                  <a:latin typeface="Arial" pitchFamily="34" charset="0"/>
                  <a:cs typeface="Arial" pitchFamily="34" charset="0"/>
                </a:rPr>
                <a:t>vapor</a:t>
              </a:r>
            </a:p>
          </p:txBody>
        </p:sp>
        <p:cxnSp>
          <p:nvCxnSpPr>
            <p:cNvPr id="53" name="Straight Arrow Connector 52"/>
            <p:cNvCxnSpPr/>
            <p:nvPr/>
          </p:nvCxnSpPr>
          <p:spPr>
            <a:xfrm>
              <a:off x="7015660" y="4335532"/>
              <a:ext cx="709443"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969938" y="4035984"/>
              <a:ext cx="45719" cy="599089"/>
            </a:xfrm>
            <a:prstGeom prst="rect">
              <a:avLst/>
            </a:prstGeom>
            <a:solidFill>
              <a:srgbClr val="FF000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Box 16"/>
            <p:cNvSpPr txBox="1">
              <a:spLocks noChangeArrowheads="1"/>
            </p:cNvSpPr>
            <p:nvPr/>
          </p:nvSpPr>
          <p:spPr bwMode="auto">
            <a:xfrm>
              <a:off x="5912298" y="5148228"/>
              <a:ext cx="977034" cy="396847"/>
            </a:xfrm>
            <a:prstGeom prst="rect">
              <a:avLst/>
            </a:prstGeom>
            <a:noFill/>
            <a:ln w="9525">
              <a:noFill/>
              <a:miter lim="800000"/>
              <a:headEnd/>
              <a:tailEnd/>
            </a:ln>
          </p:spPr>
          <p:txBody>
            <a:bodyPr wrap="square">
              <a:spAutoFit/>
            </a:bodyPr>
            <a:lstStyle/>
            <a:p>
              <a:pPr algn="ctr"/>
              <a:r>
                <a:rPr lang="en-US" sz="2200" dirty="0" smtClean="0">
                  <a:latin typeface="Arial" pitchFamily="34" charset="0"/>
                  <a:cs typeface="Arial" pitchFamily="34" charset="0"/>
                </a:rPr>
                <a:t>liquid</a:t>
              </a:r>
              <a:endParaRPr lang="en-US" sz="2200" dirty="0">
                <a:latin typeface="Arial" pitchFamily="34" charset="0"/>
                <a:cs typeface="Arial" pitchFamily="34" charset="0"/>
              </a:endParaRPr>
            </a:p>
          </p:txBody>
        </p:sp>
        <p:sp>
          <p:nvSpPr>
            <p:cNvPr id="58" name="Rounded Rectangle 57"/>
            <p:cNvSpPr/>
            <p:nvPr/>
          </p:nvSpPr>
          <p:spPr>
            <a:xfrm>
              <a:off x="6015957" y="2405410"/>
              <a:ext cx="787264" cy="368487"/>
            </a:xfrm>
            <a:prstGeom prst="roundRect">
              <a:avLst/>
            </a:prstGeom>
            <a:solidFill>
              <a:schemeClr val="tx1">
                <a:lumMod val="95000"/>
                <a:lumOff val="5000"/>
              </a:schemeClr>
            </a:solidFill>
            <a:ln>
              <a:solidFill>
                <a:schemeClr val="tx1"/>
              </a:solidFill>
            </a:ln>
            <a:scene3d>
              <a:camera prst="orthographicFront"/>
              <a:lightRig rig="threePt" dir="t"/>
            </a:scene3d>
            <a:sp3d extrusionH="254000" contourW="12700" prstMaterial="dkEdge">
              <a:bevelT prst="angle"/>
              <a:bevelB prst="angle"/>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itchFamily="34" charset="0"/>
                  <a:cs typeface="Arial" pitchFamily="34" charset="0"/>
                </a:rPr>
                <a:t>1 kg</a:t>
              </a:r>
              <a:endParaRPr lang="en-US" sz="2000" b="1" dirty="0">
                <a:latin typeface="Arial" pitchFamily="34" charset="0"/>
                <a:cs typeface="Arial" pitchFamily="34" charset="0"/>
              </a:endParaRPr>
            </a:p>
          </p:txBody>
        </p:sp>
        <p:sp>
          <p:nvSpPr>
            <p:cNvPr id="15" name="TextBox 14"/>
            <p:cNvSpPr txBox="1"/>
            <p:nvPr/>
          </p:nvSpPr>
          <p:spPr>
            <a:xfrm>
              <a:off x="7064478" y="3918535"/>
              <a:ext cx="969446" cy="396847"/>
            </a:xfrm>
            <a:prstGeom prst="rect">
              <a:avLst/>
            </a:prstGeom>
            <a:noFill/>
          </p:spPr>
          <p:txBody>
            <a:bodyPr wrap="square" rtlCol="0">
              <a:spAutoFit/>
            </a:bodyPr>
            <a:lstStyle/>
            <a:p>
              <a:r>
                <a:rPr lang="en-US" sz="2200" dirty="0">
                  <a:latin typeface="Arial" pitchFamily="34" charset="0"/>
                  <a:cs typeface="Arial" pitchFamily="34" charset="0"/>
                </a:rPr>
                <a:t>v</a:t>
              </a:r>
              <a:r>
                <a:rPr lang="en-US" sz="2200" dirty="0" smtClean="0">
                  <a:latin typeface="Arial" pitchFamily="34" charset="0"/>
                  <a:cs typeface="Arial" pitchFamily="34" charset="0"/>
                </a:rPr>
                <a:t>apor</a:t>
              </a:r>
              <a:endParaRPr lang="en-US" sz="2200" baseline="-25000" dirty="0">
                <a:latin typeface="Arial" pitchFamily="34" charset="0"/>
                <a:cs typeface="Arial" pitchFamily="34" charset="0"/>
              </a:endParaRPr>
            </a:p>
          </p:txBody>
        </p:sp>
      </p:grpSp>
    </p:spTree>
    <p:extLst>
      <p:ext uri="{BB962C8B-B14F-4D97-AF65-F5344CB8AC3E}">
        <p14:creationId xmlns:p14="http://schemas.microsoft.com/office/powerpoint/2010/main" val="321504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17517" y="534389"/>
            <a:ext cx="8039594" cy="2666011"/>
          </a:xfrm>
        </p:spPr>
        <p:txBody>
          <a:bodyPr>
            <a:noAutofit/>
          </a:bodyPr>
          <a:lstStyle/>
          <a:p>
            <a:r>
              <a:rPr lang="en-US" dirty="0">
                <a:cs typeface="Times New Roman" pitchFamily="18" charset="0"/>
              </a:rPr>
              <a:t>A </a:t>
            </a:r>
            <a:r>
              <a:rPr lang="en-US" dirty="0" smtClean="0">
                <a:cs typeface="Times New Roman" pitchFamily="18" charset="0"/>
              </a:rPr>
              <a:t>piston-cylinder </a:t>
            </a:r>
            <a:r>
              <a:rPr lang="en-US" dirty="0">
                <a:cs typeface="Times New Roman" pitchFamily="18" charset="0"/>
              </a:rPr>
              <a:t>at 45</a:t>
            </a:r>
            <a:r>
              <a:rPr lang="en-US" baseline="30000" dirty="0">
                <a:cs typeface="Times New Roman" pitchFamily="18" charset="0"/>
              </a:rPr>
              <a:t>o</a:t>
            </a:r>
            <a:r>
              <a:rPr lang="en-US" dirty="0">
                <a:cs typeface="Times New Roman" pitchFamily="18" charset="0"/>
              </a:rPr>
              <a:t>C and below atmospheric </a:t>
            </a:r>
          </a:p>
          <a:p>
            <a:r>
              <a:rPr lang="en-US" dirty="0">
                <a:cs typeface="Times New Roman" pitchFamily="18" charset="0"/>
              </a:rPr>
              <a:t>pressure contains 0.9 mol of </a:t>
            </a:r>
            <a:r>
              <a:rPr lang="en-US" dirty="0" smtClean="0">
                <a:cs typeface="Times New Roman" pitchFamily="18" charset="0"/>
              </a:rPr>
              <a:t>n-hexane </a:t>
            </a:r>
            <a:r>
              <a:rPr lang="en-US" dirty="0">
                <a:cs typeface="Times New Roman" pitchFamily="18" charset="0"/>
              </a:rPr>
              <a:t>liquid and </a:t>
            </a:r>
            <a:endParaRPr lang="en-US" dirty="0" smtClean="0">
              <a:cs typeface="Times New Roman" pitchFamily="18" charset="0"/>
            </a:endParaRPr>
          </a:p>
          <a:p>
            <a:r>
              <a:rPr lang="en-US" dirty="0" smtClean="0">
                <a:cs typeface="Times New Roman" pitchFamily="18" charset="0"/>
              </a:rPr>
              <a:t>0.1 </a:t>
            </a:r>
            <a:r>
              <a:rPr lang="en-US" dirty="0">
                <a:cs typeface="Times New Roman" pitchFamily="18" charset="0"/>
              </a:rPr>
              <a:t>mol of </a:t>
            </a:r>
            <a:r>
              <a:rPr lang="en-US" dirty="0" smtClean="0">
                <a:cs typeface="Times New Roman" pitchFamily="18" charset="0"/>
              </a:rPr>
              <a:t>n-hexane </a:t>
            </a:r>
            <a:r>
              <a:rPr lang="en-US" dirty="0">
                <a:cs typeface="Times New Roman" pitchFamily="18" charset="0"/>
              </a:rPr>
              <a:t>vapor in equilibrium. </a:t>
            </a:r>
            <a:r>
              <a:rPr lang="en-US" dirty="0" smtClean="0">
                <a:cs typeface="Times New Roman" pitchFamily="18" charset="0"/>
              </a:rPr>
              <a:t>When weights are removed </a:t>
            </a:r>
            <a:r>
              <a:rPr lang="en-US" dirty="0">
                <a:cs typeface="Times New Roman" pitchFamily="18" charset="0"/>
              </a:rPr>
              <a:t>from the piston to decrease the pressure </a:t>
            </a:r>
            <a:r>
              <a:rPr lang="en-US" dirty="0" smtClean="0">
                <a:cs typeface="Times New Roman" pitchFamily="18" charset="0"/>
              </a:rPr>
              <a:t>to </a:t>
            </a:r>
            <a:r>
              <a:rPr lang="en-US" dirty="0">
                <a:cs typeface="Times New Roman" pitchFamily="18" charset="0"/>
              </a:rPr>
              <a:t>99% of its original value at</a:t>
            </a:r>
            <a:r>
              <a:rPr lang="en-US" b="1" dirty="0">
                <a:cs typeface="Times New Roman" pitchFamily="18" charset="0"/>
              </a:rPr>
              <a:t> </a:t>
            </a:r>
            <a:r>
              <a:rPr lang="en-US" dirty="0">
                <a:cs typeface="Times New Roman" pitchFamily="18" charset="0"/>
              </a:rPr>
              <a:t>constant</a:t>
            </a:r>
            <a:r>
              <a:rPr lang="en-US" b="1" dirty="0">
                <a:cs typeface="Times New Roman" pitchFamily="18" charset="0"/>
              </a:rPr>
              <a:t> </a:t>
            </a:r>
            <a:r>
              <a:rPr lang="en-US" dirty="0" smtClean="0">
                <a:cs typeface="Times New Roman" pitchFamily="18" charset="0"/>
              </a:rPr>
              <a:t>temperature,</a:t>
            </a:r>
            <a:r>
              <a:rPr lang="en-US" dirty="0" smtClean="0">
                <a:solidFill>
                  <a:srgbClr val="0000FF"/>
                </a:solidFill>
                <a:cs typeface="Times New Roman" pitchFamily="18" charset="0"/>
              </a:rPr>
              <a:t> </a:t>
            </a:r>
            <a:r>
              <a:rPr lang="en-US" dirty="0" smtClean="0">
                <a:cs typeface="Times New Roman" pitchFamily="18" charset="0"/>
              </a:rPr>
              <a:t>____________________. </a:t>
            </a:r>
            <a:endParaRPr lang="en-US" dirty="0"/>
          </a:p>
        </p:txBody>
      </p:sp>
      <p:sp>
        <p:nvSpPr>
          <p:cNvPr id="6" name="Text Placeholder 3"/>
          <p:cNvSpPr>
            <a:spLocks noGrp="1"/>
          </p:cNvSpPr>
          <p:nvPr>
            <p:ph type="body" sz="quarter" idx="14"/>
          </p:nvPr>
        </p:nvSpPr>
        <p:spPr>
          <a:xfrm>
            <a:off x="609599" y="3578416"/>
            <a:ext cx="4953001" cy="2365184"/>
          </a:xfrm>
        </p:spPr>
        <p:txBody>
          <a:bodyPr>
            <a:noAutofit/>
          </a:bodyPr>
          <a:lstStyle/>
          <a:p>
            <a:pPr>
              <a:lnSpc>
                <a:spcPct val="100000"/>
              </a:lnSpc>
              <a:spcAft>
                <a:spcPct val="30000"/>
              </a:spcAft>
              <a:buFontTx/>
              <a:buAutoNum type="alphaUcPeriod"/>
            </a:pPr>
            <a:r>
              <a:rPr lang="en-US" dirty="0" smtClean="0">
                <a:cs typeface="Times New Roman" pitchFamily="18" charset="0"/>
              </a:rPr>
              <a:t>some </a:t>
            </a:r>
            <a:r>
              <a:rPr lang="en-US" dirty="0">
                <a:cs typeface="Times New Roman" pitchFamily="18" charset="0"/>
              </a:rPr>
              <a:t>of the liquid evaporates </a:t>
            </a:r>
          </a:p>
          <a:p>
            <a:pPr>
              <a:lnSpc>
                <a:spcPct val="100000"/>
              </a:lnSpc>
              <a:spcAft>
                <a:spcPct val="30000"/>
              </a:spcAft>
            </a:pPr>
            <a:r>
              <a:rPr lang="en-US" dirty="0">
                <a:cs typeface="Times New Roman" pitchFamily="18" charset="0"/>
              </a:rPr>
              <a:t>m</a:t>
            </a:r>
            <a:r>
              <a:rPr lang="en-US" dirty="0" smtClean="0">
                <a:cs typeface="Times New Roman" pitchFamily="18" charset="0"/>
              </a:rPr>
              <a:t>ost </a:t>
            </a:r>
            <a:r>
              <a:rPr lang="en-US" dirty="0">
                <a:cs typeface="Times New Roman" pitchFamily="18" charset="0"/>
              </a:rPr>
              <a:t>of the liquid evaporates</a:t>
            </a:r>
          </a:p>
          <a:p>
            <a:pPr>
              <a:lnSpc>
                <a:spcPct val="100000"/>
              </a:lnSpc>
              <a:spcAft>
                <a:spcPct val="30000"/>
              </a:spcAft>
            </a:pPr>
            <a:r>
              <a:rPr lang="en-US" dirty="0">
                <a:cs typeface="Times New Roman" pitchFamily="18" charset="0"/>
              </a:rPr>
              <a:t>a</a:t>
            </a:r>
            <a:r>
              <a:rPr lang="en-US" dirty="0" smtClean="0">
                <a:cs typeface="Times New Roman" pitchFamily="18" charset="0"/>
              </a:rPr>
              <a:t>ll </a:t>
            </a:r>
            <a:r>
              <a:rPr lang="en-US" dirty="0">
                <a:cs typeface="Times New Roman" pitchFamily="18" charset="0"/>
              </a:rPr>
              <a:t>the liquid evaporates</a:t>
            </a:r>
          </a:p>
          <a:p>
            <a:pPr>
              <a:lnSpc>
                <a:spcPct val="100000"/>
              </a:lnSpc>
              <a:spcAft>
                <a:spcPct val="30000"/>
              </a:spcAft>
            </a:pPr>
            <a:r>
              <a:rPr lang="en-US" dirty="0">
                <a:cs typeface="Times New Roman" pitchFamily="18" charset="0"/>
              </a:rPr>
              <a:t>a</a:t>
            </a:r>
            <a:r>
              <a:rPr lang="en-US" dirty="0" smtClean="0">
                <a:cs typeface="Times New Roman" pitchFamily="18" charset="0"/>
              </a:rPr>
              <a:t>ll </a:t>
            </a:r>
            <a:r>
              <a:rPr lang="en-US" dirty="0">
                <a:cs typeface="Times New Roman" pitchFamily="18" charset="0"/>
              </a:rPr>
              <a:t>the vapor condenses</a:t>
            </a:r>
          </a:p>
          <a:p>
            <a:pPr>
              <a:lnSpc>
                <a:spcPct val="100000"/>
              </a:lnSpc>
              <a:spcAft>
                <a:spcPct val="30000"/>
              </a:spcAft>
            </a:pPr>
            <a:r>
              <a:rPr lang="en-US" dirty="0" smtClean="0">
                <a:cs typeface="Times New Roman" pitchFamily="18" charset="0"/>
              </a:rPr>
              <a:t>some of the vapor </a:t>
            </a:r>
            <a:r>
              <a:rPr lang="en-US" dirty="0">
                <a:cs typeface="Times New Roman" pitchFamily="18" charset="0"/>
              </a:rPr>
              <a:t>condenses</a:t>
            </a:r>
            <a:r>
              <a:rPr lang="en-US" dirty="0"/>
              <a:t> </a:t>
            </a:r>
          </a:p>
        </p:txBody>
      </p:sp>
      <p:grpSp>
        <p:nvGrpSpPr>
          <p:cNvPr id="33" name="Group 32"/>
          <p:cNvGrpSpPr/>
          <p:nvPr/>
        </p:nvGrpSpPr>
        <p:grpSpPr>
          <a:xfrm>
            <a:off x="6701737" y="2971801"/>
            <a:ext cx="1299263" cy="3052840"/>
            <a:chOff x="6144834" y="2550758"/>
            <a:chExt cx="1299263" cy="3727760"/>
          </a:xfrm>
        </p:grpSpPr>
        <p:sp>
          <p:nvSpPr>
            <p:cNvPr id="34" name="Can 33"/>
            <p:cNvSpPr/>
            <p:nvPr/>
          </p:nvSpPr>
          <p:spPr>
            <a:xfrm>
              <a:off x="6161245" y="5374941"/>
              <a:ext cx="1281147" cy="863884"/>
            </a:xfrm>
            <a:prstGeom prst="can">
              <a:avLst>
                <a:gd name="adj" fmla="val 47360"/>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5" name="Group 11"/>
            <p:cNvGrpSpPr/>
            <p:nvPr/>
          </p:nvGrpSpPr>
          <p:grpSpPr>
            <a:xfrm>
              <a:off x="6144834" y="2550758"/>
              <a:ext cx="1299263" cy="3727760"/>
              <a:chOff x="6229599" y="2810446"/>
              <a:chExt cx="1193990" cy="3536607"/>
            </a:xfrm>
          </p:grpSpPr>
          <p:sp>
            <p:nvSpPr>
              <p:cNvPr id="38" name="Can 37"/>
              <p:cNvSpPr/>
              <p:nvPr/>
            </p:nvSpPr>
            <p:spPr>
              <a:xfrm>
                <a:off x="6231378" y="3662031"/>
                <a:ext cx="1186401" cy="2238042"/>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Can 36"/>
              <p:cNvSpPr/>
              <p:nvPr/>
            </p:nvSpPr>
            <p:spPr>
              <a:xfrm>
                <a:off x="6229599" y="2810446"/>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9" name="Can 38"/>
              <p:cNvSpPr/>
              <p:nvPr/>
            </p:nvSpPr>
            <p:spPr>
              <a:xfrm>
                <a:off x="6229600" y="3604923"/>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TextBox 39"/>
              <p:cNvSpPr txBox="1"/>
              <p:nvPr/>
            </p:nvSpPr>
            <p:spPr>
              <a:xfrm>
                <a:off x="6415396" y="4696806"/>
                <a:ext cx="819350" cy="499167"/>
              </a:xfrm>
              <a:prstGeom prst="rect">
                <a:avLst/>
              </a:prstGeom>
              <a:noFill/>
            </p:spPr>
            <p:txBody>
              <a:bodyPr wrap="none" rtlCol="0">
                <a:spAutoFit/>
              </a:bodyPr>
              <a:lstStyle/>
              <a:p>
                <a:pPr algn="ctr"/>
                <a:r>
                  <a:rPr lang="en-US" sz="2200" dirty="0">
                    <a:solidFill>
                      <a:prstClr val="black"/>
                    </a:solidFill>
                    <a:latin typeface="Arial" pitchFamily="34" charset="0"/>
                    <a:cs typeface="Arial" pitchFamily="34" charset="0"/>
                  </a:rPr>
                  <a:t>v</a:t>
                </a:r>
                <a:r>
                  <a:rPr lang="en-US" sz="2200" dirty="0" smtClean="0">
                    <a:solidFill>
                      <a:prstClr val="black"/>
                    </a:solidFill>
                    <a:latin typeface="Arial" pitchFamily="34" charset="0"/>
                    <a:cs typeface="Arial" pitchFamily="34" charset="0"/>
                  </a:rPr>
                  <a:t>apor</a:t>
                </a:r>
              </a:p>
            </p:txBody>
          </p:sp>
          <p:sp>
            <p:nvSpPr>
              <p:cNvPr id="41" name="TextBox 40"/>
              <p:cNvSpPr txBox="1"/>
              <p:nvPr/>
            </p:nvSpPr>
            <p:spPr>
              <a:xfrm>
                <a:off x="6437490" y="5847886"/>
                <a:ext cx="775156" cy="499167"/>
              </a:xfrm>
              <a:prstGeom prst="rect">
                <a:avLst/>
              </a:prstGeom>
              <a:noFill/>
            </p:spPr>
            <p:txBody>
              <a:bodyPr wrap="none" rtlCol="0">
                <a:spAutoFit/>
              </a:bodyPr>
              <a:lstStyle/>
              <a:p>
                <a:pPr algn="ctr"/>
                <a:r>
                  <a:rPr lang="en-US" sz="2200" dirty="0">
                    <a:solidFill>
                      <a:prstClr val="black"/>
                    </a:solidFill>
                    <a:latin typeface="Arial" pitchFamily="34" charset="0"/>
                    <a:cs typeface="Arial" pitchFamily="34" charset="0"/>
                  </a:rPr>
                  <a:t>l</a:t>
                </a:r>
                <a:r>
                  <a:rPr lang="en-US" sz="2200" dirty="0" smtClean="0">
                    <a:solidFill>
                      <a:prstClr val="black"/>
                    </a:solidFill>
                    <a:latin typeface="Arial" pitchFamily="34" charset="0"/>
                    <a:cs typeface="Arial" pitchFamily="34" charset="0"/>
                  </a:rPr>
                  <a:t>iquid</a:t>
                </a:r>
              </a:p>
            </p:txBody>
          </p:sp>
        </p:grpSp>
        <p:sp>
          <p:nvSpPr>
            <p:cNvPr id="36" name="Rounded Rectangle 35"/>
            <p:cNvSpPr/>
            <p:nvPr/>
          </p:nvSpPr>
          <p:spPr>
            <a:xfrm>
              <a:off x="6453873" y="3137316"/>
              <a:ext cx="743071" cy="436951"/>
            </a:xfrm>
            <a:prstGeom prst="roundRect">
              <a:avLst/>
            </a:prstGeom>
            <a:solidFill>
              <a:schemeClr val="tx1">
                <a:lumMod val="95000"/>
                <a:lumOff val="5000"/>
              </a:schemeClr>
            </a:solidFill>
            <a:ln>
              <a:solidFill>
                <a:schemeClr val="tx1"/>
              </a:solidFill>
            </a:ln>
            <a:scene3d>
              <a:camera prst="orthographicFront"/>
              <a:lightRig rig="threePt" dir="t"/>
            </a:scene3d>
            <a:sp3d extrusionH="254000" contourW="12700" prstMaterial="dkEdge">
              <a:bevelT prst="angle"/>
              <a:bevelB prst="angle"/>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prstClr val="white"/>
                  </a:solidFill>
                  <a:latin typeface="Arial" pitchFamily="34" charset="0"/>
                  <a:cs typeface="Arial" pitchFamily="34" charset="0"/>
                </a:rPr>
                <a:t>1 kg</a:t>
              </a:r>
              <a:endParaRPr lang="en-US" sz="2000" b="1" dirty="0">
                <a:solidFill>
                  <a:prstClr val="white"/>
                </a:solidFill>
                <a:latin typeface="Arial" pitchFamily="34" charset="0"/>
                <a:cs typeface="Arial" pitchFamily="34" charset="0"/>
              </a:endParaRPr>
            </a:p>
          </p:txBody>
        </p:sp>
      </p:grpSp>
    </p:spTree>
    <p:extLst>
      <p:ext uri="{BB962C8B-B14F-4D97-AF65-F5344CB8AC3E}">
        <p14:creationId xmlns:p14="http://schemas.microsoft.com/office/powerpoint/2010/main" val="429222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46"/>
          <p:cNvSpPr>
            <a:spLocks noGrp="1"/>
          </p:cNvSpPr>
          <p:nvPr>
            <p:ph type="body" sz="quarter" idx="13"/>
          </p:nvPr>
        </p:nvSpPr>
        <p:spPr/>
        <p:txBody>
          <a:bodyPr/>
          <a:lstStyle/>
          <a:p>
            <a:r>
              <a:rPr lang="en-US" dirty="0" smtClean="0"/>
              <a:t>Liquid water is in equilibrium with air at 50°C in a</a:t>
            </a:r>
          </a:p>
          <a:p>
            <a:r>
              <a:rPr lang="en-US" dirty="0" smtClean="0"/>
              <a:t>fixed-volume container at 1 bar. The temperature is </a:t>
            </a:r>
          </a:p>
          <a:p>
            <a:r>
              <a:rPr lang="en-US" dirty="0" smtClean="0"/>
              <a:t>lowered to 40°C. The partial pressure of the air ___________.</a:t>
            </a:r>
          </a:p>
          <a:p>
            <a:endParaRPr lang="en-US" dirty="0"/>
          </a:p>
        </p:txBody>
      </p:sp>
      <p:sp>
        <p:nvSpPr>
          <p:cNvPr id="48" name="Text Placeholder 47"/>
          <p:cNvSpPr>
            <a:spLocks noGrp="1"/>
          </p:cNvSpPr>
          <p:nvPr>
            <p:ph type="body" sz="quarter" idx="14"/>
          </p:nvPr>
        </p:nvSpPr>
        <p:spPr>
          <a:xfrm>
            <a:off x="605642" y="2668249"/>
            <a:ext cx="4728358" cy="3762239"/>
          </a:xfrm>
        </p:spPr>
        <p:txBody>
          <a:bodyPr>
            <a:normAutofit/>
          </a:bodyPr>
          <a:lstStyle/>
          <a:p>
            <a:r>
              <a:rPr lang="en-US" dirty="0" smtClean="0">
                <a:cs typeface="Times New Roman" pitchFamily="18" charset="0"/>
              </a:rPr>
              <a:t>increases</a:t>
            </a:r>
          </a:p>
          <a:p>
            <a:r>
              <a:rPr lang="en-US" dirty="0" smtClean="0">
                <a:cs typeface="Times New Roman" pitchFamily="18" charset="0"/>
              </a:rPr>
              <a:t>decreases</a:t>
            </a:r>
          </a:p>
          <a:p>
            <a:r>
              <a:rPr lang="en-US" dirty="0" smtClean="0">
                <a:cs typeface="Times New Roman" pitchFamily="18" charset="0"/>
              </a:rPr>
              <a:t>remains the same</a:t>
            </a:r>
          </a:p>
          <a:p>
            <a:r>
              <a:rPr lang="en-US" dirty="0" smtClean="0">
                <a:cs typeface="Times New Roman" pitchFamily="18" charset="0"/>
              </a:rPr>
              <a:t>not enough information</a:t>
            </a:r>
            <a:endParaRPr lang="en-US" dirty="0" smtClean="0"/>
          </a:p>
          <a:p>
            <a:endParaRPr lang="en-US" dirty="0"/>
          </a:p>
        </p:txBody>
      </p:sp>
      <p:grpSp>
        <p:nvGrpSpPr>
          <p:cNvPr id="3" name="Group 2"/>
          <p:cNvGrpSpPr/>
          <p:nvPr/>
        </p:nvGrpSpPr>
        <p:grpSpPr>
          <a:xfrm>
            <a:off x="6116743" y="2033752"/>
            <a:ext cx="1427057" cy="4191039"/>
            <a:chOff x="6116743" y="2033752"/>
            <a:chExt cx="1427057" cy="4191039"/>
          </a:xfrm>
        </p:grpSpPr>
        <p:sp>
          <p:nvSpPr>
            <p:cNvPr id="49" name="Can 48"/>
            <p:cNvSpPr/>
            <p:nvPr/>
          </p:nvSpPr>
          <p:spPr>
            <a:xfrm>
              <a:off x="6116743" y="2033752"/>
              <a:ext cx="1415828" cy="3741600"/>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6123875" y="2053155"/>
              <a:ext cx="1419925" cy="4171636"/>
              <a:chOff x="6123875" y="2053155"/>
              <a:chExt cx="1419925" cy="4171636"/>
            </a:xfrm>
          </p:grpSpPr>
          <p:sp>
            <p:nvSpPr>
              <p:cNvPr id="56" name="Can 55"/>
              <p:cNvSpPr/>
              <p:nvPr/>
            </p:nvSpPr>
            <p:spPr>
              <a:xfrm>
                <a:off x="6123875" y="5339091"/>
                <a:ext cx="1410035" cy="872523"/>
              </a:xfrm>
              <a:prstGeom prst="can">
                <a:avLst>
                  <a:gd name="adj" fmla="val 47360"/>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an 50"/>
              <p:cNvSpPr/>
              <p:nvPr/>
            </p:nvSpPr>
            <p:spPr>
              <a:xfrm>
                <a:off x="6127972" y="2053155"/>
                <a:ext cx="1415828" cy="4171636"/>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6280148" y="3182026"/>
                <a:ext cx="1091492" cy="430887"/>
              </a:xfrm>
              <a:prstGeom prst="rect">
                <a:avLst/>
              </a:prstGeom>
              <a:noFill/>
            </p:spPr>
            <p:txBody>
              <a:bodyPr wrap="square" rtlCol="0">
                <a:spAutoFit/>
              </a:bodyPr>
              <a:lstStyle/>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p:txBody>
          </p:sp>
          <p:sp>
            <p:nvSpPr>
              <p:cNvPr id="57" name="Text Box 16"/>
              <p:cNvSpPr txBox="1">
                <a:spLocks noChangeArrowheads="1"/>
              </p:cNvSpPr>
              <p:nvPr/>
            </p:nvSpPr>
            <p:spPr bwMode="auto">
              <a:xfrm>
                <a:off x="6265576" y="5726161"/>
                <a:ext cx="1158563" cy="430887"/>
              </a:xfrm>
              <a:prstGeom prst="rect">
                <a:avLst/>
              </a:prstGeom>
              <a:noFill/>
              <a:ln w="9525">
                <a:noFill/>
                <a:miter lim="800000"/>
                <a:headEnd/>
                <a:tailEnd/>
              </a:ln>
            </p:spPr>
            <p:txBody>
              <a:bodyPr wrap="square">
                <a:spAutoFit/>
              </a:bodyPr>
              <a:lstStyle/>
              <a:p>
                <a:pPr algn="ctr"/>
                <a:r>
                  <a:rPr lang="en-US" sz="2200" dirty="0" smtClean="0">
                    <a:latin typeface="Arial" pitchFamily="34" charset="0"/>
                    <a:cs typeface="Arial" pitchFamily="34" charset="0"/>
                  </a:rPr>
                  <a:t>liquid</a:t>
                </a:r>
                <a:endParaRPr lang="en-US" sz="2200" dirty="0">
                  <a:latin typeface="Arial" pitchFamily="34" charset="0"/>
                  <a:cs typeface="Arial" pitchFamily="34" charset="0"/>
                </a:endParaRPr>
              </a:p>
            </p:txBody>
          </p:sp>
        </p:grpSp>
      </p:grpSp>
    </p:spTree>
    <p:extLst>
      <p:ext uri="{BB962C8B-B14F-4D97-AF65-F5344CB8AC3E}">
        <p14:creationId xmlns:p14="http://schemas.microsoft.com/office/powerpoint/2010/main" val="2926626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544747" y="491524"/>
            <a:ext cx="8039594" cy="1881914"/>
          </a:xfrm>
        </p:spPr>
        <p:txBody>
          <a:bodyPr>
            <a:normAutofit/>
          </a:bodyPr>
          <a:lstStyle/>
          <a:p>
            <a:r>
              <a:rPr lang="en-US" dirty="0" smtClean="0"/>
              <a:t>A piston-cylinder contains liquid water in equilibrium with air at 1 bar and 40°C. Water vapor is injected into the system and allowed to equilibrate to 40°C. </a:t>
            </a:r>
          </a:p>
          <a:p>
            <a:r>
              <a:rPr lang="en-US" dirty="0" smtClean="0"/>
              <a:t>What happens to the injected water vapor?</a:t>
            </a:r>
          </a:p>
          <a:p>
            <a:endParaRPr lang="en-US" u="sng" dirty="0" smtClean="0"/>
          </a:p>
          <a:p>
            <a:endParaRPr lang="en-US" dirty="0"/>
          </a:p>
        </p:txBody>
      </p:sp>
      <p:sp>
        <p:nvSpPr>
          <p:cNvPr id="12" name="Text Placeholder 11"/>
          <p:cNvSpPr>
            <a:spLocks noGrp="1"/>
          </p:cNvSpPr>
          <p:nvPr>
            <p:ph type="body" sz="quarter" idx="14"/>
          </p:nvPr>
        </p:nvSpPr>
        <p:spPr>
          <a:xfrm>
            <a:off x="534209" y="3241167"/>
            <a:ext cx="5037922" cy="2197879"/>
          </a:xfrm>
        </p:spPr>
        <p:txBody>
          <a:bodyPr>
            <a:normAutofit/>
          </a:bodyPr>
          <a:lstStyle/>
          <a:p>
            <a:pPr marL="0"/>
            <a:r>
              <a:rPr lang="en-US" dirty="0" smtClean="0"/>
              <a:t>All of it condenses</a:t>
            </a:r>
          </a:p>
          <a:p>
            <a:pPr marL="0"/>
            <a:r>
              <a:rPr lang="en-US" dirty="0" smtClean="0"/>
              <a:t>All of it stays in the vapor phase</a:t>
            </a:r>
          </a:p>
          <a:p>
            <a:pPr marL="0"/>
            <a:r>
              <a:rPr lang="en-US" dirty="0" smtClean="0"/>
              <a:t>Some of it condenses</a:t>
            </a:r>
          </a:p>
          <a:p>
            <a:pPr>
              <a:lnSpc>
                <a:spcPct val="110000"/>
              </a:lnSpc>
              <a:spcAft>
                <a:spcPct val="25000"/>
              </a:spcAft>
            </a:pPr>
            <a:endParaRPr lang="en-US" dirty="0"/>
          </a:p>
        </p:txBody>
      </p:sp>
      <p:grpSp>
        <p:nvGrpSpPr>
          <p:cNvPr id="13" name="Group 12"/>
          <p:cNvGrpSpPr/>
          <p:nvPr/>
        </p:nvGrpSpPr>
        <p:grpSpPr>
          <a:xfrm>
            <a:off x="6122426" y="2495429"/>
            <a:ext cx="2362968" cy="3518004"/>
            <a:chOff x="6916123" y="2502031"/>
            <a:chExt cx="2362968" cy="3518004"/>
          </a:xfrm>
        </p:grpSpPr>
        <p:grpSp>
          <p:nvGrpSpPr>
            <p:cNvPr id="4" name="Group 3"/>
            <p:cNvGrpSpPr/>
            <p:nvPr/>
          </p:nvGrpSpPr>
          <p:grpSpPr>
            <a:xfrm>
              <a:off x="6916123" y="2964176"/>
              <a:ext cx="2362968" cy="3049257"/>
              <a:chOff x="6386901" y="2879829"/>
              <a:chExt cx="2362968" cy="3049257"/>
            </a:xfrm>
          </p:grpSpPr>
          <p:sp>
            <p:nvSpPr>
              <p:cNvPr id="6" name="Can 5"/>
              <p:cNvSpPr/>
              <p:nvPr/>
            </p:nvSpPr>
            <p:spPr>
              <a:xfrm>
                <a:off x="6386901" y="4619291"/>
                <a:ext cx="1193989" cy="1309795"/>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n 6"/>
              <p:cNvSpPr/>
              <p:nvPr/>
            </p:nvSpPr>
            <p:spPr>
              <a:xfrm>
                <a:off x="6389048" y="3547241"/>
                <a:ext cx="1193989" cy="1490028"/>
              </a:xfrm>
              <a:prstGeom prst="can">
                <a:avLst>
                  <a:gd name="adj" fmla="val 33358"/>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n 7"/>
              <p:cNvSpPr/>
              <p:nvPr/>
            </p:nvSpPr>
            <p:spPr>
              <a:xfrm>
                <a:off x="6393182" y="3163312"/>
                <a:ext cx="1182167"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560998" y="5316316"/>
                <a:ext cx="843501" cy="430887"/>
              </a:xfrm>
              <a:prstGeom prst="rect">
                <a:avLst/>
              </a:prstGeom>
              <a:noFill/>
            </p:spPr>
            <p:txBody>
              <a:bodyPr wrap="none" rtlCol="0">
                <a:spAutoFit/>
              </a:bodyPr>
              <a:lstStyle/>
              <a:p>
                <a:pPr algn="ctr"/>
                <a:r>
                  <a:rPr lang="en-US" sz="2200" dirty="0" smtClean="0">
                    <a:latin typeface="Arial" pitchFamily="34" charset="0"/>
                    <a:cs typeface="Arial" pitchFamily="34" charset="0"/>
                  </a:rPr>
                  <a:t>liquid</a:t>
                </a:r>
              </a:p>
            </p:txBody>
          </p:sp>
          <p:sp>
            <p:nvSpPr>
              <p:cNvPr id="17" name="Rounded Rectangle 16"/>
              <p:cNvSpPr/>
              <p:nvPr/>
            </p:nvSpPr>
            <p:spPr>
              <a:xfrm>
                <a:off x="6613298" y="2879829"/>
                <a:ext cx="780730" cy="472971"/>
              </a:xfrm>
              <a:prstGeom prst="roundRect">
                <a:avLst/>
              </a:prstGeom>
              <a:solidFill>
                <a:schemeClr val="tx1">
                  <a:lumMod val="95000"/>
                  <a:lumOff val="5000"/>
                </a:schemeClr>
              </a:solidFill>
              <a:ln>
                <a:solidFill>
                  <a:schemeClr val="tx1"/>
                </a:solidFill>
              </a:ln>
              <a:scene3d>
                <a:camera prst="orthographicFront"/>
                <a:lightRig rig="threePt" dir="t"/>
              </a:scene3d>
              <a:sp3d extrusionH="254000" contourW="12700" prstMaterial="dkEdge">
                <a:bevelT prst="angle"/>
                <a:bevelB prst="angle"/>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itchFamily="34" charset="0"/>
                    <a:cs typeface="Arial" pitchFamily="34" charset="0"/>
                  </a:rPr>
                  <a:t>1 kg</a:t>
                </a:r>
                <a:endParaRPr lang="en-US" sz="2000" b="1" dirty="0">
                  <a:latin typeface="Arial" pitchFamily="34" charset="0"/>
                  <a:cs typeface="Arial" pitchFamily="34" charset="0"/>
                </a:endParaRPr>
              </a:p>
            </p:txBody>
          </p:sp>
          <p:grpSp>
            <p:nvGrpSpPr>
              <p:cNvPr id="2" name="Group 7"/>
              <p:cNvGrpSpPr>
                <a:grpSpLocks/>
              </p:cNvGrpSpPr>
              <p:nvPr/>
            </p:nvGrpSpPr>
            <p:grpSpPr bwMode="auto">
              <a:xfrm rot="5400000">
                <a:off x="7953601" y="4099841"/>
                <a:ext cx="400027" cy="1192508"/>
                <a:chOff x="4560" y="496"/>
                <a:chExt cx="240" cy="2048"/>
              </a:xfrm>
            </p:grpSpPr>
            <p:grpSp>
              <p:nvGrpSpPr>
                <p:cNvPr id="3" name="Group 9"/>
                <p:cNvGrpSpPr>
                  <a:grpSpLocks/>
                </p:cNvGrpSpPr>
                <p:nvPr/>
              </p:nvGrpSpPr>
              <p:grpSpPr bwMode="auto">
                <a:xfrm>
                  <a:off x="4560" y="496"/>
                  <a:ext cx="240" cy="1968"/>
                  <a:chOff x="2208" y="1776"/>
                  <a:chExt cx="240" cy="1968"/>
                </a:xfrm>
              </p:grpSpPr>
              <p:sp>
                <p:nvSpPr>
                  <p:cNvPr id="21" name="Rectangle 10"/>
                  <p:cNvSpPr>
                    <a:spLocks noChangeArrowheads="1"/>
                  </p:cNvSpPr>
                  <p:nvPr/>
                </p:nvSpPr>
                <p:spPr bwMode="auto">
                  <a:xfrm>
                    <a:off x="2208" y="3123"/>
                    <a:ext cx="240" cy="621"/>
                  </a:xfrm>
                  <a:prstGeom prst="rect">
                    <a:avLst/>
                  </a:prstGeom>
                  <a:solidFill>
                    <a:srgbClr val="CCECFF"/>
                  </a:solidFill>
                  <a:ln w="9525">
                    <a:solidFill>
                      <a:schemeClr val="tx1"/>
                    </a:solidFill>
                    <a:miter lim="800000"/>
                    <a:headEnd/>
                    <a:tailEnd/>
                  </a:ln>
                </p:spPr>
                <p:txBody>
                  <a:bodyPr wrap="none" anchor="ctr"/>
                  <a:lstStyle/>
                  <a:p>
                    <a:endParaRPr lang="en-US" dirty="0"/>
                  </a:p>
                </p:txBody>
              </p:sp>
              <p:sp>
                <p:nvSpPr>
                  <p:cNvPr id="22"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3"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4"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5"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20" name="Rectangle 19"/>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26" name="Straight Arrow Connector 25"/>
              <p:cNvCxnSpPr/>
              <p:nvPr/>
            </p:nvCxnSpPr>
            <p:spPr>
              <a:xfrm rot="10800000">
                <a:off x="7571674" y="4309324"/>
                <a:ext cx="643500" cy="66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52798" y="3831475"/>
                <a:ext cx="891591" cy="430887"/>
              </a:xfrm>
              <a:prstGeom prst="rect">
                <a:avLst/>
              </a:prstGeom>
              <a:noFill/>
            </p:spPr>
            <p:txBody>
              <a:bodyPr wrap="none" rtlCol="0">
                <a:spAutoFit/>
              </a:bodyPr>
              <a:lstStyle/>
              <a:p>
                <a:pPr algn="ctr"/>
                <a:r>
                  <a:rPr lang="en-US" sz="2200" dirty="0" smtClean="0">
                    <a:latin typeface="Arial" pitchFamily="34" charset="0"/>
                    <a:cs typeface="Arial" pitchFamily="34" charset="0"/>
                  </a:rPr>
                  <a:t>vapor</a:t>
                </a:r>
                <a:endParaRPr lang="en-US" sz="2200" baseline="-25000" dirty="0" smtClean="0">
                  <a:latin typeface="Arial" pitchFamily="34" charset="0"/>
                  <a:cs typeface="Arial" pitchFamily="34" charset="0"/>
                </a:endParaRPr>
              </a:p>
            </p:txBody>
          </p:sp>
        </p:grpSp>
        <p:sp>
          <p:nvSpPr>
            <p:cNvPr id="9" name="TextBox 8"/>
            <p:cNvSpPr txBox="1"/>
            <p:nvPr/>
          </p:nvSpPr>
          <p:spPr>
            <a:xfrm>
              <a:off x="7090220" y="4286217"/>
              <a:ext cx="891591" cy="430887"/>
            </a:xfrm>
            <a:prstGeom prst="rect">
              <a:avLst/>
            </a:prstGeom>
            <a:noFill/>
          </p:spPr>
          <p:txBody>
            <a:bodyPr wrap="none" rtlCol="0">
              <a:spAutoFit/>
            </a:bodyPr>
            <a:lstStyle/>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p:txBody>
        </p:sp>
        <p:sp>
          <p:nvSpPr>
            <p:cNvPr id="5" name="Can 4"/>
            <p:cNvSpPr/>
            <p:nvPr/>
          </p:nvSpPr>
          <p:spPr>
            <a:xfrm>
              <a:off x="6928438" y="250203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621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17517" y="534390"/>
            <a:ext cx="8039594" cy="1881914"/>
          </a:xfrm>
        </p:spPr>
        <p:txBody>
          <a:bodyPr>
            <a:normAutofit/>
          </a:bodyPr>
          <a:lstStyle/>
          <a:p>
            <a:r>
              <a:rPr lang="en-US" dirty="0" smtClean="0">
                <a:cs typeface="Times New Roman" pitchFamily="18" charset="0"/>
              </a:rPr>
              <a:t>Water is in vapor-liquid equilibrium at 1.2 bar in a piston-cylinder. When 5 cm</a:t>
            </a:r>
            <a:r>
              <a:rPr lang="en-US" baseline="30000" dirty="0" smtClean="0">
                <a:cs typeface="Times New Roman" pitchFamily="18" charset="0"/>
              </a:rPr>
              <a:t>3</a:t>
            </a:r>
            <a:r>
              <a:rPr lang="en-US" dirty="0" smtClean="0">
                <a:cs typeface="Times New Roman" pitchFamily="18" charset="0"/>
              </a:rPr>
              <a:t> of air is injected into the system at constant pressure and temperature, _____ of the water ___________ .</a:t>
            </a:r>
          </a:p>
          <a:p>
            <a:endParaRPr lang="en-US" u="sng" dirty="0" smtClean="0"/>
          </a:p>
          <a:p>
            <a:endParaRPr lang="en-US" dirty="0"/>
          </a:p>
        </p:txBody>
      </p:sp>
      <p:sp>
        <p:nvSpPr>
          <p:cNvPr id="12" name="Text Placeholder 11"/>
          <p:cNvSpPr>
            <a:spLocks noGrp="1"/>
          </p:cNvSpPr>
          <p:nvPr>
            <p:ph type="body" sz="quarter" idx="14"/>
          </p:nvPr>
        </p:nvSpPr>
        <p:spPr>
          <a:xfrm>
            <a:off x="605642" y="2653260"/>
            <a:ext cx="5414158" cy="2878500"/>
          </a:xfrm>
        </p:spPr>
        <p:txBody>
          <a:bodyPr>
            <a:normAutofit/>
          </a:bodyPr>
          <a:lstStyle/>
          <a:p>
            <a:r>
              <a:rPr lang="en-US" dirty="0" smtClean="0">
                <a:cs typeface="Times New Roman" pitchFamily="18" charset="0"/>
              </a:rPr>
              <a:t>all, vaporizes</a:t>
            </a:r>
          </a:p>
          <a:p>
            <a:r>
              <a:rPr lang="en-US" dirty="0" smtClean="0">
                <a:cs typeface="Times New Roman" pitchFamily="18" charset="0"/>
              </a:rPr>
              <a:t>all, vapor condenses</a:t>
            </a:r>
          </a:p>
          <a:p>
            <a:r>
              <a:rPr lang="en-US" dirty="0" smtClean="0">
                <a:cs typeface="Times New Roman" pitchFamily="18" charset="0"/>
              </a:rPr>
              <a:t>some, vaporizes</a:t>
            </a:r>
          </a:p>
          <a:p>
            <a:r>
              <a:rPr lang="en-US" dirty="0" smtClean="0">
                <a:cs typeface="Times New Roman" pitchFamily="18" charset="0"/>
              </a:rPr>
              <a:t>some, vapor condenses</a:t>
            </a:r>
            <a:endParaRPr lang="en-US" dirty="0"/>
          </a:p>
        </p:txBody>
      </p:sp>
      <p:grpSp>
        <p:nvGrpSpPr>
          <p:cNvPr id="13" name="Group 12"/>
          <p:cNvGrpSpPr/>
          <p:nvPr/>
        </p:nvGrpSpPr>
        <p:grpSpPr>
          <a:xfrm>
            <a:off x="5704552" y="2598707"/>
            <a:ext cx="2362968" cy="3518004"/>
            <a:chOff x="6711939" y="2287711"/>
            <a:chExt cx="2362968" cy="3518004"/>
          </a:xfrm>
        </p:grpSpPr>
        <p:grpSp>
          <p:nvGrpSpPr>
            <p:cNvPr id="4" name="Group 3"/>
            <p:cNvGrpSpPr/>
            <p:nvPr/>
          </p:nvGrpSpPr>
          <p:grpSpPr>
            <a:xfrm>
              <a:off x="6711939" y="2748733"/>
              <a:ext cx="2362968" cy="3049257"/>
              <a:chOff x="6386901" y="2879829"/>
              <a:chExt cx="2362968" cy="3049257"/>
            </a:xfrm>
          </p:grpSpPr>
          <p:sp>
            <p:nvSpPr>
              <p:cNvPr id="6" name="Can 5"/>
              <p:cNvSpPr/>
              <p:nvPr/>
            </p:nvSpPr>
            <p:spPr>
              <a:xfrm>
                <a:off x="6386901" y="4619291"/>
                <a:ext cx="1193989" cy="1309795"/>
              </a:xfrm>
              <a:prstGeom prst="can">
                <a:avLst>
                  <a:gd name="adj" fmla="val 33358"/>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n 6"/>
              <p:cNvSpPr/>
              <p:nvPr/>
            </p:nvSpPr>
            <p:spPr>
              <a:xfrm>
                <a:off x="6389048" y="3547241"/>
                <a:ext cx="1193989" cy="1490028"/>
              </a:xfrm>
              <a:prstGeom prst="can">
                <a:avLst>
                  <a:gd name="adj" fmla="val 3335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n 7"/>
              <p:cNvSpPr/>
              <p:nvPr/>
            </p:nvSpPr>
            <p:spPr>
              <a:xfrm>
                <a:off x="6387271" y="3163312"/>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536947" y="4273362"/>
                <a:ext cx="891591" cy="430887"/>
              </a:xfrm>
              <a:prstGeom prst="rect">
                <a:avLst/>
              </a:prstGeom>
              <a:noFill/>
            </p:spPr>
            <p:txBody>
              <a:bodyPr wrap="none" rtlCol="0">
                <a:spAutoFit/>
              </a:bodyPr>
              <a:lstStyle/>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p:txBody>
          </p:sp>
          <p:sp>
            <p:nvSpPr>
              <p:cNvPr id="10" name="TextBox 9"/>
              <p:cNvSpPr txBox="1"/>
              <p:nvPr/>
            </p:nvSpPr>
            <p:spPr>
              <a:xfrm>
                <a:off x="6560998" y="5316316"/>
                <a:ext cx="843501" cy="430887"/>
              </a:xfrm>
              <a:prstGeom prst="rect">
                <a:avLst/>
              </a:prstGeom>
              <a:noFill/>
            </p:spPr>
            <p:txBody>
              <a:bodyPr wrap="none" rtlCol="0">
                <a:spAutoFit/>
              </a:bodyPr>
              <a:lstStyle/>
              <a:p>
                <a:pPr algn="ctr"/>
                <a:r>
                  <a:rPr lang="en-US" sz="2200" dirty="0" smtClean="0">
                    <a:latin typeface="Arial" pitchFamily="34" charset="0"/>
                    <a:cs typeface="Arial" pitchFamily="34" charset="0"/>
                  </a:rPr>
                  <a:t>liquid</a:t>
                </a:r>
              </a:p>
            </p:txBody>
          </p:sp>
          <p:sp>
            <p:nvSpPr>
              <p:cNvPr id="17" name="Rounded Rectangle 16"/>
              <p:cNvSpPr/>
              <p:nvPr/>
            </p:nvSpPr>
            <p:spPr>
              <a:xfrm>
                <a:off x="6613298" y="2879829"/>
                <a:ext cx="780730" cy="472971"/>
              </a:xfrm>
              <a:prstGeom prst="roundRect">
                <a:avLst/>
              </a:prstGeom>
              <a:solidFill>
                <a:schemeClr val="tx1">
                  <a:lumMod val="95000"/>
                  <a:lumOff val="5000"/>
                </a:schemeClr>
              </a:solidFill>
              <a:ln>
                <a:solidFill>
                  <a:schemeClr val="tx1"/>
                </a:solidFill>
              </a:ln>
              <a:scene3d>
                <a:camera prst="orthographicFront"/>
                <a:lightRig rig="threePt" dir="t"/>
              </a:scene3d>
              <a:sp3d extrusionH="254000" contourW="12700" prstMaterial="dkEdge">
                <a:bevelT prst="angle"/>
                <a:bevelB prst="angle"/>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itchFamily="34" charset="0"/>
                    <a:cs typeface="Arial" pitchFamily="34" charset="0"/>
                  </a:rPr>
                  <a:t>1 kg</a:t>
                </a:r>
                <a:endParaRPr lang="en-US" sz="2000" b="1" dirty="0">
                  <a:latin typeface="Arial" pitchFamily="34" charset="0"/>
                  <a:cs typeface="Arial" pitchFamily="34" charset="0"/>
                </a:endParaRPr>
              </a:p>
            </p:txBody>
          </p:sp>
          <p:grpSp>
            <p:nvGrpSpPr>
              <p:cNvPr id="2" name="Group 7"/>
              <p:cNvGrpSpPr>
                <a:grpSpLocks/>
              </p:cNvGrpSpPr>
              <p:nvPr/>
            </p:nvGrpSpPr>
            <p:grpSpPr bwMode="auto">
              <a:xfrm rot="5400000">
                <a:off x="7953601" y="4099841"/>
                <a:ext cx="400027" cy="1192508"/>
                <a:chOff x="4560" y="496"/>
                <a:chExt cx="240" cy="2048"/>
              </a:xfrm>
            </p:grpSpPr>
            <p:grpSp>
              <p:nvGrpSpPr>
                <p:cNvPr id="3" name="Group 9"/>
                <p:cNvGrpSpPr>
                  <a:grpSpLocks/>
                </p:cNvGrpSpPr>
                <p:nvPr/>
              </p:nvGrpSpPr>
              <p:grpSpPr bwMode="auto">
                <a:xfrm>
                  <a:off x="4560" y="496"/>
                  <a:ext cx="240" cy="1968"/>
                  <a:chOff x="2208" y="1776"/>
                  <a:chExt cx="240" cy="1968"/>
                </a:xfrm>
              </p:grpSpPr>
              <p:sp>
                <p:nvSpPr>
                  <p:cNvPr id="21" name="Rectangle 10"/>
                  <p:cNvSpPr>
                    <a:spLocks noChangeArrowheads="1"/>
                  </p:cNvSpPr>
                  <p:nvPr/>
                </p:nvSpPr>
                <p:spPr bwMode="auto">
                  <a:xfrm>
                    <a:off x="2208" y="3123"/>
                    <a:ext cx="240" cy="621"/>
                  </a:xfrm>
                  <a:prstGeom prst="rect">
                    <a:avLst/>
                  </a:prstGeom>
                  <a:solidFill>
                    <a:srgbClr val="4EA5D8"/>
                  </a:solidFill>
                  <a:ln w="9525">
                    <a:solidFill>
                      <a:schemeClr val="tx1"/>
                    </a:solidFill>
                    <a:miter lim="800000"/>
                    <a:headEnd/>
                    <a:tailEnd/>
                  </a:ln>
                </p:spPr>
                <p:txBody>
                  <a:bodyPr wrap="none" anchor="ctr"/>
                  <a:lstStyle/>
                  <a:p>
                    <a:endParaRPr lang="en-US" dirty="0"/>
                  </a:p>
                </p:txBody>
              </p:sp>
              <p:sp>
                <p:nvSpPr>
                  <p:cNvPr id="22" name="Rectangle 11"/>
                  <p:cNvSpPr>
                    <a:spLocks noChangeArrowheads="1"/>
                  </p:cNvSpPr>
                  <p:nvPr/>
                </p:nvSpPr>
                <p:spPr bwMode="auto">
                  <a:xfrm>
                    <a:off x="2208" y="2496"/>
                    <a:ext cx="240" cy="62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3" name="Rectangle 12"/>
                  <p:cNvSpPr>
                    <a:spLocks noChangeArrowheads="1"/>
                  </p:cNvSpPr>
                  <p:nvPr/>
                </p:nvSpPr>
                <p:spPr bwMode="auto">
                  <a:xfrm>
                    <a:off x="2208" y="2916"/>
                    <a:ext cx="240" cy="192"/>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4" name="Rectangle 13"/>
                  <p:cNvSpPr>
                    <a:spLocks noChangeArrowheads="1"/>
                  </p:cNvSpPr>
                  <p:nvPr/>
                </p:nvSpPr>
                <p:spPr bwMode="auto">
                  <a:xfrm>
                    <a:off x="2290" y="1824"/>
                    <a:ext cx="55" cy="1107"/>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5" name="Rectangle 14"/>
                  <p:cNvSpPr>
                    <a:spLocks noChangeArrowheads="1"/>
                  </p:cNvSpPr>
                  <p:nvPr/>
                </p:nvSpPr>
                <p:spPr bwMode="auto">
                  <a:xfrm>
                    <a:off x="2208" y="1776"/>
                    <a:ext cx="240" cy="48"/>
                  </a:xfrm>
                  <a:prstGeom prst="rect">
                    <a:avLst/>
                  </a:prstGeom>
                  <a:solidFill>
                    <a:srgbClr val="000000"/>
                  </a:solidFill>
                  <a:ln w="9525">
                    <a:solidFill>
                      <a:schemeClr val="tx1"/>
                    </a:solidFill>
                    <a:miter lim="800000"/>
                    <a:headEnd/>
                    <a:tailEnd/>
                  </a:ln>
                </p:spPr>
                <p:txBody>
                  <a:bodyPr wrap="none" anchor="ctr"/>
                  <a:lstStyle/>
                  <a:p>
                    <a:endParaRPr lang="en-US" dirty="0"/>
                  </a:p>
                </p:txBody>
              </p:sp>
            </p:grpSp>
            <p:sp>
              <p:nvSpPr>
                <p:cNvPr id="20" name="Rectangle 19"/>
                <p:cNvSpPr>
                  <a:spLocks noChangeArrowheads="1"/>
                </p:cNvSpPr>
                <p:nvPr/>
              </p:nvSpPr>
              <p:spPr bwMode="auto">
                <a:xfrm>
                  <a:off x="4656" y="2448"/>
                  <a:ext cx="48" cy="96"/>
                </a:xfrm>
                <a:prstGeom prst="rect">
                  <a:avLst/>
                </a:prstGeom>
                <a:solidFill>
                  <a:schemeClr val="accent2"/>
                </a:solidFill>
                <a:ln w="9525">
                  <a:noFill/>
                  <a:miter lim="800000"/>
                  <a:headEnd/>
                  <a:tailEnd/>
                </a:ln>
              </p:spPr>
              <p:txBody>
                <a:bodyPr wrap="none" anchor="ctr"/>
                <a:lstStyle/>
                <a:p>
                  <a:endParaRPr lang="en-US" dirty="0"/>
                </a:p>
              </p:txBody>
            </p:sp>
          </p:grpSp>
          <p:cxnSp>
            <p:nvCxnSpPr>
              <p:cNvPr id="26" name="Straight Arrow Connector 25"/>
              <p:cNvCxnSpPr/>
              <p:nvPr/>
            </p:nvCxnSpPr>
            <p:spPr>
              <a:xfrm rot="10800000">
                <a:off x="7571674" y="4309324"/>
                <a:ext cx="643500" cy="66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251013" y="4057918"/>
                <a:ext cx="498855" cy="430887"/>
              </a:xfrm>
              <a:prstGeom prst="rect">
                <a:avLst/>
              </a:prstGeom>
              <a:noFill/>
            </p:spPr>
            <p:txBody>
              <a:bodyPr wrap="none" rtlCol="0">
                <a:spAutoFit/>
              </a:bodyPr>
              <a:lstStyle/>
              <a:p>
                <a:pPr algn="ctr"/>
                <a:r>
                  <a:rPr lang="en-US" sz="2200" dirty="0">
                    <a:latin typeface="Arial" pitchFamily="34" charset="0"/>
                    <a:cs typeface="Arial" pitchFamily="34" charset="0"/>
                  </a:rPr>
                  <a:t>a</a:t>
                </a:r>
                <a:r>
                  <a:rPr lang="en-US" sz="2200" dirty="0" smtClean="0">
                    <a:latin typeface="Arial" pitchFamily="34" charset="0"/>
                    <a:cs typeface="Arial" pitchFamily="34" charset="0"/>
                  </a:rPr>
                  <a:t>ir</a:t>
                </a:r>
              </a:p>
            </p:txBody>
          </p:sp>
        </p:grpSp>
        <p:sp>
          <p:nvSpPr>
            <p:cNvPr id="5" name="Can 4"/>
            <p:cNvSpPr/>
            <p:nvPr/>
          </p:nvSpPr>
          <p:spPr>
            <a:xfrm>
              <a:off x="6714118" y="2287711"/>
              <a:ext cx="1193989" cy="3518004"/>
            </a:xfrm>
            <a:prstGeom prst="can">
              <a:avLst>
                <a:gd name="adj" fmla="val 3214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295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5" name="Text Box 57"/>
          <p:cNvSpPr txBox="1">
            <a:spLocks noChangeArrowheads="1"/>
          </p:cNvSpPr>
          <p:nvPr/>
        </p:nvSpPr>
        <p:spPr bwMode="auto">
          <a:xfrm>
            <a:off x="2543393" y="3505200"/>
            <a:ext cx="407484" cy="492443"/>
          </a:xfrm>
          <a:prstGeom prst="rect">
            <a:avLst/>
          </a:prstGeom>
          <a:solidFill>
            <a:srgbClr val="FFCC99"/>
          </a:solidFill>
          <a:ln w="38100">
            <a:noFill/>
            <a:miter lim="800000"/>
            <a:headEnd/>
            <a:tailEnd/>
          </a:ln>
        </p:spPr>
        <p:txBody>
          <a:bodyPr wrap="none">
            <a:spAutoFit/>
          </a:bodyPr>
          <a:lstStyle/>
          <a:p>
            <a:r>
              <a:rPr lang="en-US" sz="2600" dirty="0">
                <a:latin typeface="Arial" pitchFamily="34" charset="0"/>
                <a:cs typeface="Arial" pitchFamily="34" charset="0"/>
              </a:rPr>
              <a:t>A</a:t>
            </a:r>
          </a:p>
        </p:txBody>
      </p:sp>
      <p:sp>
        <p:nvSpPr>
          <p:cNvPr id="26636" name="Text Box 58"/>
          <p:cNvSpPr txBox="1">
            <a:spLocks noChangeArrowheads="1"/>
          </p:cNvSpPr>
          <p:nvPr/>
        </p:nvSpPr>
        <p:spPr bwMode="auto">
          <a:xfrm>
            <a:off x="5448979" y="3548819"/>
            <a:ext cx="407484" cy="492443"/>
          </a:xfrm>
          <a:prstGeom prst="rect">
            <a:avLst/>
          </a:prstGeom>
          <a:solidFill>
            <a:srgbClr val="FFCC99"/>
          </a:solidFill>
          <a:ln w="38100">
            <a:noFill/>
            <a:miter lim="800000"/>
            <a:headEnd/>
            <a:tailEnd/>
          </a:ln>
        </p:spPr>
        <p:txBody>
          <a:bodyPr wrap="none">
            <a:spAutoFit/>
          </a:bodyPr>
          <a:lstStyle/>
          <a:p>
            <a:r>
              <a:rPr lang="en-US" sz="2600" dirty="0">
                <a:latin typeface="Arial" pitchFamily="34" charset="0"/>
                <a:cs typeface="Arial" pitchFamily="34" charset="0"/>
              </a:rPr>
              <a:t>B</a:t>
            </a:r>
          </a:p>
        </p:txBody>
      </p:sp>
      <p:sp>
        <p:nvSpPr>
          <p:cNvPr id="26637" name="Text Box 59"/>
          <p:cNvSpPr txBox="1">
            <a:spLocks noChangeArrowheads="1"/>
          </p:cNvSpPr>
          <p:nvPr/>
        </p:nvSpPr>
        <p:spPr bwMode="auto">
          <a:xfrm>
            <a:off x="2514600" y="5558386"/>
            <a:ext cx="425116" cy="492443"/>
          </a:xfrm>
          <a:prstGeom prst="rect">
            <a:avLst/>
          </a:prstGeom>
          <a:solidFill>
            <a:srgbClr val="FFCC99"/>
          </a:solidFill>
          <a:ln w="38100">
            <a:noFill/>
            <a:miter lim="800000"/>
            <a:headEnd/>
            <a:tailEnd/>
          </a:ln>
        </p:spPr>
        <p:txBody>
          <a:bodyPr wrap="none">
            <a:spAutoFit/>
          </a:bodyPr>
          <a:lstStyle/>
          <a:p>
            <a:r>
              <a:rPr lang="en-US" sz="2600" dirty="0">
                <a:latin typeface="Arial" pitchFamily="34" charset="0"/>
                <a:cs typeface="Arial" pitchFamily="34" charset="0"/>
              </a:rPr>
              <a:t>C</a:t>
            </a:r>
          </a:p>
        </p:txBody>
      </p:sp>
      <p:sp>
        <p:nvSpPr>
          <p:cNvPr id="26638" name="Text Box 60"/>
          <p:cNvSpPr txBox="1">
            <a:spLocks noChangeArrowheads="1"/>
          </p:cNvSpPr>
          <p:nvPr/>
        </p:nvSpPr>
        <p:spPr bwMode="auto">
          <a:xfrm>
            <a:off x="5486816" y="5529571"/>
            <a:ext cx="388248" cy="492443"/>
          </a:xfrm>
          <a:prstGeom prst="rect">
            <a:avLst/>
          </a:prstGeom>
          <a:solidFill>
            <a:srgbClr val="FFCC99"/>
          </a:solidFill>
          <a:ln w="38100">
            <a:noFill/>
            <a:miter lim="800000"/>
            <a:headEnd/>
            <a:tailEnd/>
          </a:ln>
        </p:spPr>
        <p:txBody>
          <a:bodyPr wrap="square">
            <a:spAutoFit/>
          </a:bodyPr>
          <a:lstStyle/>
          <a:p>
            <a:r>
              <a:rPr lang="en-US" sz="2600" dirty="0">
                <a:latin typeface="Arial" pitchFamily="34" charset="0"/>
                <a:cs typeface="Arial" pitchFamily="34" charset="0"/>
              </a:rPr>
              <a:t>D</a:t>
            </a:r>
          </a:p>
        </p:txBody>
      </p:sp>
      <p:sp>
        <p:nvSpPr>
          <p:cNvPr id="54" name="Text Placeholder 53"/>
          <p:cNvSpPr>
            <a:spLocks noGrp="1"/>
          </p:cNvSpPr>
          <p:nvPr>
            <p:ph type="body" sz="quarter" idx="13"/>
          </p:nvPr>
        </p:nvSpPr>
        <p:spPr>
          <a:xfrm>
            <a:off x="543777" y="205818"/>
            <a:ext cx="8039594" cy="2080889"/>
          </a:xfrm>
        </p:spPr>
        <p:txBody>
          <a:bodyPr>
            <a:normAutofit lnSpcReduction="10000"/>
          </a:bodyPr>
          <a:lstStyle/>
          <a:p>
            <a:r>
              <a:rPr lang="en-US" dirty="0"/>
              <a:t>A</a:t>
            </a:r>
            <a:r>
              <a:rPr lang="en-US" dirty="0" smtClean="0"/>
              <a:t> piston-cylinder contains air and water vapor (10% relative humidity). Which is the correct plot of partial pressure of water versus total pressure, as the total pressure applied to the gas increases at constant temperature?</a:t>
            </a:r>
          </a:p>
          <a:p>
            <a:endParaRPr lang="en-US" dirty="0"/>
          </a:p>
        </p:txBody>
      </p:sp>
      <p:grpSp>
        <p:nvGrpSpPr>
          <p:cNvPr id="2" name="Group 56"/>
          <p:cNvGrpSpPr>
            <a:grpSpLocks/>
          </p:cNvGrpSpPr>
          <p:nvPr/>
        </p:nvGrpSpPr>
        <p:grpSpPr bwMode="auto">
          <a:xfrm>
            <a:off x="508001" y="4495799"/>
            <a:ext cx="2457450" cy="1916197"/>
            <a:chOff x="652" y="2976"/>
            <a:chExt cx="1548" cy="1010"/>
          </a:xfrm>
        </p:grpSpPr>
        <p:grpSp>
          <p:nvGrpSpPr>
            <p:cNvPr id="3" name="Group 29"/>
            <p:cNvGrpSpPr>
              <a:grpSpLocks/>
            </p:cNvGrpSpPr>
            <p:nvPr/>
          </p:nvGrpSpPr>
          <p:grpSpPr bwMode="auto">
            <a:xfrm>
              <a:off x="652" y="2976"/>
              <a:ext cx="1548" cy="1010"/>
              <a:chOff x="132" y="2016"/>
              <a:chExt cx="1548" cy="1010"/>
            </a:xfrm>
          </p:grpSpPr>
          <p:sp>
            <p:nvSpPr>
              <p:cNvPr id="26661" name="Line 25"/>
              <p:cNvSpPr>
                <a:spLocks noChangeShapeType="1"/>
              </p:cNvSpPr>
              <p:nvPr/>
            </p:nvSpPr>
            <p:spPr bwMode="auto">
              <a:xfrm>
                <a:off x="480" y="2016"/>
                <a:ext cx="0" cy="816"/>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62" name="Line 26"/>
              <p:cNvSpPr>
                <a:spLocks noChangeShapeType="1"/>
              </p:cNvSpPr>
              <p:nvPr/>
            </p:nvSpPr>
            <p:spPr bwMode="auto">
              <a:xfrm>
                <a:off x="480" y="2832"/>
                <a:ext cx="1200" cy="0"/>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63" name="Text Box 27"/>
              <p:cNvSpPr txBox="1">
                <a:spLocks noChangeArrowheads="1"/>
              </p:cNvSpPr>
              <p:nvPr/>
            </p:nvSpPr>
            <p:spPr bwMode="auto">
              <a:xfrm>
                <a:off x="758" y="2799"/>
                <a:ext cx="459" cy="227"/>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total</a:t>
                </a:r>
              </a:p>
            </p:txBody>
          </p:sp>
          <p:sp>
            <p:nvSpPr>
              <p:cNvPr id="26664" name="Text Box 28"/>
              <p:cNvSpPr txBox="1">
                <a:spLocks noChangeArrowheads="1"/>
              </p:cNvSpPr>
              <p:nvPr/>
            </p:nvSpPr>
            <p:spPr bwMode="auto">
              <a:xfrm rot="16200000">
                <a:off x="68" y="2312"/>
                <a:ext cx="400" cy="271"/>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H2O</a:t>
                </a:r>
              </a:p>
            </p:txBody>
          </p:sp>
        </p:grpSp>
        <p:sp>
          <p:nvSpPr>
            <p:cNvPr id="26660" name="Line 36"/>
            <p:cNvSpPr>
              <a:spLocks noChangeShapeType="1"/>
            </p:cNvSpPr>
            <p:nvPr/>
          </p:nvSpPr>
          <p:spPr bwMode="auto">
            <a:xfrm>
              <a:off x="1008" y="3456"/>
              <a:ext cx="1152" cy="0"/>
            </a:xfrm>
            <a:prstGeom prst="line">
              <a:avLst/>
            </a:prstGeom>
            <a:noFill/>
            <a:ln w="38100">
              <a:solidFill>
                <a:schemeClr val="accent3">
                  <a:lumMod val="75000"/>
                </a:schemeClr>
              </a:solidFill>
              <a:round/>
              <a:headEnd/>
              <a:tailEnd/>
            </a:ln>
          </p:spPr>
          <p:txBody>
            <a:bodyPr/>
            <a:lstStyle/>
            <a:p>
              <a:endParaRPr lang="en-US" sz="2000" dirty="0">
                <a:latin typeface="Arial" pitchFamily="34" charset="0"/>
                <a:cs typeface="Arial" pitchFamily="34" charset="0"/>
              </a:endParaRPr>
            </a:p>
          </p:txBody>
        </p:sp>
      </p:grpSp>
      <p:grpSp>
        <p:nvGrpSpPr>
          <p:cNvPr id="4" name="Group 49"/>
          <p:cNvGrpSpPr>
            <a:grpSpLocks/>
          </p:cNvGrpSpPr>
          <p:nvPr/>
        </p:nvGrpSpPr>
        <p:grpSpPr bwMode="auto">
          <a:xfrm>
            <a:off x="3443290" y="2346967"/>
            <a:ext cx="2411413" cy="2076808"/>
            <a:chOff x="2265" y="2112"/>
            <a:chExt cx="1519" cy="997"/>
          </a:xfrm>
        </p:grpSpPr>
        <p:grpSp>
          <p:nvGrpSpPr>
            <p:cNvPr id="5" name="Group 31"/>
            <p:cNvGrpSpPr>
              <a:grpSpLocks/>
            </p:cNvGrpSpPr>
            <p:nvPr/>
          </p:nvGrpSpPr>
          <p:grpSpPr bwMode="auto">
            <a:xfrm>
              <a:off x="2265" y="2112"/>
              <a:ext cx="1519" cy="997"/>
              <a:chOff x="161" y="2016"/>
              <a:chExt cx="1519" cy="997"/>
            </a:xfrm>
          </p:grpSpPr>
          <p:sp>
            <p:nvSpPr>
              <p:cNvPr id="26655" name="Line 32"/>
              <p:cNvSpPr>
                <a:spLocks noChangeShapeType="1"/>
              </p:cNvSpPr>
              <p:nvPr/>
            </p:nvSpPr>
            <p:spPr bwMode="auto">
              <a:xfrm>
                <a:off x="480" y="2016"/>
                <a:ext cx="0" cy="816"/>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56" name="Line 33"/>
              <p:cNvSpPr>
                <a:spLocks noChangeShapeType="1"/>
              </p:cNvSpPr>
              <p:nvPr/>
            </p:nvSpPr>
            <p:spPr bwMode="auto">
              <a:xfrm>
                <a:off x="480" y="2832"/>
                <a:ext cx="1200" cy="0"/>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57" name="Text Box 34"/>
              <p:cNvSpPr txBox="1">
                <a:spLocks noChangeArrowheads="1"/>
              </p:cNvSpPr>
              <p:nvPr/>
            </p:nvSpPr>
            <p:spPr bwMode="auto">
              <a:xfrm>
                <a:off x="845" y="2806"/>
                <a:ext cx="459" cy="207"/>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total</a:t>
                </a:r>
              </a:p>
            </p:txBody>
          </p:sp>
          <p:sp>
            <p:nvSpPr>
              <p:cNvPr id="26658" name="Text Box 35"/>
              <p:cNvSpPr txBox="1">
                <a:spLocks noChangeArrowheads="1"/>
              </p:cNvSpPr>
              <p:nvPr/>
            </p:nvSpPr>
            <p:spPr bwMode="auto">
              <a:xfrm rot="16200000">
                <a:off x="115" y="2333"/>
                <a:ext cx="364" cy="271"/>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H2O</a:t>
                </a:r>
              </a:p>
            </p:txBody>
          </p:sp>
        </p:grpSp>
        <p:sp>
          <p:nvSpPr>
            <p:cNvPr id="26654" name="Line 37"/>
            <p:cNvSpPr>
              <a:spLocks noChangeShapeType="1"/>
            </p:cNvSpPr>
            <p:nvPr/>
          </p:nvSpPr>
          <p:spPr bwMode="auto">
            <a:xfrm flipV="1">
              <a:off x="2592" y="2112"/>
              <a:ext cx="1152" cy="528"/>
            </a:xfrm>
            <a:prstGeom prst="line">
              <a:avLst/>
            </a:prstGeom>
            <a:noFill/>
            <a:ln w="38100">
              <a:solidFill>
                <a:schemeClr val="accent3">
                  <a:lumMod val="75000"/>
                </a:schemeClr>
              </a:solidFill>
              <a:round/>
              <a:headEnd/>
              <a:tailEnd/>
            </a:ln>
          </p:spPr>
          <p:txBody>
            <a:bodyPr/>
            <a:lstStyle/>
            <a:p>
              <a:endParaRPr lang="en-US" sz="2000" dirty="0">
                <a:latin typeface="Arial" pitchFamily="34" charset="0"/>
                <a:cs typeface="Arial" pitchFamily="34" charset="0"/>
              </a:endParaRPr>
            </a:p>
          </p:txBody>
        </p:sp>
      </p:grpSp>
      <p:grpSp>
        <p:nvGrpSpPr>
          <p:cNvPr id="6" name="Group 55"/>
          <p:cNvGrpSpPr>
            <a:grpSpLocks/>
          </p:cNvGrpSpPr>
          <p:nvPr/>
        </p:nvGrpSpPr>
        <p:grpSpPr bwMode="auto">
          <a:xfrm>
            <a:off x="565151" y="2346960"/>
            <a:ext cx="2559050" cy="2073477"/>
            <a:chOff x="452" y="3024"/>
            <a:chExt cx="1612" cy="1019"/>
          </a:xfrm>
        </p:grpSpPr>
        <p:grpSp>
          <p:nvGrpSpPr>
            <p:cNvPr id="7" name="Group 38"/>
            <p:cNvGrpSpPr>
              <a:grpSpLocks/>
            </p:cNvGrpSpPr>
            <p:nvPr/>
          </p:nvGrpSpPr>
          <p:grpSpPr bwMode="auto">
            <a:xfrm>
              <a:off x="452" y="3024"/>
              <a:ext cx="1508" cy="1019"/>
              <a:chOff x="172" y="2016"/>
              <a:chExt cx="1508" cy="1019"/>
            </a:xfrm>
          </p:grpSpPr>
          <p:sp>
            <p:nvSpPr>
              <p:cNvPr id="26649" name="Line 39"/>
              <p:cNvSpPr>
                <a:spLocks noChangeShapeType="1"/>
              </p:cNvSpPr>
              <p:nvPr/>
            </p:nvSpPr>
            <p:spPr bwMode="auto">
              <a:xfrm>
                <a:off x="480" y="2016"/>
                <a:ext cx="0" cy="816"/>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50" name="Line 40"/>
              <p:cNvSpPr>
                <a:spLocks noChangeShapeType="1"/>
              </p:cNvSpPr>
              <p:nvPr/>
            </p:nvSpPr>
            <p:spPr bwMode="auto">
              <a:xfrm>
                <a:off x="480" y="2832"/>
                <a:ext cx="1200" cy="0"/>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51" name="Text Box 41"/>
              <p:cNvSpPr txBox="1">
                <a:spLocks noChangeArrowheads="1"/>
              </p:cNvSpPr>
              <p:nvPr/>
            </p:nvSpPr>
            <p:spPr bwMode="auto">
              <a:xfrm>
                <a:off x="797" y="2823"/>
                <a:ext cx="459" cy="212"/>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total</a:t>
                </a:r>
              </a:p>
            </p:txBody>
          </p:sp>
          <p:sp>
            <p:nvSpPr>
              <p:cNvPr id="26652" name="Text Box 42"/>
              <p:cNvSpPr txBox="1">
                <a:spLocks noChangeArrowheads="1"/>
              </p:cNvSpPr>
              <p:nvPr/>
            </p:nvSpPr>
            <p:spPr bwMode="auto">
              <a:xfrm rot="16200000">
                <a:off x="121" y="2336"/>
                <a:ext cx="373" cy="271"/>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H2O</a:t>
                </a:r>
              </a:p>
            </p:txBody>
          </p:sp>
        </p:grpSp>
        <p:sp>
          <p:nvSpPr>
            <p:cNvPr id="26647" name="Line 50"/>
            <p:cNvSpPr>
              <a:spLocks noChangeShapeType="1"/>
            </p:cNvSpPr>
            <p:nvPr/>
          </p:nvSpPr>
          <p:spPr bwMode="auto">
            <a:xfrm flipV="1">
              <a:off x="768" y="3219"/>
              <a:ext cx="480" cy="524"/>
            </a:xfrm>
            <a:prstGeom prst="line">
              <a:avLst/>
            </a:prstGeom>
            <a:noFill/>
            <a:ln w="38100">
              <a:solidFill>
                <a:schemeClr val="accent3">
                  <a:lumMod val="75000"/>
                </a:schemeClr>
              </a:solidFill>
              <a:round/>
              <a:headEnd/>
              <a:tailEnd/>
            </a:ln>
          </p:spPr>
          <p:txBody>
            <a:bodyPr/>
            <a:lstStyle/>
            <a:p>
              <a:endParaRPr lang="en-US" sz="2000" dirty="0">
                <a:latin typeface="Arial" pitchFamily="34" charset="0"/>
                <a:cs typeface="Arial" pitchFamily="34" charset="0"/>
              </a:endParaRPr>
            </a:p>
          </p:txBody>
        </p:sp>
        <p:sp>
          <p:nvSpPr>
            <p:cNvPr id="26648" name="Line 51"/>
            <p:cNvSpPr>
              <a:spLocks noChangeShapeType="1"/>
            </p:cNvSpPr>
            <p:nvPr/>
          </p:nvSpPr>
          <p:spPr bwMode="auto">
            <a:xfrm>
              <a:off x="1248" y="3219"/>
              <a:ext cx="816" cy="0"/>
            </a:xfrm>
            <a:prstGeom prst="line">
              <a:avLst/>
            </a:prstGeom>
            <a:noFill/>
            <a:ln w="38100">
              <a:solidFill>
                <a:schemeClr val="accent3">
                  <a:lumMod val="75000"/>
                </a:schemeClr>
              </a:solidFill>
              <a:round/>
              <a:headEnd/>
              <a:tailEnd/>
            </a:ln>
          </p:spPr>
          <p:txBody>
            <a:bodyPr/>
            <a:lstStyle/>
            <a:p>
              <a:endParaRPr lang="en-US" sz="2000" dirty="0">
                <a:latin typeface="Arial" pitchFamily="34" charset="0"/>
                <a:cs typeface="Arial" pitchFamily="34" charset="0"/>
              </a:endParaRPr>
            </a:p>
          </p:txBody>
        </p:sp>
      </p:grpSp>
      <p:grpSp>
        <p:nvGrpSpPr>
          <p:cNvPr id="8" name="Group 54"/>
          <p:cNvGrpSpPr>
            <a:grpSpLocks/>
          </p:cNvGrpSpPr>
          <p:nvPr/>
        </p:nvGrpSpPr>
        <p:grpSpPr bwMode="auto">
          <a:xfrm>
            <a:off x="3417233" y="4511041"/>
            <a:ext cx="2455863" cy="1890833"/>
            <a:chOff x="2381" y="3210"/>
            <a:chExt cx="1547" cy="1014"/>
          </a:xfrm>
        </p:grpSpPr>
        <p:grpSp>
          <p:nvGrpSpPr>
            <p:cNvPr id="9" name="Group 43"/>
            <p:cNvGrpSpPr>
              <a:grpSpLocks/>
            </p:cNvGrpSpPr>
            <p:nvPr/>
          </p:nvGrpSpPr>
          <p:grpSpPr bwMode="auto">
            <a:xfrm>
              <a:off x="2381" y="3210"/>
              <a:ext cx="1547" cy="1014"/>
              <a:chOff x="133" y="2016"/>
              <a:chExt cx="1547" cy="1014"/>
            </a:xfrm>
          </p:grpSpPr>
          <p:sp>
            <p:nvSpPr>
              <p:cNvPr id="26642" name="Line 44"/>
              <p:cNvSpPr>
                <a:spLocks noChangeShapeType="1"/>
              </p:cNvSpPr>
              <p:nvPr/>
            </p:nvSpPr>
            <p:spPr bwMode="auto">
              <a:xfrm>
                <a:off x="480" y="2016"/>
                <a:ext cx="0" cy="816"/>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43" name="Line 45"/>
              <p:cNvSpPr>
                <a:spLocks noChangeShapeType="1"/>
              </p:cNvSpPr>
              <p:nvPr/>
            </p:nvSpPr>
            <p:spPr bwMode="auto">
              <a:xfrm>
                <a:off x="480" y="2832"/>
                <a:ext cx="1200" cy="0"/>
              </a:xfrm>
              <a:prstGeom prst="line">
                <a:avLst/>
              </a:prstGeom>
              <a:noFill/>
              <a:ln w="38100">
                <a:solidFill>
                  <a:schemeClr val="tx1"/>
                </a:solidFill>
                <a:round/>
                <a:headEnd/>
                <a:tailEnd/>
              </a:ln>
            </p:spPr>
            <p:txBody>
              <a:bodyPr/>
              <a:lstStyle/>
              <a:p>
                <a:endParaRPr lang="en-US" sz="2000" dirty="0">
                  <a:latin typeface="Arial" pitchFamily="34" charset="0"/>
                  <a:cs typeface="Arial" pitchFamily="34" charset="0"/>
                </a:endParaRPr>
              </a:p>
            </p:txBody>
          </p:sp>
          <p:sp>
            <p:nvSpPr>
              <p:cNvPr id="26644" name="Text Box 46"/>
              <p:cNvSpPr txBox="1">
                <a:spLocks noChangeArrowheads="1"/>
              </p:cNvSpPr>
              <p:nvPr/>
            </p:nvSpPr>
            <p:spPr bwMode="auto">
              <a:xfrm>
                <a:off x="758" y="2799"/>
                <a:ext cx="459" cy="231"/>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total</a:t>
                </a:r>
              </a:p>
            </p:txBody>
          </p:sp>
          <p:sp>
            <p:nvSpPr>
              <p:cNvPr id="26645" name="Text Box 47"/>
              <p:cNvSpPr txBox="1">
                <a:spLocks noChangeArrowheads="1"/>
              </p:cNvSpPr>
              <p:nvPr/>
            </p:nvSpPr>
            <p:spPr bwMode="auto">
              <a:xfrm rot="16200000">
                <a:off x="65" y="2312"/>
                <a:ext cx="407" cy="271"/>
              </a:xfrm>
              <a:prstGeom prst="rect">
                <a:avLst/>
              </a:prstGeom>
              <a:noFill/>
              <a:ln w="38100">
                <a:noFill/>
                <a:miter lim="800000"/>
                <a:headEnd/>
                <a:tailEnd/>
              </a:ln>
            </p:spPr>
            <p:txBody>
              <a:bodyPr wrap="none">
                <a:spAutoFit/>
              </a:bodyPr>
              <a:lstStyle/>
              <a:p>
                <a:r>
                  <a:rPr lang="en-US" sz="2200" dirty="0">
                    <a:latin typeface="Arial" pitchFamily="34" charset="0"/>
                    <a:cs typeface="Arial" pitchFamily="34" charset="0"/>
                  </a:rPr>
                  <a:t>P</a:t>
                </a:r>
                <a:r>
                  <a:rPr lang="en-US" sz="2200" baseline="-25000" dirty="0">
                    <a:latin typeface="Arial" pitchFamily="34" charset="0"/>
                    <a:cs typeface="Arial" pitchFamily="34" charset="0"/>
                  </a:rPr>
                  <a:t>H2O</a:t>
                </a:r>
              </a:p>
            </p:txBody>
          </p:sp>
        </p:grpSp>
        <p:sp>
          <p:nvSpPr>
            <p:cNvPr id="26640" name="Line 52"/>
            <p:cNvSpPr>
              <a:spLocks noChangeShapeType="1"/>
            </p:cNvSpPr>
            <p:nvPr/>
          </p:nvSpPr>
          <p:spPr bwMode="auto">
            <a:xfrm flipV="1">
              <a:off x="2724" y="3456"/>
              <a:ext cx="396" cy="481"/>
            </a:xfrm>
            <a:prstGeom prst="line">
              <a:avLst/>
            </a:prstGeom>
            <a:noFill/>
            <a:ln w="38100">
              <a:solidFill>
                <a:schemeClr val="accent3">
                  <a:lumMod val="75000"/>
                </a:schemeClr>
              </a:solidFill>
              <a:round/>
              <a:headEnd/>
              <a:tailEnd/>
            </a:ln>
          </p:spPr>
          <p:txBody>
            <a:bodyPr/>
            <a:lstStyle/>
            <a:p>
              <a:endParaRPr lang="en-US" sz="2000" dirty="0">
                <a:latin typeface="Arial" pitchFamily="34" charset="0"/>
                <a:cs typeface="Arial" pitchFamily="34" charset="0"/>
              </a:endParaRPr>
            </a:p>
          </p:txBody>
        </p:sp>
        <p:sp>
          <p:nvSpPr>
            <p:cNvPr id="26641" name="Line 53"/>
            <p:cNvSpPr>
              <a:spLocks noChangeShapeType="1"/>
            </p:cNvSpPr>
            <p:nvPr/>
          </p:nvSpPr>
          <p:spPr bwMode="auto">
            <a:xfrm flipV="1">
              <a:off x="3120" y="3264"/>
              <a:ext cx="768" cy="192"/>
            </a:xfrm>
            <a:prstGeom prst="line">
              <a:avLst/>
            </a:prstGeom>
            <a:noFill/>
            <a:ln w="38100">
              <a:solidFill>
                <a:schemeClr val="accent3">
                  <a:lumMod val="75000"/>
                </a:schemeClr>
              </a:solidFill>
              <a:round/>
              <a:headEnd/>
              <a:tailEnd/>
            </a:ln>
          </p:spPr>
          <p:txBody>
            <a:bodyPr/>
            <a:lstStyle/>
            <a:p>
              <a:endParaRPr lang="en-US" sz="2000" dirty="0">
                <a:latin typeface="Arial" pitchFamily="34" charset="0"/>
                <a:cs typeface="Arial" pitchFamily="34" charset="0"/>
              </a:endParaRPr>
            </a:p>
          </p:txBody>
        </p:sp>
      </p:grpSp>
      <p:grpSp>
        <p:nvGrpSpPr>
          <p:cNvPr id="10" name="Group 55"/>
          <p:cNvGrpSpPr/>
          <p:nvPr/>
        </p:nvGrpSpPr>
        <p:grpSpPr>
          <a:xfrm>
            <a:off x="6686811" y="1958601"/>
            <a:ext cx="1301195" cy="4182893"/>
            <a:chOff x="6227823" y="2484478"/>
            <a:chExt cx="1195766" cy="3843973"/>
          </a:xfrm>
        </p:grpSpPr>
        <p:sp>
          <p:nvSpPr>
            <p:cNvPr id="57" name="Can 56"/>
            <p:cNvSpPr/>
            <p:nvPr/>
          </p:nvSpPr>
          <p:spPr>
            <a:xfrm>
              <a:off x="6227823" y="2810447"/>
              <a:ext cx="1193989" cy="3518004"/>
            </a:xfrm>
            <a:prstGeom prst="can">
              <a:avLst>
                <a:gd name="adj" fmla="val 32143"/>
              </a:avLst>
            </a:prstGeom>
            <a:solidFill>
              <a:schemeClr val="bg1">
                <a:lumMod val="85000"/>
                <a:alpha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an 57"/>
            <p:cNvSpPr/>
            <p:nvPr/>
          </p:nvSpPr>
          <p:spPr>
            <a:xfrm>
              <a:off x="6248934" y="3609844"/>
              <a:ext cx="1158874" cy="2712129"/>
            </a:xfrm>
            <a:prstGeom prst="can">
              <a:avLst>
                <a:gd name="adj" fmla="val 33358"/>
              </a:avLst>
            </a:prstGeom>
            <a:gradFill flip="none" rotWithShape="1">
              <a:gsLst>
                <a:gs pos="0">
                  <a:srgbClr val="8488C4">
                    <a:alpha val="31000"/>
                  </a:srgbClr>
                </a:gs>
                <a:gs pos="53000">
                  <a:srgbClr val="D4DEFF"/>
                </a:gs>
                <a:gs pos="83000">
                  <a:srgbClr val="D4DEFF"/>
                </a:gs>
                <a:gs pos="100000">
                  <a:srgbClr val="96AB94"/>
                </a:gs>
              </a:gsLst>
              <a:lin ang="162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an 58"/>
            <p:cNvSpPr/>
            <p:nvPr/>
          </p:nvSpPr>
          <p:spPr>
            <a:xfrm>
              <a:off x="6229600" y="3257892"/>
              <a:ext cx="1193989" cy="833304"/>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an 59"/>
            <p:cNvSpPr/>
            <p:nvPr/>
          </p:nvSpPr>
          <p:spPr>
            <a:xfrm>
              <a:off x="6598873" y="2484478"/>
              <a:ext cx="432548" cy="1021266"/>
            </a:xfrm>
            <a:prstGeom prst="can">
              <a:avLst>
                <a:gd name="adj" fmla="val 4407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6415400" y="4352177"/>
              <a:ext cx="819350" cy="1018220"/>
            </a:xfrm>
            <a:prstGeom prst="rect">
              <a:avLst/>
            </a:prstGeom>
            <a:noFill/>
          </p:spPr>
          <p:txBody>
            <a:bodyPr wrap="none" rtlCol="0">
              <a:spAutoFit/>
            </a:bodyPr>
            <a:lstStyle/>
            <a:p>
              <a:pPr algn="ctr"/>
              <a:r>
                <a:rPr lang="en-US" sz="2200" dirty="0" smtClean="0">
                  <a:latin typeface="Arial" pitchFamily="34" charset="0"/>
                  <a:cs typeface="Arial" pitchFamily="34" charset="0"/>
                </a:rPr>
                <a:t>air &amp;</a:t>
              </a:r>
            </a:p>
            <a:p>
              <a:pPr algn="ctr"/>
              <a:r>
                <a:rPr lang="en-US" sz="2200" dirty="0">
                  <a:latin typeface="Arial" pitchFamily="34" charset="0"/>
                  <a:cs typeface="Arial" pitchFamily="34" charset="0"/>
                </a:rPr>
                <a:t>w</a:t>
              </a:r>
              <a:r>
                <a:rPr lang="en-US" sz="2200" dirty="0" smtClean="0">
                  <a:latin typeface="Arial" pitchFamily="34" charset="0"/>
                  <a:cs typeface="Arial" pitchFamily="34" charset="0"/>
                </a:rPr>
                <a:t>ater</a:t>
              </a:r>
            </a:p>
            <a:p>
              <a:pPr algn="ctr"/>
              <a:r>
                <a:rPr lang="en-US" sz="2200" dirty="0">
                  <a:latin typeface="Arial" pitchFamily="34" charset="0"/>
                  <a:cs typeface="Arial" pitchFamily="34" charset="0"/>
                </a:rPr>
                <a:t>v</a:t>
              </a:r>
              <a:r>
                <a:rPr lang="en-US" sz="2200" dirty="0" smtClean="0">
                  <a:latin typeface="Arial" pitchFamily="34" charset="0"/>
                  <a:cs typeface="Arial" pitchFamily="34" charset="0"/>
                </a:rPr>
                <a:t>apor</a:t>
              </a:r>
            </a:p>
          </p:txBody>
        </p:sp>
        <p:sp>
          <p:nvSpPr>
            <p:cNvPr id="62" name="Can 61"/>
            <p:cNvSpPr/>
            <p:nvPr/>
          </p:nvSpPr>
          <p:spPr>
            <a:xfrm>
              <a:off x="6612963" y="2490952"/>
              <a:ext cx="420918" cy="731964"/>
            </a:xfrm>
            <a:prstGeom prst="can">
              <a:avLst>
                <a:gd name="adj" fmla="val 29731"/>
              </a:avLst>
            </a:prstGeom>
            <a:solidFill>
              <a:schemeClr val="tx1">
                <a:lumMod val="75000"/>
                <a:lumOff val="2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Down Arrow 62"/>
          <p:cNvSpPr/>
          <p:nvPr/>
        </p:nvSpPr>
        <p:spPr>
          <a:xfrm>
            <a:off x="8084934" y="2242382"/>
            <a:ext cx="436327" cy="84467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82836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txDef>
      <a:spPr>
        <a:noFill/>
      </a:spPr>
      <a:bodyPr wrap="none" rtlCol="0">
        <a:spAutoFit/>
      </a:bodyPr>
      <a:lstStyle>
        <a:defPPr>
          <a:defRPr sz="2200"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11579</TotalTime>
  <Words>710</Words>
  <Application>Microsoft Office PowerPoint</Application>
  <PresentationFormat>On-screen Show (4:3)</PresentationFormat>
  <Paragraphs>98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Verdana</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Documents  Volume 1</dc:title>
  <dc:creator>Garret</dc:creator>
  <cp:lastModifiedBy>John Falconer</cp:lastModifiedBy>
  <cp:revision>341</cp:revision>
  <dcterms:created xsi:type="dcterms:W3CDTF">2009-12-15T21:47:01Z</dcterms:created>
  <dcterms:modified xsi:type="dcterms:W3CDTF">2014-06-01T03:20:00Z</dcterms:modified>
</cp:coreProperties>
</file>