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2" r:id="rId15"/>
    <p:sldId id="283" r:id="rId16"/>
    <p:sldId id="273" r:id="rId17"/>
    <p:sldId id="275" r:id="rId18"/>
    <p:sldId id="279" r:id="rId19"/>
    <p:sldId id="284" r:id="rId20"/>
    <p:sldId id="285" r:id="rId21"/>
    <p:sldId id="286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660" autoAdjust="0"/>
  </p:normalViewPr>
  <p:slideViewPr>
    <p:cSldViewPr snapToGrid="0">
      <p:cViewPr varScale="1">
        <p:scale>
          <a:sx n="114" d="100"/>
          <a:sy n="114" d="100"/>
        </p:scale>
        <p:origin x="40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pPr/>
              <a:t>5/29/2019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71ABD-7CE6-4FC1-B593-431993703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20500"/>
            <a:ext cx="8991600" cy="1645920"/>
          </a:xfrm>
          <a:ln w="31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Симуляция искусственной жизни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3ABCC6B-DA62-4D0B-BCF3-EF82C5C1143F}"/>
              </a:ext>
            </a:extLst>
          </p:cNvPr>
          <p:cNvSpPr/>
          <p:nvPr/>
        </p:nvSpPr>
        <p:spPr>
          <a:xfrm>
            <a:off x="0" y="-10278"/>
            <a:ext cx="12192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540" algn="ctr">
              <a:spcAft>
                <a:spcPts val="0"/>
              </a:spcAft>
            </a:pPr>
            <a:r>
              <a:rPr lang="ru-RU" sz="1400" dirty="0">
                <a:solidFill>
                  <a:srgbClr val="171717"/>
                </a:solidFill>
                <a:latin typeface="Arial" panose="020B0604020202020204" pitchFamily="34" charset="0"/>
                <a:ea typeface="Calibri" panose="020F05020202040A0204" pitchFamily="34" charset="0"/>
                <a:cs typeface="Arial" panose="020B0604020202020204" pitchFamily="34" charset="0"/>
              </a:rPr>
              <a:t>Министерство образования и науки Российской Федерации</a:t>
            </a:r>
            <a:endParaRPr lang="ru-RU" sz="1400" dirty="0">
              <a:latin typeface="Arial" panose="020B0604020202020204" pitchFamily="34" charset="0"/>
              <a:ea typeface="Calibri" panose="020F05020202040A0204" pitchFamily="34" charset="0"/>
              <a:cs typeface="Arial" panose="020B0604020202020204" pitchFamily="34" charset="0"/>
            </a:endParaRPr>
          </a:p>
          <a:p>
            <a:pPr marR="2540" algn="ctr">
              <a:spcAft>
                <a:spcPts val="0"/>
              </a:spcAft>
            </a:pPr>
            <a:r>
              <a:rPr lang="ru-RU" sz="1400" dirty="0">
                <a:solidFill>
                  <a:srgbClr val="171717"/>
                </a:solidFill>
                <a:latin typeface="Arial" panose="020B0604020202020204" pitchFamily="34" charset="0"/>
                <a:ea typeface="Calibri" panose="020F05020202040A0204" pitchFamily="34" charset="0"/>
                <a:cs typeface="Arial" panose="020B0604020202020204" pitchFamily="34" charset="0"/>
              </a:rPr>
              <a:t>Федеральное государственное автономное образовательное учреждение</a:t>
            </a:r>
            <a:endParaRPr lang="ru-RU" sz="1400" dirty="0">
              <a:latin typeface="Arial" panose="020B0604020202020204" pitchFamily="34" charset="0"/>
              <a:ea typeface="Calibri" panose="020F05020202040A0204" pitchFamily="34" charset="0"/>
              <a:cs typeface="Arial" panose="020B0604020202020204" pitchFamily="34" charset="0"/>
            </a:endParaRPr>
          </a:p>
          <a:p>
            <a:pPr marR="2540" algn="ctr">
              <a:spcAft>
                <a:spcPts val="0"/>
              </a:spcAft>
            </a:pPr>
            <a:r>
              <a:rPr lang="ru-RU" sz="1400" dirty="0">
                <a:solidFill>
                  <a:srgbClr val="171717"/>
                </a:solidFill>
                <a:latin typeface="Arial" panose="020B0604020202020204" pitchFamily="34" charset="0"/>
                <a:ea typeface="Calibri" panose="020F05020202040A0204" pitchFamily="34" charset="0"/>
                <a:cs typeface="Arial" panose="020B0604020202020204" pitchFamily="34" charset="0"/>
              </a:rPr>
              <a:t>высшего образования</a:t>
            </a:r>
            <a:endParaRPr lang="ru-RU" sz="1400" dirty="0">
              <a:latin typeface="Arial" panose="020B0604020202020204" pitchFamily="34" charset="0"/>
              <a:ea typeface="Calibri" panose="020F05020202040A0204" pitchFamily="34" charset="0"/>
              <a:cs typeface="Arial" panose="020B0604020202020204" pitchFamily="34" charset="0"/>
            </a:endParaRPr>
          </a:p>
          <a:p>
            <a:pPr marR="2540" algn="ctr">
              <a:spcAft>
                <a:spcPts val="0"/>
              </a:spcAft>
            </a:pPr>
            <a:r>
              <a:rPr lang="ru-RU" sz="1400" dirty="0">
                <a:solidFill>
                  <a:srgbClr val="171717"/>
                </a:solidFill>
                <a:latin typeface="Arial" panose="020B0604020202020204" pitchFamily="34" charset="0"/>
                <a:ea typeface="Calibri" panose="020F05020202040A0204" pitchFamily="34" charset="0"/>
                <a:cs typeface="Arial" panose="020B0604020202020204" pitchFamily="34" charset="0"/>
              </a:rPr>
              <a:t>«Южно-Уральский Государственный университет</a:t>
            </a:r>
            <a:endParaRPr lang="ru-RU" sz="1400" dirty="0">
              <a:latin typeface="Arial" panose="020B0604020202020204" pitchFamily="34" charset="0"/>
              <a:ea typeface="Calibri" panose="020F05020202040A0204" pitchFamily="34" charset="0"/>
              <a:cs typeface="Arial" panose="020B0604020202020204" pitchFamily="34" charset="0"/>
            </a:endParaRPr>
          </a:p>
          <a:p>
            <a:pPr marR="2540" algn="ctr">
              <a:spcAft>
                <a:spcPts val="0"/>
              </a:spcAft>
            </a:pPr>
            <a:r>
              <a:rPr lang="ru-RU" sz="1400" dirty="0">
                <a:solidFill>
                  <a:srgbClr val="171717"/>
                </a:solidFill>
                <a:latin typeface="Arial" panose="020B0604020202020204" pitchFamily="34" charset="0"/>
                <a:ea typeface="Calibri" panose="020F05020202040A0204" pitchFamily="34" charset="0"/>
                <a:cs typeface="Arial" panose="020B0604020202020204" pitchFamily="34" charset="0"/>
              </a:rPr>
              <a:t>(национально исследовательский университет)»</a:t>
            </a:r>
            <a:endParaRPr lang="ru-RU" sz="1400" dirty="0">
              <a:latin typeface="Arial" panose="020B0604020202020204" pitchFamily="34" charset="0"/>
              <a:ea typeface="Calibri" panose="020F05020202040A0204" pitchFamily="34" charset="0"/>
              <a:cs typeface="Arial" panose="020B0604020202020204" pitchFamily="34" charset="0"/>
            </a:endParaRPr>
          </a:p>
          <a:p>
            <a:pPr marR="2540" algn="ctr">
              <a:spcAft>
                <a:spcPts val="0"/>
              </a:spcAft>
            </a:pPr>
            <a:r>
              <a:rPr lang="ru-RU" sz="1400" dirty="0">
                <a:solidFill>
                  <a:srgbClr val="171717"/>
                </a:solidFill>
                <a:latin typeface="Arial" panose="020B0604020202020204" pitchFamily="34" charset="0"/>
                <a:ea typeface="Calibri" panose="020F05020202040A0204" pitchFamily="34" charset="0"/>
                <a:cs typeface="Arial" panose="020B0604020202020204" pitchFamily="34" charset="0"/>
              </a:rPr>
              <a:t>Филиал ФГАОУ ВО «ЮУрГУ (НИУ)» в г. Златоусте</a:t>
            </a:r>
            <a:endParaRPr lang="en-US" sz="1400" dirty="0">
              <a:latin typeface="Arial" panose="020B0604020202020204" pitchFamily="34" charset="0"/>
              <a:ea typeface="Calibri" panose="020F05020202040A0204" pitchFamily="34" charset="0"/>
              <a:cs typeface="Arial" panose="020B0604020202020204" pitchFamily="34" charset="0"/>
            </a:endParaRPr>
          </a:p>
          <a:p>
            <a:pPr marR="2540" algn="ctr">
              <a:spcAft>
                <a:spcPts val="0"/>
              </a:spcAft>
            </a:pPr>
            <a:r>
              <a:rPr lang="ru-RU" sz="1400" dirty="0">
                <a:solidFill>
                  <a:srgbClr val="171717"/>
                </a:solidFill>
                <a:latin typeface="Arial" panose="020B0604020202020204" pitchFamily="34" charset="0"/>
                <a:ea typeface="Calibri" panose="020F05020202040A0204" pitchFamily="34" charset="0"/>
                <a:cs typeface="Arial" panose="020B0604020202020204" pitchFamily="34" charset="0"/>
              </a:rPr>
              <a:t>Факультет «Техники и технологии»</a:t>
            </a:r>
            <a:endParaRPr lang="en-US" sz="1400" dirty="0">
              <a:latin typeface="Arial" panose="020B0604020202020204" pitchFamily="34" charset="0"/>
              <a:ea typeface="Calibri" panose="020F05020202040A0204" pitchFamily="34" charset="0"/>
              <a:cs typeface="Arial" panose="020B0604020202020204" pitchFamily="34" charset="0"/>
            </a:endParaRPr>
          </a:p>
          <a:p>
            <a:pPr marR="2540" algn="ctr">
              <a:spcAft>
                <a:spcPts val="0"/>
              </a:spcAft>
            </a:pPr>
            <a:r>
              <a:rPr lang="ru-RU" sz="1400" dirty="0">
                <a:solidFill>
                  <a:srgbClr val="171717"/>
                </a:solidFill>
                <a:latin typeface="Arial" panose="020B0604020202020204" pitchFamily="34" charset="0"/>
                <a:ea typeface="Calibri" panose="020F05020202040A0204" pitchFamily="34" charset="0"/>
                <a:cs typeface="Arial" panose="020B0604020202020204" pitchFamily="34" charset="0"/>
              </a:rPr>
              <a:t>Кафедра «Математика и вычислительная техника»</a:t>
            </a:r>
            <a:endParaRPr lang="ru-RU" sz="1400" dirty="0">
              <a:effectLst/>
              <a:latin typeface="Arial" panose="020B0604020202020204" pitchFamily="34" charset="0"/>
              <a:ea typeface="Calibri" panose="020F05020202040A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1FBEAB8-A745-45CB-A941-F532143A4E69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 bwMode="auto">
          <a:xfrm>
            <a:off x="7015993" y="4127085"/>
            <a:ext cx="5176007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</a:defRPr>
            </a:lvl9pPr>
          </a:lstStyle>
          <a:p>
            <a:pPr algn="l" eaLnBrk="1" hangingPunct="1"/>
            <a:r>
              <a:rPr lang="ru-RU" altLang="ru-RU" sz="2400" dirty="0">
                <a:latin typeface="Arial" panose="020B0604020202020204" pitchFamily="34" charset="0"/>
                <a:ea typeface="Calibri" panose="020F05020202040A0204" pitchFamily="34" charset="0"/>
                <a:cs typeface="Arial" panose="020B0604020202020204" pitchFamily="34" charset="0"/>
              </a:rPr>
              <a:t>Выполнил: </a:t>
            </a:r>
          </a:p>
          <a:p>
            <a:pPr algn="l" eaLnBrk="1" hangingPunct="1"/>
            <a:r>
              <a:rPr lang="ru-RU" altLang="ru-RU" sz="2400" dirty="0">
                <a:latin typeface="Arial" panose="020B0604020202020204" pitchFamily="34" charset="0"/>
                <a:ea typeface="Calibri" panose="020F05020202040A0204" pitchFamily="34" charset="0"/>
                <a:cs typeface="Arial" panose="020B0604020202020204" pitchFamily="34" charset="0"/>
              </a:rPr>
              <a:t>	Мурашов Б. А.</a:t>
            </a:r>
          </a:p>
          <a:p>
            <a:pPr algn="l" eaLnBrk="1" hangingPunct="1"/>
            <a:r>
              <a:rPr lang="ru-RU" altLang="ru-RU" sz="2400" dirty="0">
                <a:latin typeface="Arial" panose="020B0604020202020204" pitchFamily="34" charset="0"/>
                <a:ea typeface="Calibri" panose="020F05020202040A0204" pitchFamily="34" charset="0"/>
                <a:cs typeface="Arial" panose="020B0604020202020204" pitchFamily="34" charset="0"/>
              </a:rPr>
              <a:t>Руководитель:</a:t>
            </a:r>
          </a:p>
          <a:p>
            <a:pPr algn="l" eaLnBrk="1" hangingPunct="1"/>
            <a:r>
              <a:rPr lang="ru-RU" altLang="ru-RU" sz="2400" dirty="0">
                <a:latin typeface="Arial" panose="020B0604020202020204" pitchFamily="34" charset="0"/>
                <a:ea typeface="Calibri" panose="020F05020202040A0204" pitchFamily="34" charset="0"/>
                <a:cs typeface="Arial" panose="020B0604020202020204" pitchFamily="34" charset="0"/>
              </a:rPr>
              <a:t>	доцент, к.т.н. Соколова Е.В.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10BC1CCA-C3DF-4C6B-85EF-59B4A3B23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5924" y="6342132"/>
            <a:ext cx="2680151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</a:defRPr>
            </a:lvl9pPr>
          </a:lstStyle>
          <a:p>
            <a:pPr eaLnBrk="1" hangingPunct="1"/>
            <a:r>
              <a:rPr lang="ru-RU" alt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2400" dirty="0">
                <a:latin typeface="Arial" panose="020B0604020202020204" pitchFamily="34" charset="0"/>
                <a:ea typeface="Calibri" panose="020F05020202040A0204" pitchFamily="34" charset="0"/>
                <a:cs typeface="Arial" panose="020B0604020202020204" pitchFamily="34" charset="0"/>
              </a:rPr>
              <a:t>Златоуст 201</a:t>
            </a:r>
            <a:r>
              <a:rPr lang="en-US" altLang="ru-RU" sz="2400" dirty="0">
                <a:latin typeface="Arial" panose="020B0604020202020204" pitchFamily="34" charset="0"/>
                <a:ea typeface="Calibri" panose="020F05020202040A0204" pitchFamily="34" charset="0"/>
                <a:cs typeface="Arial" panose="020B0604020202020204" pitchFamily="34" charset="0"/>
              </a:rPr>
              <a:t>9</a:t>
            </a:r>
            <a:r>
              <a:rPr lang="ru-RU" altLang="ru-RU" sz="2400" dirty="0">
                <a:latin typeface="Arial" panose="020B0604020202020204" pitchFamily="34" charset="0"/>
                <a:ea typeface="Calibri" panose="020F05020202040A0204" pitchFamily="34" charset="0"/>
                <a:cs typeface="Arial" panose="020B0604020202020204" pitchFamily="34" charset="0"/>
              </a:rPr>
              <a:t> г.</a:t>
            </a:r>
          </a:p>
        </p:txBody>
      </p:sp>
    </p:spTree>
    <p:extLst>
      <p:ext uri="{BB962C8B-B14F-4D97-AF65-F5344CB8AC3E}">
        <p14:creationId xmlns:p14="http://schemas.microsoft.com/office/powerpoint/2010/main" val="301022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88928-4B8C-4742-BAAA-F443853E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83849"/>
            <a:ext cx="11283193" cy="880886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ЭКСПЕРЕМЕНТАЛЬНЫХ ДАННЫХ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B455BA0-AC6D-495A-804E-1A5591728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9412F2-A44D-4F92-93AE-1D71E545CF3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" t="11222" r="992" b="2605"/>
          <a:stretch/>
        </p:blipFill>
        <p:spPr bwMode="auto">
          <a:xfrm>
            <a:off x="1461471" y="1332157"/>
            <a:ext cx="9351435" cy="53696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8988928-4B8C-4742-BAAA-F443853E69D8}"/>
              </a:ext>
            </a:extLst>
          </p:cNvPr>
          <p:cNvSpPr txBox="1">
            <a:spLocks/>
          </p:cNvSpPr>
          <p:nvPr/>
        </p:nvSpPr>
        <p:spPr>
          <a:xfrm>
            <a:off x="520117" y="83849"/>
            <a:ext cx="11283193" cy="1077686"/>
          </a:xfrm>
          <a:prstGeom prst="rect">
            <a:avLst/>
          </a:prstGeom>
          <a:solidFill>
            <a:schemeClr val="lt1"/>
          </a:solidFill>
          <a:ln w="3175" cap="flat" cmpd="sng" algn="ctr">
            <a:solidFill>
              <a:schemeClr val="accent6"/>
            </a:solidFill>
            <a:prstDash val="solid"/>
          </a:ln>
          <a:effectLst/>
        </p:spPr>
        <p:txBody>
          <a:bodyPr vert="horz" lIns="182880" tIns="182880" rIns="182880" bIns="18288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ПЕРВАЯ ВЕРСИЯ ПРОГРАММЫ</a:t>
            </a:r>
            <a:b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ru-RU" sz="28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АНАЛИЗ ЭКСПЕРЕМЕНТАЛЬНЫХ ДАННЫХ</a:t>
            </a:r>
            <a:endParaRPr kumimoji="0" lang="ru-RU" sz="4000" b="0" i="0" u="none" strike="noStrike" kern="1200" cap="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55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88928-4B8C-4742-BAAA-F443853E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83849"/>
            <a:ext cx="11283193" cy="880886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 ПО ПЕРВОЙ ВЕРСИИ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55D43-B01B-4ABE-B214-86A547721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16" y="1309816"/>
            <a:ext cx="11283193" cy="5126428"/>
          </a:xfrm>
        </p:spPr>
        <p:txBody>
          <a:bodyPr>
            <a:noAutofit/>
          </a:bodyPr>
          <a:lstStyle/>
          <a:p>
            <a:pPr algn="just">
              <a:spcBef>
                <a:spcPts val="1600"/>
              </a:spcBef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Максимальный полученный возраст бота 120 получен при 1 млн. расчетов</a:t>
            </a:r>
          </a:p>
          <a:p>
            <a:pPr algn="just">
              <a:spcBef>
                <a:spcPts val="1600"/>
              </a:spcBef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Проанализирован используемая архитектура нейронной сети, разработанные правила</a:t>
            </a:r>
          </a:p>
          <a:p>
            <a:pPr algn="just">
              <a:spcBef>
                <a:spcPts val="1600"/>
              </a:spcBef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улучшения программы предлагается сделать: перенести программу на другой движок для лучшей скорости и гибкости, на пример, Unity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8988928-4B8C-4742-BAAA-F443853E69D8}"/>
              </a:ext>
            </a:extLst>
          </p:cNvPr>
          <p:cNvSpPr txBox="1">
            <a:spLocks/>
          </p:cNvSpPr>
          <p:nvPr/>
        </p:nvSpPr>
        <p:spPr>
          <a:xfrm>
            <a:off x="520117" y="83849"/>
            <a:ext cx="11283193" cy="1077686"/>
          </a:xfrm>
          <a:prstGeom prst="rect">
            <a:avLst/>
          </a:prstGeom>
          <a:solidFill>
            <a:schemeClr val="lt1"/>
          </a:solidFill>
          <a:ln w="3175" cap="flat" cmpd="sng" algn="ctr">
            <a:solidFill>
              <a:schemeClr val="accent6"/>
            </a:solidFill>
            <a:prstDash val="solid"/>
          </a:ln>
          <a:effectLst/>
        </p:spPr>
        <p:txBody>
          <a:bodyPr vert="horz" lIns="182880" tIns="182880" rIns="182880" bIns="18288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ПЕРВАЯ ВЕРСИЯ ПРОГРАММЫ</a:t>
            </a:r>
            <a:b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ru-RU" sz="28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Вывод по первой версии программы</a:t>
            </a:r>
            <a:endParaRPr kumimoji="0" lang="ru-RU" sz="4000" b="0" i="0" u="none" strike="noStrike" kern="1200" cap="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12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8F55D43-B01B-4ABE-B214-86A547721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41" y="1259331"/>
            <a:ext cx="11283193" cy="5479220"/>
          </a:xfrm>
        </p:spPr>
        <p:txBody>
          <a:bodyPr>
            <a:noAutofit/>
          </a:bodyPr>
          <a:lstStyle/>
          <a:p>
            <a:pPr algn="just">
              <a:spcBef>
                <a:spcPts val="130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УЛУЧШЕНИЯ</a:t>
            </a:r>
          </a:p>
          <a:p>
            <a:pPr lvl="1" algn="just">
              <a:spcBef>
                <a:spcPts val="1300"/>
              </a:spcBef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Производится расчет освещенности как отношения расстояний от солнца к боту и перпендикуляр от солнца, которое расположено в случайной точке до поверхности</a:t>
            </a:r>
          </a:p>
          <a:p>
            <a:pPr lvl="1" algn="just">
              <a:spcBef>
                <a:spcPts val="1300"/>
              </a:spcBef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Боты имеют зону видимости и направления взгляда</a:t>
            </a:r>
          </a:p>
          <a:p>
            <a:pPr lvl="1" algn="just">
              <a:spcBef>
                <a:spcPts val="1300"/>
              </a:spcBef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Бот имеет возможность поворачивается вокруг себя и двигаться на дискретное расстояние</a:t>
            </a:r>
          </a:p>
          <a:p>
            <a:pPr lvl="1" algn="just">
              <a:spcBef>
                <a:spcPts val="1300"/>
              </a:spcBef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Применена другая схема размножения, мутации и сохранения нейронных сетей</a:t>
            </a:r>
          </a:p>
          <a:p>
            <a:pPr lvl="1" algn="just">
              <a:spcBef>
                <a:spcPts val="1300"/>
              </a:spcBef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Мир выполнен в 3D</a:t>
            </a:r>
          </a:p>
          <a:p>
            <a:pPr algn="just">
              <a:spcBef>
                <a:spcPts val="130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ИЗМЕНЕНИЯ</a:t>
            </a:r>
          </a:p>
          <a:p>
            <a:pPr lvl="1" algn="just">
              <a:spcBef>
                <a:spcPts val="1300"/>
              </a:spcBef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Мир представлен ограниченной картой 1000x1000 относительных единиц</a:t>
            </a:r>
          </a:p>
          <a:p>
            <a:pPr algn="just">
              <a:spcBef>
                <a:spcPts val="130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УПРОЩЕНИЯ</a:t>
            </a:r>
          </a:p>
          <a:p>
            <a:pPr lvl="1" algn="just">
              <a:spcBef>
                <a:spcPts val="1300"/>
              </a:spcBef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Отсутствует зависимость от температуры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8988928-4B8C-4742-BAAA-F443853E69D8}"/>
              </a:ext>
            </a:extLst>
          </p:cNvPr>
          <p:cNvSpPr txBox="1">
            <a:spLocks/>
          </p:cNvSpPr>
          <p:nvPr/>
        </p:nvSpPr>
        <p:spPr>
          <a:xfrm>
            <a:off x="520117" y="83849"/>
            <a:ext cx="11283193" cy="1077686"/>
          </a:xfrm>
          <a:prstGeom prst="rect">
            <a:avLst/>
          </a:prstGeom>
          <a:solidFill>
            <a:schemeClr val="lt1"/>
          </a:solidFill>
          <a:ln w="3175" cap="flat" cmpd="sng" algn="ctr">
            <a:solidFill>
              <a:schemeClr val="accent6"/>
            </a:solidFill>
            <a:prstDash val="solid"/>
          </a:ln>
          <a:effectLst/>
        </p:spPr>
        <p:txBody>
          <a:bodyPr vert="horz" lIns="182880" tIns="182880" rIns="182880" bIns="18288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ВТОРАЯ ВЕРСИЯ ПРОГРАММЫ</a:t>
            </a:r>
            <a:b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ru-RU" sz="28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доработки и отличие от предыдущий</a:t>
            </a:r>
            <a:endParaRPr kumimoji="0" lang="ru-RU" sz="4000" b="0" i="0" u="none" strike="noStrike" kern="1200" cap="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55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8988928-4B8C-4742-BAAA-F443853E69D8}"/>
              </a:ext>
            </a:extLst>
          </p:cNvPr>
          <p:cNvSpPr txBox="1">
            <a:spLocks/>
          </p:cNvSpPr>
          <p:nvPr/>
        </p:nvSpPr>
        <p:spPr>
          <a:xfrm>
            <a:off x="413026" y="100324"/>
            <a:ext cx="11283193" cy="1077686"/>
          </a:xfrm>
          <a:prstGeom prst="rect">
            <a:avLst/>
          </a:prstGeom>
          <a:solidFill>
            <a:schemeClr val="lt1"/>
          </a:solidFill>
          <a:ln w="3175" cap="flat" cmpd="sng" algn="ctr">
            <a:solidFill>
              <a:schemeClr val="accent6"/>
            </a:solidFill>
            <a:prstDash val="solid"/>
          </a:ln>
          <a:effectLst/>
        </p:spPr>
        <p:txBody>
          <a:bodyPr vert="horz" lIns="182880" tIns="182880" rIns="182880" bIns="18288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ВТОРАЯ ВЕРСИЯ ПРОГРАММЫ</a:t>
            </a:r>
            <a:b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ru-RU" sz="28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схема бота</a:t>
            </a:r>
            <a:endParaRPr kumimoji="0" lang="ru-RU" sz="4000" b="0" i="0" u="none" strike="noStrike" kern="1200" cap="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D96534-6BFF-4EF8-8279-751B96D12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064" y="1327661"/>
            <a:ext cx="7177116" cy="52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5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BFD7A0-5D01-4BD3-8ABB-07FF63F3EE6C}"/>
              </a:ext>
            </a:extLst>
          </p:cNvPr>
          <p:cNvSpPr/>
          <p:nvPr/>
        </p:nvSpPr>
        <p:spPr>
          <a:xfrm>
            <a:off x="445975" y="1282730"/>
            <a:ext cx="1128319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MonoBehaviour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 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C</a:t>
            </a:r>
            <a:r>
              <a:rPr lang="ru-RU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сылка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на объект с характеристиками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SerializeField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] Specifications Stat;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 разрешения движения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_enter =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Пройденное расстояние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_distance;</a:t>
            </a:r>
          </a:p>
          <a:p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	///</a:t>
            </a:r>
            <a:r>
              <a:rPr lang="en-US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Метод движения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Move()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_distance = 0;</a:t>
            </a:r>
            <a:endParaRPr lang="ru-RU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b="1" dirty="0"/>
              <a:t>		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!_enter) {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///Проверка возможности движения</a:t>
            </a:r>
            <a:endParaRPr lang="en-US" sz="16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1600" b="1" dirty="0"/>
              <a:t>            		</a:t>
            </a:r>
            <a:r>
              <a:rPr lang="ru-RU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///Штраф к нейронной сети</a:t>
            </a:r>
          </a:p>
          <a:p>
            <a:r>
              <a:rPr lang="en-US" sz="1600" b="1" dirty="0"/>
              <a:t>            </a:t>
            </a:r>
            <a:r>
              <a:rPr lang="ru-RU" sz="1600" b="1" dirty="0"/>
              <a:t>		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Stat.Web.ValueCrit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600" b="1" dirty="0"/>
              <a:t>            </a:t>
            </a:r>
            <a:r>
              <a:rPr lang="ru-RU" sz="1600" b="1" dirty="0"/>
              <a:t>		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Stat.HP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-= 10;</a:t>
            </a:r>
          </a:p>
          <a:p>
            <a:r>
              <a:rPr lang="en-US" sz="1600" b="1" dirty="0"/>
              <a:t>            </a:t>
            </a:r>
            <a:r>
              <a:rPr lang="ru-RU" sz="1600" b="1" dirty="0"/>
              <a:t>		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b="1" dirty="0"/>
              <a:t>;</a:t>
            </a:r>
            <a:r>
              <a:rPr lang="ru-RU" sz="1600" b="1" dirty="0"/>
              <a:t> </a:t>
            </a:r>
          </a:p>
          <a:p>
            <a:r>
              <a:rPr lang="ru-RU" sz="1600" b="1" dirty="0"/>
              <a:t>		}</a:t>
            </a:r>
          </a:p>
          <a:p>
            <a:r>
              <a:rPr lang="en-US" sz="1600" b="1" dirty="0"/>
              <a:t>        </a:t>
            </a:r>
            <a:r>
              <a:rPr lang="ru-RU" sz="1600" b="1" dirty="0"/>
              <a:t>	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ru-RU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			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StartCoroutine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MoveAnimation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);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	}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ru-RU" sz="1600" b="1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8988928-4B8C-4742-BAAA-F443853E69D8}"/>
              </a:ext>
            </a:extLst>
          </p:cNvPr>
          <p:cNvSpPr txBox="1">
            <a:spLocks/>
          </p:cNvSpPr>
          <p:nvPr/>
        </p:nvSpPr>
        <p:spPr>
          <a:xfrm>
            <a:off x="413026" y="100324"/>
            <a:ext cx="11283193" cy="1077686"/>
          </a:xfrm>
          <a:prstGeom prst="rect">
            <a:avLst/>
          </a:prstGeom>
          <a:solidFill>
            <a:schemeClr val="lt1"/>
          </a:solidFill>
          <a:ln w="3175" cap="flat" cmpd="sng" algn="ctr">
            <a:solidFill>
              <a:schemeClr val="accent6"/>
            </a:solidFill>
            <a:prstDash val="solid"/>
          </a:ln>
          <a:effectLst/>
        </p:spPr>
        <p:txBody>
          <a:bodyPr vert="horz" lIns="182880" tIns="182880" rIns="182880" bIns="18288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ВТОРАЯ ВЕРСИЯ ПРОГРАММЫ</a:t>
            </a:r>
            <a:b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ru-RU" sz="28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код скрипта</a:t>
            </a:r>
            <a:r>
              <a:rPr lang="ru-RU" sz="2800" cap="all" spc="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движения бота</a:t>
            </a:r>
            <a:endParaRPr kumimoji="0" lang="ru-RU" sz="4000" b="0" i="0" u="none" strike="noStrike" kern="1200" cap="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397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5BFD7A0-5D01-4BD3-8ABB-07FF63F3EE6C}"/>
              </a:ext>
            </a:extLst>
          </p:cNvPr>
          <p:cNvSpPr/>
          <p:nvPr/>
        </p:nvSpPr>
        <p:spPr>
          <a:xfrm>
            <a:off x="180361" y="1225744"/>
            <a:ext cx="542960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808080"/>
                </a:solidFill>
                <a:latin typeface="Consolas"/>
              </a:rPr>
              <a:t>///&lt;summary&gt;</a:t>
            </a:r>
            <a:r>
              <a:rPr lang="ru-RU" sz="1600" b="1" dirty="0">
                <a:solidFill>
                  <a:srgbClr val="808080"/>
                </a:solidFill>
                <a:latin typeface="Consolas"/>
              </a:rPr>
              <a:t> </a:t>
            </a:r>
            <a:r>
              <a:rPr lang="ru-RU" sz="1600" b="1" dirty="0">
                <a:solidFill>
                  <a:srgbClr val="008000"/>
                </a:solidFill>
                <a:latin typeface="Consolas"/>
              </a:rPr>
              <a:t>пересечение границ объекта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600" b="1" dirty="0">
                <a:solidFill>
                  <a:srgbClr val="008000"/>
                </a:solidFill>
                <a:latin typeface="Consolas"/>
              </a:rPr>
              <a:t>											</a:t>
            </a:r>
            <a:r>
              <a:rPr lang="en-US" sz="1600" b="1" dirty="0">
                <a:solidFill>
                  <a:srgbClr val="808080"/>
                </a:solidFill>
                <a:latin typeface="Consolas"/>
              </a:rPr>
              <a:t>&lt;/summary&gt;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 </a:t>
            </a:r>
            <a:endParaRPr lang="en-US" sz="1600" b="1" dirty="0">
              <a:solidFill>
                <a:srgbClr val="0000FF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OnTriggerEnter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(Collider collision) {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collision.gameObject.tag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600" b="1" dirty="0">
                <a:solidFill>
                  <a:srgbClr val="A31515"/>
                </a:solidFill>
                <a:latin typeface="Consolas"/>
              </a:rPr>
              <a:t>"Wall"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|| </a:t>
            </a:r>
            <a:endParaRPr lang="ru-RU" sz="1600" b="1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collision.gameObject.tag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600" b="1" dirty="0">
                <a:solidFill>
                  <a:srgbClr val="A31515"/>
                </a:solidFill>
                <a:latin typeface="Consolas"/>
              </a:rPr>
              <a:t>"Bot"</a:t>
            </a:r>
            <a:r>
              <a:rPr lang="ru-RU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 || </a:t>
            </a:r>
            <a:endParaRPr lang="ru-RU" sz="1600" b="1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nsolas"/>
              </a:rPr>
              <a:t>   		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collision.gameObject.tag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600" b="1" dirty="0">
                <a:solidFill>
                  <a:srgbClr val="A31515"/>
                </a:solidFill>
                <a:latin typeface="Consolas"/>
              </a:rPr>
              <a:t>"Organic"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_enter =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1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sz="1600" b="1" dirty="0">
                <a:solidFill>
                  <a:srgbClr val="808080"/>
                </a:solidFill>
                <a:latin typeface="Consolas"/>
              </a:rPr>
              <a:t>///&lt;summary&gt; </a:t>
            </a:r>
            <a:r>
              <a:rPr lang="ru-RU" sz="1600" b="1" dirty="0">
                <a:solidFill>
                  <a:srgbClr val="008000"/>
                </a:solidFill>
                <a:latin typeface="Consolas"/>
              </a:rPr>
              <a:t>выход от границ объекта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/>
              </a:rPr>
              <a:t>&lt;/summary&gt;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 </a:t>
            </a:r>
            <a:endParaRPr lang="ru-RU" sz="1600" b="1" dirty="0">
              <a:solidFill>
                <a:srgbClr val="0000FF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OnTriggerExit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(Collider collision) {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collision.gameObject.tag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600" b="1" dirty="0">
                <a:solidFill>
                  <a:srgbClr val="A31515"/>
                </a:solidFill>
                <a:latin typeface="Consolas"/>
              </a:rPr>
              <a:t>"Wall"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|| </a:t>
            </a:r>
            <a:endParaRPr lang="ru-RU" sz="1600" b="1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collision.gameObject.tag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600" b="1" dirty="0">
                <a:solidFill>
                  <a:srgbClr val="A31515"/>
                </a:solidFill>
                <a:latin typeface="Consolas"/>
              </a:rPr>
              <a:t>"Bot"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ru-RU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|| </a:t>
            </a:r>
            <a:endParaRPr lang="ru-RU" sz="1600" b="1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collision.gameObject.tag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en-US" sz="1600" b="1" dirty="0">
                <a:solidFill>
                  <a:srgbClr val="A31515"/>
                </a:solidFill>
                <a:latin typeface="Consolas"/>
              </a:rPr>
              <a:t>"Organic"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/>
              </a:rPr>
              <a:t>			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_enter =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  <a:endParaRPr lang="ru-RU" sz="1600" b="1" dirty="0">
              <a:solidFill>
                <a:srgbClr val="000000"/>
              </a:solidFill>
              <a:latin typeface="Consolas"/>
            </a:endParaRPr>
          </a:p>
          <a:p>
            <a:r>
              <a:rPr lang="ru-RU" sz="1600" b="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66486" y="1241708"/>
            <a:ext cx="625251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808080"/>
                </a:solidFill>
                <a:latin typeface="Consolas"/>
              </a:rPr>
              <a:t>///&lt;summary&gt; </a:t>
            </a:r>
            <a:r>
              <a:rPr lang="ru-RU" sz="1600" b="1" dirty="0">
                <a:solidFill>
                  <a:srgbClr val="008000"/>
                </a:solidFill>
                <a:latin typeface="Consolas"/>
              </a:rPr>
              <a:t>Анимация в параллельных потоках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600" b="1" dirty="0">
                <a:solidFill>
                  <a:srgbClr val="008000"/>
                </a:solidFill>
                <a:latin typeface="Consolas"/>
              </a:rPr>
              <a:t>													</a:t>
            </a:r>
            <a:r>
              <a:rPr lang="en-US" sz="1600" b="1" dirty="0">
                <a:solidFill>
                  <a:srgbClr val="808080"/>
                </a:solidFill>
                <a:latin typeface="Consolas"/>
              </a:rPr>
              <a:t>&lt;/summary&gt;</a:t>
            </a:r>
            <a:r>
              <a:rPr lang="en-US" sz="1600" b="1" dirty="0">
                <a:solidFill>
                  <a:srgbClr val="008000"/>
                </a:solidFill>
                <a:latin typeface="Consolas"/>
              </a:rPr>
              <a:t> </a:t>
            </a:r>
            <a:endParaRPr lang="en-US" sz="16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IEnumerator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MoveAnimation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() {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(_distance &lt;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Stat.Speed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ru-RU" sz="1600" b="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(!_enter)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ru-RU" sz="1600" b="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StopCoroutine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MoveAnimation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() 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ru-RU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null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/>
              </a:rPr>
              <a:t>         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     </a:t>
            </a:r>
            <a:r>
              <a:rPr lang="ru-RU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_distance +=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Stat.Speed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/20f;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transform.Translate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Stat.Speed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/20f,0,0);</a:t>
            </a:r>
            <a:endParaRPr lang="ru-RU" sz="1600" b="1" dirty="0">
              <a:solidFill>
                <a:srgbClr val="000000"/>
              </a:solidFill>
              <a:latin typeface="Consolas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WaitForSeconds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( 0.01f );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StartCoroutine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MoveAnimation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() );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/>
              </a:rPr>
              <a:t>         }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ru-RU" sz="16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nsolas"/>
              </a:rPr>
              <a:t>else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StopCoroutine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en-US" sz="1600" b="1" dirty="0" err="1">
                <a:solidFill>
                  <a:srgbClr val="000000"/>
                </a:solidFill>
                <a:latin typeface="Consolas"/>
              </a:rPr>
              <a:t>MoveAnimation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() );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ru-RU" sz="1600" b="1" dirty="0">
                <a:solidFill>
                  <a:srgbClr val="000000"/>
                </a:solidFill>
                <a:latin typeface="Consolas"/>
              </a:rPr>
              <a:t>}</a:t>
            </a:r>
            <a:endParaRPr lang="ru-RU" sz="1600" b="1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8988928-4B8C-4742-BAAA-F443853E69D8}"/>
              </a:ext>
            </a:extLst>
          </p:cNvPr>
          <p:cNvSpPr txBox="1">
            <a:spLocks/>
          </p:cNvSpPr>
          <p:nvPr/>
        </p:nvSpPr>
        <p:spPr>
          <a:xfrm>
            <a:off x="413026" y="100324"/>
            <a:ext cx="11283193" cy="1077686"/>
          </a:xfrm>
          <a:prstGeom prst="rect">
            <a:avLst/>
          </a:prstGeom>
          <a:solidFill>
            <a:schemeClr val="lt1"/>
          </a:solidFill>
          <a:ln w="3175" cap="flat" cmpd="sng" algn="ctr">
            <a:solidFill>
              <a:schemeClr val="accent6"/>
            </a:solidFill>
            <a:prstDash val="solid"/>
          </a:ln>
          <a:effectLst/>
        </p:spPr>
        <p:txBody>
          <a:bodyPr vert="horz" lIns="182880" tIns="182880" rIns="182880" bIns="18288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ВТОРАЯ ВЕРСИЯ ПРОГРАММЫ</a:t>
            </a:r>
            <a:b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ru-RU" sz="28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код скрипта</a:t>
            </a:r>
            <a:r>
              <a:rPr lang="ru-RU" sz="2800" cap="all" spc="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движения бота</a:t>
            </a:r>
            <a:endParaRPr kumimoji="0" lang="ru-RU" sz="4000" b="0" i="0" u="none" strike="noStrike" kern="1200" cap="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5400000">
            <a:off x="2974428" y="3962400"/>
            <a:ext cx="542333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9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4FEB11-2C60-44E6-B54D-096AFE9CBCD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71" y="1377961"/>
            <a:ext cx="8477457" cy="5238232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8988928-4B8C-4742-BAAA-F443853E69D8}"/>
              </a:ext>
            </a:extLst>
          </p:cNvPr>
          <p:cNvSpPr txBox="1">
            <a:spLocks/>
          </p:cNvSpPr>
          <p:nvPr/>
        </p:nvSpPr>
        <p:spPr>
          <a:xfrm>
            <a:off x="413025" y="108563"/>
            <a:ext cx="11283193" cy="1077686"/>
          </a:xfrm>
          <a:prstGeom prst="rect">
            <a:avLst/>
          </a:prstGeom>
          <a:solidFill>
            <a:schemeClr val="lt1"/>
          </a:solidFill>
          <a:ln w="3175" cap="flat" cmpd="sng" algn="ctr">
            <a:solidFill>
              <a:schemeClr val="accent6"/>
            </a:solidFill>
            <a:prstDash val="solid"/>
          </a:ln>
          <a:effectLst/>
        </p:spPr>
        <p:txBody>
          <a:bodyPr vert="horz" lIns="182880" tIns="182880" rIns="182880" bIns="18288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ВТОРАЯ ВЕРСИЯ ПРОГРАММЫ</a:t>
            </a:r>
            <a:b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ru-RU" sz="28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работа с нейронной сетью</a:t>
            </a:r>
            <a:endParaRPr kumimoji="0" lang="ru-RU" sz="4000" b="0" i="0" u="none" strike="noStrike" kern="1200" cap="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8988928-4B8C-4742-BAAA-F443853E69D8}"/>
              </a:ext>
            </a:extLst>
          </p:cNvPr>
          <p:cNvSpPr txBox="1">
            <a:spLocks/>
          </p:cNvSpPr>
          <p:nvPr/>
        </p:nvSpPr>
        <p:spPr>
          <a:xfrm>
            <a:off x="413025" y="108563"/>
            <a:ext cx="11283193" cy="1077686"/>
          </a:xfrm>
          <a:prstGeom prst="rect">
            <a:avLst/>
          </a:prstGeom>
          <a:solidFill>
            <a:schemeClr val="lt1"/>
          </a:solidFill>
          <a:ln w="3175" cap="flat" cmpd="sng" algn="ctr">
            <a:solidFill>
              <a:schemeClr val="accent6"/>
            </a:solidFill>
            <a:prstDash val="solid"/>
          </a:ln>
          <a:effectLst/>
        </p:spPr>
        <p:txBody>
          <a:bodyPr vert="horz" lIns="182880" tIns="182880" rIns="182880" bIns="18288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ВТОРАЯ ВЕРСИЯ ПРОГРАММЫ</a:t>
            </a:r>
            <a:b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ru-RU" sz="28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Схема создания</a:t>
            </a:r>
            <a:r>
              <a:rPr kumimoji="0" lang="ru-RU" sz="2800" b="0" i="0" u="none" strike="noStrike" kern="1200" cap="all" spc="20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нового поколения</a:t>
            </a:r>
            <a:endParaRPr kumimoji="0" lang="ru-RU" sz="4000" b="0" i="0" u="none" strike="noStrike" kern="1200" cap="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E009675-FA8C-4BFC-A832-CB0BFBE48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572237"/>
            <a:ext cx="91630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41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8988928-4B8C-4742-BAAA-F443853E69D8}"/>
              </a:ext>
            </a:extLst>
          </p:cNvPr>
          <p:cNvSpPr txBox="1">
            <a:spLocks/>
          </p:cNvSpPr>
          <p:nvPr/>
        </p:nvSpPr>
        <p:spPr>
          <a:xfrm>
            <a:off x="413025" y="108563"/>
            <a:ext cx="11283193" cy="1077686"/>
          </a:xfrm>
          <a:prstGeom prst="rect">
            <a:avLst/>
          </a:prstGeom>
          <a:solidFill>
            <a:schemeClr val="lt1"/>
          </a:solidFill>
          <a:ln w="3175" cap="flat" cmpd="sng" algn="ctr">
            <a:solidFill>
              <a:schemeClr val="accent6"/>
            </a:solidFill>
            <a:prstDash val="solid"/>
          </a:ln>
          <a:effectLst/>
        </p:spPr>
        <p:txBody>
          <a:bodyPr vert="horz" lIns="182880" tIns="182880" rIns="182880" bIns="18288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ВТОРАЯ ВЕРСИЯ ПРОГРАММЫ</a:t>
            </a:r>
            <a:b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ru-RU" sz="2800" cap="all" spc="2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Демонстрация работы приложения</a:t>
            </a:r>
            <a:endParaRPr kumimoji="0" lang="ru-RU" sz="4000" b="0" i="0" u="none" strike="noStrike" kern="1200" cap="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4007" t="6105" r="15143" b="15173"/>
          <a:stretch>
            <a:fillRect/>
          </a:stretch>
        </p:blipFill>
        <p:spPr bwMode="auto">
          <a:xfrm>
            <a:off x="1925618" y="1269403"/>
            <a:ext cx="8433996" cy="5271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26096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88928-4B8C-4742-BAAA-F443853E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83849"/>
            <a:ext cx="11283193" cy="880886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ЭКСПЕРЕМЕНТАЛЬНЫХ ДАННЫХ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8988928-4B8C-4742-BAAA-F443853E69D8}"/>
              </a:ext>
            </a:extLst>
          </p:cNvPr>
          <p:cNvSpPr txBox="1">
            <a:spLocks/>
          </p:cNvSpPr>
          <p:nvPr/>
        </p:nvSpPr>
        <p:spPr>
          <a:xfrm>
            <a:off x="520117" y="83849"/>
            <a:ext cx="11283193" cy="1077686"/>
          </a:xfrm>
          <a:prstGeom prst="rect">
            <a:avLst/>
          </a:prstGeom>
          <a:solidFill>
            <a:schemeClr val="lt1"/>
          </a:solidFill>
          <a:ln w="3175" cap="flat" cmpd="sng" algn="ctr">
            <a:solidFill>
              <a:schemeClr val="accent6"/>
            </a:solidFill>
            <a:prstDash val="solid"/>
          </a:ln>
          <a:effectLst/>
        </p:spPr>
        <p:txBody>
          <a:bodyPr vert="horz" lIns="182880" tIns="182880" rIns="182880" bIns="18288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Вторая ВЕРСИЯ ПРОГРАММЫ</a:t>
            </a:r>
            <a:b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ru-RU" sz="28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АНАЛИЗ ЭКСПЕРЕМЕНТАЛЬНЫХ ДАННЫХ</a:t>
            </a:r>
            <a:endParaRPr kumimoji="0" lang="ru-RU" sz="4000" b="0" i="0" u="none" strike="noStrike" kern="1200" cap="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 l="18480" t="21669" r="30307" b="21362"/>
          <a:stretch>
            <a:fillRect/>
          </a:stretch>
        </p:blipFill>
        <p:spPr bwMode="auto">
          <a:xfrm>
            <a:off x="1904105" y="1215612"/>
            <a:ext cx="8552328" cy="535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35677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88928-4B8C-4742-BAAA-F443853E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83848"/>
            <a:ext cx="11283193" cy="838941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ПОСТАНОВКА 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55D43-B01B-4ABE-B214-86A547721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16" y="1071232"/>
            <a:ext cx="11283193" cy="5323067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Цель: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разработка приложения симуляции искусственной жизни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с использованием нейронных сетей, в среде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</a:p>
          <a:p>
            <a:pPr marL="0" indent="0" algn="just">
              <a:spcBef>
                <a:spcPts val="160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marL="1257300" lvl="4" indent="-342900" algn="just">
              <a:spcBef>
                <a:spcPts val="160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Изучение теории по:</a:t>
            </a:r>
          </a:p>
          <a:p>
            <a:pPr marL="1427163" lvl="5" indent="-342900" algn="just">
              <a:spcBef>
                <a:spcPts val="1600"/>
              </a:spcBef>
              <a:buFont typeface="+mj-lt"/>
              <a:buAutoNum type="alphaLcParenR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Нейронным сетям</a:t>
            </a:r>
          </a:p>
          <a:p>
            <a:pPr marL="1427163" lvl="5" indent="-342900" algn="just">
              <a:spcBef>
                <a:spcPts val="1600"/>
              </a:spcBef>
              <a:buFont typeface="+mj-lt"/>
              <a:buAutoNum type="alphaLcParenR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Генетическому алгоритму</a:t>
            </a:r>
          </a:p>
          <a:p>
            <a:pPr marL="1427163" lvl="5" indent="-342900" algn="just">
              <a:spcBef>
                <a:spcPts val="1600"/>
              </a:spcBef>
              <a:buFont typeface="+mj-lt"/>
              <a:buAutoNum type="alphaLcParenR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Среде разработки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Unity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4" indent="-342900" algn="just">
              <a:spcBef>
                <a:spcPts val="160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Приведение и разбор первой версии приложения, данных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полученных в результате расчетов и выявленных недостатков</a:t>
            </a:r>
          </a:p>
          <a:p>
            <a:pPr marL="1257300" lvl="4" indent="-342900" algn="just">
              <a:spcBef>
                <a:spcPts val="160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второй версии программы на Unity, с учтенными недостатками первой версии</a:t>
            </a:r>
          </a:p>
          <a:p>
            <a:pPr marL="1257300" lvl="4" indent="-342900" algn="just">
              <a:spcBef>
                <a:spcPts val="1600"/>
              </a:spcBef>
              <a:buFont typeface="+mj-lt"/>
              <a:buAutoNum type="arabicPeriod"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Сравнение статистических данных первой и второй версии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390052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88928-4B8C-4742-BAAA-F443853E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83849"/>
            <a:ext cx="11283193" cy="880886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ЭКСПЕРЕМЕНТАЛЬНЫХ ДАННЫХ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8988928-4B8C-4742-BAAA-F443853E69D8}"/>
              </a:ext>
            </a:extLst>
          </p:cNvPr>
          <p:cNvSpPr txBox="1">
            <a:spLocks/>
          </p:cNvSpPr>
          <p:nvPr/>
        </p:nvSpPr>
        <p:spPr>
          <a:xfrm>
            <a:off x="520117" y="83849"/>
            <a:ext cx="11283193" cy="1077686"/>
          </a:xfrm>
          <a:prstGeom prst="rect">
            <a:avLst/>
          </a:prstGeom>
          <a:solidFill>
            <a:schemeClr val="lt1"/>
          </a:solidFill>
          <a:ln w="3175" cap="flat" cmpd="sng" algn="ctr">
            <a:solidFill>
              <a:schemeClr val="accent6"/>
            </a:solidFill>
            <a:prstDash val="solid"/>
          </a:ln>
          <a:effectLst/>
        </p:spPr>
        <p:txBody>
          <a:bodyPr vert="horz" lIns="182880" tIns="182880" rIns="182880" bIns="18288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Вторая ВЕРСИЯ ПРОГРАММЫ</a:t>
            </a:r>
            <a:b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ru-RU" sz="28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АНАЛИЗ ЭКСПЕРЕМЕНТАЛЬНЫХ ДАННЫХ</a:t>
            </a:r>
            <a:endParaRPr kumimoji="0" lang="ru-RU" sz="4000" b="0" i="0" u="none" strike="noStrike" kern="1200" cap="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 l="18405" t="21869" r="30323" b="21204"/>
          <a:stretch>
            <a:fillRect/>
          </a:stretch>
        </p:blipFill>
        <p:spPr bwMode="auto">
          <a:xfrm>
            <a:off x="2086983" y="1269401"/>
            <a:ext cx="8670664" cy="5415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54626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88928-4B8C-4742-BAAA-F443853E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83849"/>
            <a:ext cx="11283193" cy="880886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ЭКСПЕРЕМЕНТАЛЬНЫХ ДАННЫХ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8988928-4B8C-4742-BAAA-F443853E69D8}"/>
              </a:ext>
            </a:extLst>
          </p:cNvPr>
          <p:cNvSpPr txBox="1">
            <a:spLocks/>
          </p:cNvSpPr>
          <p:nvPr/>
        </p:nvSpPr>
        <p:spPr>
          <a:xfrm>
            <a:off x="520117" y="83849"/>
            <a:ext cx="11283193" cy="1077686"/>
          </a:xfrm>
          <a:prstGeom prst="rect">
            <a:avLst/>
          </a:prstGeom>
          <a:solidFill>
            <a:schemeClr val="lt1"/>
          </a:solidFill>
          <a:ln w="3175" cap="flat" cmpd="sng" algn="ctr">
            <a:solidFill>
              <a:schemeClr val="accent6"/>
            </a:solidFill>
            <a:prstDash val="solid"/>
          </a:ln>
          <a:effectLst/>
        </p:spPr>
        <p:txBody>
          <a:bodyPr vert="horz" lIns="182880" tIns="182880" rIns="182880" bIns="18288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Вторая ВЕРСИЯ ПРОГРАММЫ</a:t>
            </a:r>
            <a:b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ru-RU" sz="28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АНАЛИЗ ЭКСПЕРЕМЕНТАЛЬНЫХ ДАННЫХ</a:t>
            </a:r>
            <a:endParaRPr kumimoji="0" lang="ru-RU" sz="4000" b="0" i="0" u="none" strike="noStrike" kern="1200" cap="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 l="16565" t="21870" r="32088" b="21568"/>
          <a:stretch>
            <a:fillRect/>
          </a:stretch>
        </p:blipFill>
        <p:spPr bwMode="auto">
          <a:xfrm>
            <a:off x="1887287" y="1371674"/>
            <a:ext cx="8854285" cy="5486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56921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">
            <a:extLst>
              <a:ext uri="{FF2B5EF4-FFF2-40B4-BE49-F238E27FC236}">
                <a16:creationId xmlns:a16="http://schemas.microsoft.com/office/drawing/2014/main" id="{C3BF73BE-636F-4359-A5BB-6DE8D9D22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908050"/>
            <a:ext cx="555466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A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A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A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A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A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A0204" pitchFamily="34" charset="0"/>
              </a:defRPr>
            </a:lvl9pPr>
          </a:lstStyle>
          <a:p>
            <a:pPr algn="ctr" eaLnBrk="1" hangingPunct="1"/>
            <a:r>
              <a:rPr lang="ru-RU" altLang="ru-RU" sz="9600" b="1" i="1" dirty="0"/>
              <a:t>Спасибо </a:t>
            </a:r>
            <a:br>
              <a:rPr lang="ru-RU" altLang="ru-RU" sz="9600" b="1" i="1" dirty="0"/>
            </a:br>
            <a:r>
              <a:rPr lang="ru-RU" altLang="ru-RU" sz="9600" b="1" i="1" dirty="0"/>
              <a:t>за </a:t>
            </a:r>
            <a:br>
              <a:rPr lang="ru-RU" altLang="ru-RU" sz="9600" b="1" i="1" dirty="0"/>
            </a:br>
            <a:r>
              <a:rPr lang="ru-RU" altLang="ru-RU" sz="9600" b="1" i="1" dirty="0"/>
              <a:t>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54216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88928-4B8C-4742-BAAA-F443853E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83849"/>
            <a:ext cx="11283193" cy="830552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ГЕНЕТИЧЕСКИЙ АЛГОРИТМ</a:t>
            </a:r>
          </a:p>
        </p:txBody>
      </p:sp>
      <p:pic>
        <p:nvPicPr>
          <p:cNvPr id="4" name="Рисунок 3" descr="Ð³ÐµÐ½ÐµÑÐ¸ÑÐµÑÐºÐ¸Ð¹ Ð°Ð»Ð³Ð¾ÑÐ¸ÑÐ¼">
            <a:extLst>
              <a:ext uri="{FF2B5EF4-FFF2-40B4-BE49-F238E27FC236}">
                <a16:creationId xmlns:a16="http://schemas.microsoft.com/office/drawing/2014/main" id="{4C743321-565D-48DE-B920-06C14B76CE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080" y="1186627"/>
            <a:ext cx="8491839" cy="5088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032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88928-4B8C-4742-BAAA-F443853E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83849"/>
            <a:ext cx="11283193" cy="880886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НЕЙРОННЫЕ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55D43-B01B-4ABE-B214-86A547721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16" y="1113177"/>
            <a:ext cx="11283193" cy="532306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Нейронная сеть —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это математическая модель, а также ее реализация, построенная на принципе биологических 	нейронных сетей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 descr="https://habrastorage.org/files/8bf/88c/293/8bf88c293fc64a55bf09ea3e8c991ecb.png">
            <a:extLst>
              <a:ext uri="{FF2B5EF4-FFF2-40B4-BE49-F238E27FC236}">
                <a16:creationId xmlns:a16="http://schemas.microsoft.com/office/drawing/2014/main" id="{659C8FDB-DC4B-4061-BC5E-096DB8C46E5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4" r="20500" b="35184"/>
          <a:stretch/>
        </p:blipFill>
        <p:spPr bwMode="auto">
          <a:xfrm>
            <a:off x="494551" y="2625029"/>
            <a:ext cx="3536877" cy="39347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20D0285-F288-4A57-8EC6-FEE5FBF996DB}"/>
                  </a:ext>
                </a:extLst>
              </p:cNvPr>
              <p:cNvSpPr/>
              <p:nvPr/>
            </p:nvSpPr>
            <p:spPr>
              <a:xfrm>
                <a:off x="5419191" y="2280458"/>
                <a:ext cx="5707309" cy="16342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ru-RU" sz="3200" dirty="0">
                    <a:solidFill>
                      <a:srgbClr val="171717"/>
                    </a:solidFill>
                    <a:latin typeface="Arial" panose="020B0604020202020204" pitchFamily="34" charset="0"/>
                    <a:ea typeface="Calibri" panose="020F05020202040A0204" pitchFamily="34" charset="0"/>
                    <a:cs typeface="Arial" panose="020B0604020202020204" pitchFamily="34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A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A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ru-RU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A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ru-RU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A0204" pitchFamily="34" charset="0"/>
                            <a:cs typeface="Times New Roman" panose="02020603050405020304" pitchFamily="18" charset="0"/>
                          </a:rPr>
                          <m:t>input</m:t>
                        </m:r>
                      </m:sub>
                    </m:sSub>
                    <m:r>
                      <a:rPr lang="ru-RU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A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ru-RU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A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A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A0204" pitchFamily="34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ru-RU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A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A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u-RU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A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A0204" pitchFamily="34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ru-RU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A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A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ru-RU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A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A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A0204" pitchFamily="34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lang="ru-RU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A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A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ru-RU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A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A0204" pitchFamily="34" charset="0"/>
                                <a:cs typeface="Times New Roman" panose="020206030504050203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ru-RU" sz="3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A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ru-RU" sz="3200" dirty="0">
                  <a:solidFill>
                    <a:schemeClr val="tx1"/>
                  </a:solidFill>
                  <a:latin typeface="Arial" panose="020B0604020202020204" pitchFamily="34" charset="0"/>
                  <a:ea typeface="Calibri" panose="020F05020202040A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A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A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ru-RU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A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ru-RU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A0204" pitchFamily="34" charset="0"/>
                            <a:cs typeface="Times New Roman" panose="02020603050405020304" pitchFamily="18" charset="0"/>
                          </a:rPr>
                          <m:t>output</m:t>
                        </m:r>
                      </m:sub>
                    </m:sSub>
                    <m:r>
                      <a:rPr lang="ru-RU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A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A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A0204" pitchFamily="34" charset="0"/>
                            <a:cs typeface="Times New Roman" panose="020206030504050203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A0204" pitchFamily="34" charset="0"/>
                            <a:cs typeface="Times New Roman" panose="02020603050405020304" pitchFamily="18" charset="0"/>
                          </a:rPr>
                          <m:t>activation</m:t>
                        </m:r>
                      </m:sub>
                    </m:sSub>
                    <m:r>
                      <a:rPr lang="ru-RU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A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ru-RU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A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A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ru-RU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A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ru-RU" sz="3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A0204" pitchFamily="34" charset="0"/>
                            <a:cs typeface="Times New Roman" panose="02020603050405020304" pitchFamily="18" charset="0"/>
                          </a:rPr>
                          <m:t>input</m:t>
                        </m:r>
                      </m:sub>
                    </m:sSub>
                    <m:r>
                      <a:rPr lang="ru-RU" sz="3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A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3200" dirty="0">
                    <a:solidFill>
                      <a:srgbClr val="171717"/>
                    </a:solidFill>
                    <a:latin typeface="Arial" panose="020B0604020202020204" pitchFamily="34" charset="0"/>
                    <a:ea typeface="Calibri" panose="020F05020202040A0204" pitchFamily="34" charset="0"/>
                    <a:cs typeface="Arial" panose="020B0604020202020204" pitchFamily="34" charset="0"/>
                  </a:rPr>
                  <a:t> </a:t>
                </a:r>
                <a:endParaRPr lang="ru-RU" sz="3200" dirty="0">
                  <a:effectLst/>
                  <a:latin typeface="Arial" panose="020B0604020202020204" pitchFamily="34" charset="0"/>
                  <a:ea typeface="Calibri" panose="020F05020202040A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420D0285-F288-4A57-8EC6-FEE5FBF99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191" y="2280458"/>
                <a:ext cx="5707309" cy="1634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43457E-631E-477B-9750-DD321CC82B51}"/>
              </a:ext>
            </a:extLst>
          </p:cNvPr>
          <p:cNvSpPr/>
          <p:nvPr/>
        </p:nvSpPr>
        <p:spPr>
          <a:xfrm>
            <a:off x="5419191" y="4635591"/>
            <a:ext cx="63420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где </a:t>
            </a:r>
          </a:p>
          <a:p>
            <a:pPr marL="457200" indent="-4572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входной слой</a:t>
            </a:r>
          </a:p>
          <a:p>
            <a:pPr marL="457200" indent="-4572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W – слой синапсов</a:t>
            </a:r>
          </a:p>
          <a:p>
            <a:pPr marL="457200" indent="-45720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	H – выходной слой</a:t>
            </a:r>
          </a:p>
          <a:p>
            <a:pPr marL="914400" lvl="1" indent="-45720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ru-RU" sz="24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r>
              <a:rPr lang="ru-RU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функция активации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Формула" r:id="rId5" imgW="114120" imgH="215640" progId="Equation.3">
                  <p:embed/>
                </p:oleObj>
              </mc:Choice>
              <mc:Fallback>
                <p:oleObj name="Формула" r:id="rId5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304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88928-4B8C-4742-BAAA-F443853E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83848"/>
            <a:ext cx="11283193" cy="1176541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ПЕРВАЯ ВЕРСИЯ ПРОГРАММЫ</a:t>
            </a:r>
            <a:br>
              <a:rPr lang="ru-RU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краткие правила мира</a:t>
            </a:r>
            <a:endParaRPr lang="ru-RU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55D43-B01B-4ABE-B214-86A547721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53" y="1450929"/>
            <a:ext cx="11283193" cy="3557677"/>
          </a:xfrm>
        </p:spPr>
        <p:txBody>
          <a:bodyPr>
            <a:noAutofit/>
          </a:bodyPr>
          <a:lstStyle/>
          <a:p>
            <a:pPr algn="just">
              <a:spcBef>
                <a:spcPts val="1600"/>
              </a:spcBef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Мир представлен ограниченной картой 80х80 клеток</a:t>
            </a:r>
          </a:p>
          <a:p>
            <a:pPr algn="just">
              <a:spcBef>
                <a:spcPts val="1600"/>
              </a:spcBef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Органика остается после смерти бота</a:t>
            </a:r>
          </a:p>
          <a:p>
            <a:pPr algn="just">
              <a:spcBef>
                <a:spcPts val="1600"/>
              </a:spcBef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Есть возможность питаться через фотосинтез, используя энергию света (только при условии достаточной освещенности)</a:t>
            </a:r>
          </a:p>
          <a:p>
            <a:pPr algn="just">
              <a:spcBef>
                <a:spcPts val="1600"/>
              </a:spcBef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Каждый бот имеет комфортную температуру, в которой он может существовать, это означает что бот может жить в клетке без ущерба уровню здоровья</a:t>
            </a:r>
          </a:p>
        </p:txBody>
      </p:sp>
    </p:spTree>
    <p:extLst>
      <p:ext uri="{BB962C8B-B14F-4D97-AF65-F5344CB8AC3E}">
        <p14:creationId xmlns:p14="http://schemas.microsoft.com/office/powerpoint/2010/main" val="346694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88928-4B8C-4742-BAAA-F443853E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83849"/>
            <a:ext cx="11283193" cy="1077686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ПЕРВАЯ ВЕРСИЯ ПРОГРАММЫ</a:t>
            </a:r>
            <a:b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Параметры бота</a:t>
            </a:r>
            <a:endParaRPr lang="ru-RU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F55D43-B01B-4ABE-B214-86A547721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30" y="1385027"/>
            <a:ext cx="11283193" cy="2585612"/>
          </a:xfrm>
        </p:spPr>
        <p:txBody>
          <a:bodyPr>
            <a:noAutofit/>
          </a:bodyPr>
          <a:lstStyle/>
          <a:p>
            <a:pPr algn="just">
              <a:spcBef>
                <a:spcPts val="1600"/>
              </a:spcBef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Очки здоровья от 0 до 100</a:t>
            </a:r>
          </a:p>
          <a:p>
            <a:pPr algn="just">
              <a:spcBef>
                <a:spcPts val="1600"/>
              </a:spcBef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Внутренний запас энергии, который он накапливает и тратит на действия и поддержания жизни</a:t>
            </a:r>
          </a:p>
          <a:p>
            <a:pPr algn="just">
              <a:spcBef>
                <a:spcPts val="1600"/>
              </a:spcBef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Комфортная температура для выживания</a:t>
            </a:r>
          </a:p>
          <a:p>
            <a:pPr algn="just">
              <a:spcBef>
                <a:spcPts val="1600"/>
              </a:spcBef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Урон, который, в случаи схватки наносит противнику (другому боту)</a:t>
            </a:r>
          </a:p>
          <a:p>
            <a:pPr algn="just">
              <a:spcBef>
                <a:spcPts val="1600"/>
              </a:spcBef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Мозг бота, представленный нейронной сетью, которая управляет ботом на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основе полученных данных из среды</a:t>
            </a:r>
          </a:p>
        </p:txBody>
      </p:sp>
    </p:spTree>
    <p:extLst>
      <p:ext uri="{BB962C8B-B14F-4D97-AF65-F5344CB8AC3E}">
        <p14:creationId xmlns:p14="http://schemas.microsoft.com/office/powerpoint/2010/main" val="2794226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692131-898B-40D1-B768-06BC689978A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5" t="12410" r="7322" b="13435"/>
          <a:stretch/>
        </p:blipFill>
        <p:spPr bwMode="auto">
          <a:xfrm>
            <a:off x="1795394" y="1827047"/>
            <a:ext cx="8634163" cy="38139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8988928-4B8C-4742-BAAA-F443853E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83849"/>
            <a:ext cx="11283193" cy="1077686"/>
          </a:xfrm>
        </p:spPr>
        <p:txBody>
          <a:bodyPr>
            <a:noAutofit/>
          </a:bodyPr>
          <a:lstStyle/>
          <a:p>
            <a: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ПЕРВАЯ ВЕРСИЯ ПРОГРАММЫ</a:t>
            </a:r>
            <a:br>
              <a:rPr lang="ru-RU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СХЕМА Создания НОВОГО ПОКОЛЕНИЯ</a:t>
            </a:r>
            <a:endParaRPr lang="ru-RU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33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88928-4B8C-4742-BAAA-F443853E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83849"/>
            <a:ext cx="11283193" cy="880886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ПЕРВАЯ ВЕРСИЯ ПРОГРАММЫ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8988928-4B8C-4742-BAAA-F443853E69D8}"/>
              </a:ext>
            </a:extLst>
          </p:cNvPr>
          <p:cNvSpPr txBox="1">
            <a:spLocks/>
          </p:cNvSpPr>
          <p:nvPr/>
        </p:nvSpPr>
        <p:spPr>
          <a:xfrm>
            <a:off x="520117" y="83849"/>
            <a:ext cx="11283193" cy="1077686"/>
          </a:xfrm>
          <a:prstGeom prst="rect">
            <a:avLst/>
          </a:prstGeom>
          <a:solidFill>
            <a:schemeClr val="lt1"/>
          </a:solidFill>
          <a:ln w="3175" cap="flat" cmpd="sng" algn="ctr">
            <a:solidFill>
              <a:schemeClr val="accent6"/>
            </a:solidFill>
            <a:prstDash val="solid"/>
          </a:ln>
          <a:effectLst/>
        </p:spPr>
        <p:txBody>
          <a:bodyPr vert="horz" lIns="182880" tIns="182880" rIns="182880" bIns="18288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ПЕРВАЯ ВЕРСИЯ ПРОГРАММЫ</a:t>
            </a:r>
            <a:b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ru-RU" sz="28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Демонстрация РАБОТЫ ПРИЛОЖЕНИЯ</a:t>
            </a:r>
            <a:endParaRPr kumimoji="0" lang="ru-RU" sz="4000" b="0" i="0" u="none" strike="noStrike" kern="1200" cap="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9426" t="5469" r="10294" b="18751"/>
          <a:stretch>
            <a:fillRect/>
          </a:stretch>
        </p:blipFill>
        <p:spPr bwMode="auto">
          <a:xfrm>
            <a:off x="2463500" y="1290919"/>
            <a:ext cx="7745507" cy="512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2979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88928-4B8C-4742-BAAA-F443853E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7" y="83849"/>
            <a:ext cx="11283193" cy="880886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ЭКСПЕРЕМЕНТАЛЬНЫХ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8CFF10-AE1B-4577-9955-E7DA3FFDF6F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" t="12787" r="2330" b="5468"/>
          <a:stretch/>
        </p:blipFill>
        <p:spPr bwMode="auto">
          <a:xfrm>
            <a:off x="520117" y="1928078"/>
            <a:ext cx="5696125" cy="36170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8988928-4B8C-4742-BAAA-F443853E69D8}"/>
              </a:ext>
            </a:extLst>
          </p:cNvPr>
          <p:cNvSpPr txBox="1">
            <a:spLocks/>
          </p:cNvSpPr>
          <p:nvPr/>
        </p:nvSpPr>
        <p:spPr>
          <a:xfrm>
            <a:off x="520117" y="83849"/>
            <a:ext cx="11283193" cy="1077686"/>
          </a:xfrm>
          <a:prstGeom prst="rect">
            <a:avLst/>
          </a:prstGeom>
          <a:solidFill>
            <a:schemeClr val="lt1"/>
          </a:solidFill>
          <a:ln w="3175" cap="flat" cmpd="sng" algn="ctr">
            <a:solidFill>
              <a:schemeClr val="accent6"/>
            </a:solidFill>
            <a:prstDash val="solid"/>
          </a:ln>
          <a:effectLst/>
        </p:spPr>
        <p:txBody>
          <a:bodyPr vert="horz" lIns="182880" tIns="182880" rIns="182880" bIns="18288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ПЕРВАЯ ВЕРСИЯ ПРОГРАММЫ</a:t>
            </a:r>
            <a:br>
              <a:rPr kumimoji="0" lang="ru-RU" sz="40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ru-RU" sz="2800" b="0" i="0" u="none" strike="noStrike" kern="1200" cap="all" spc="2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АНАЛИЗ ЭКСПЕРЕМЕНТАЛЬНЫХ ДАННЫХ</a:t>
            </a:r>
            <a:endParaRPr kumimoji="0" lang="ru-RU" sz="4000" b="0" i="0" u="none" strike="noStrike" kern="1200" cap="all" spc="2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F02CCF1-593E-49EC-A55F-A25CC8AED205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" t="13029" r="992" b="3549"/>
          <a:stretch/>
        </p:blipFill>
        <p:spPr bwMode="auto">
          <a:xfrm>
            <a:off x="6216243" y="1928078"/>
            <a:ext cx="5587068" cy="36170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68310609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507</TotalTime>
  <Words>377</Words>
  <Application>Microsoft Office PowerPoint</Application>
  <PresentationFormat>Широкоэкранный</PresentationFormat>
  <Paragraphs>136</Paragraphs>
  <Slides>22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Consolas</vt:lpstr>
      <vt:lpstr>Corbel</vt:lpstr>
      <vt:lpstr>Gill Sans MT</vt:lpstr>
      <vt:lpstr>Посылка</vt:lpstr>
      <vt:lpstr>Формула</vt:lpstr>
      <vt:lpstr>Симуляция искусственной жизни</vt:lpstr>
      <vt:lpstr>ПОСТАНОВКА ЦЕЛИ И ЗАДАЧИ</vt:lpstr>
      <vt:lpstr>ГЕНЕТИЧЕСКИЙ АЛГОРИТМ</vt:lpstr>
      <vt:lpstr>НЕЙРОННЫЕ СЕТИ</vt:lpstr>
      <vt:lpstr>ПЕРВАЯ ВЕРСИЯ ПРОГРАММЫ краткие правила мира</vt:lpstr>
      <vt:lpstr>ПЕРВАЯ ВЕРСИЯ ПРОГРАММЫ Параметры бота</vt:lpstr>
      <vt:lpstr>ПЕРВАЯ ВЕРСИЯ ПРОГРАММЫ СХЕМА Создания НОВОГО ПОКОЛЕНИЯ</vt:lpstr>
      <vt:lpstr>ПЕРВАЯ ВЕРСИЯ ПРОГРАММЫ</vt:lpstr>
      <vt:lpstr>АНАЛИЗ ЭКСПЕРЕМЕНТАЛЬНЫХ ДАННЫХ</vt:lpstr>
      <vt:lpstr>АНАЛИЗ ЭКСПЕРЕМЕНТАЛЬНЫХ ДАННЫХ</vt:lpstr>
      <vt:lpstr>ВЫВОД ПО ПЕРВОЙ ВЕРСИИ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АНАЛИЗ ЭКСПЕРЕМЕНТАЛЬНЫХ ДАННЫХ</vt:lpstr>
      <vt:lpstr>АНАЛИЗ ЭКСПЕРЕМЕНТАЛЬНЫХ ДАННЫХ</vt:lpstr>
      <vt:lpstr>АНАЛИЗ ЭКСПЕРЕМЕНТАЛЬНЫХ ДАННЫХ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Boris</dc:creator>
  <cp:lastModifiedBy>Boris</cp:lastModifiedBy>
  <cp:revision>57</cp:revision>
  <dcterms:created xsi:type="dcterms:W3CDTF">2019-05-26T07:34:35Z</dcterms:created>
  <dcterms:modified xsi:type="dcterms:W3CDTF">2019-05-29T09:43:25Z</dcterms:modified>
</cp:coreProperties>
</file>