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1" r:id="rId5"/>
    <p:sldId id="262" r:id="rId6"/>
    <p:sldId id="258" r:id="rId7"/>
    <p:sldId id="263" r:id="rId8"/>
    <p:sldId id="264" r:id="rId9"/>
    <p:sldId id="266" r:id="rId10"/>
    <p:sldId id="267" r:id="rId11"/>
    <p:sldId id="265" r:id="rId12"/>
    <p:sldId id="269" r:id="rId13"/>
    <p:sldId id="25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116965" y="675005"/>
            <a:ext cx="1228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目录</a:t>
            </a:r>
            <a:endParaRPr lang="en-US" altLang="en-US" sz="3600"/>
          </a:p>
        </p:txBody>
      </p:sp>
      <p:grpSp>
        <p:nvGrpSpPr>
          <p:cNvPr id="12" name="Group 11"/>
          <p:cNvGrpSpPr/>
          <p:nvPr/>
        </p:nvGrpSpPr>
        <p:grpSpPr>
          <a:xfrm>
            <a:off x="4320540" y="1226185"/>
            <a:ext cx="4066540" cy="1151890"/>
            <a:chOff x="6398" y="1931"/>
            <a:chExt cx="6404" cy="1814"/>
          </a:xfrm>
        </p:grpSpPr>
        <p:sp>
          <p:nvSpPr>
            <p:cNvPr id="6" name="Text Box 5"/>
            <p:cNvSpPr txBox="1"/>
            <p:nvPr/>
          </p:nvSpPr>
          <p:spPr>
            <a:xfrm>
              <a:off x="6398" y="1931"/>
              <a:ext cx="64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>
                  <a:solidFill>
                    <a:srgbClr val="FF0000"/>
                  </a:solidFill>
                </a:rPr>
                <a:t>1 OCR简介</a:t>
              </a:r>
              <a:endParaRPr lang="en-US" altLang="en-US" sz="2400">
                <a:solidFill>
                  <a:srgbClr val="FF0000"/>
                </a:solidFill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6848" y="2729"/>
              <a:ext cx="482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>
                  <a:solidFill>
                    <a:srgbClr val="FF0000"/>
                  </a:solidFill>
                </a:rPr>
                <a:t>OCR是什么</a:t>
              </a:r>
              <a:endParaRPr lang="en-US" altLang="en-US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>
                  <a:solidFill>
                    <a:srgbClr val="FF0000"/>
                  </a:solidFill>
                </a:rPr>
                <a:t>面临的难点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20540" y="2682240"/>
            <a:ext cx="4066540" cy="1428750"/>
            <a:chOff x="6397" y="4002"/>
            <a:chExt cx="6404" cy="2250"/>
          </a:xfrm>
        </p:grpSpPr>
        <p:sp>
          <p:nvSpPr>
            <p:cNvPr id="8" name="Text Box 7"/>
            <p:cNvSpPr txBox="1"/>
            <p:nvPr/>
          </p:nvSpPr>
          <p:spPr>
            <a:xfrm>
              <a:off x="6397" y="4002"/>
              <a:ext cx="64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/>
                <a:t>2 解决方案</a:t>
              </a:r>
              <a:endParaRPr lang="en-US" altLang="en-US" sz="2400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6847" y="4800"/>
              <a:ext cx="4820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/>
                <a:t>检测模型</a:t>
              </a:r>
              <a:endParaRPr lang="en-US" altLang="en-US"/>
            </a:p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/>
                <a:t>方向分类</a:t>
              </a:r>
              <a:endParaRPr lang="en-US" altLang="en-US"/>
            </a:p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/>
                <a:t>识别模型</a:t>
              </a:r>
              <a:endParaRPr lang="en-US" alt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20540" y="4399915"/>
            <a:ext cx="4066540" cy="875030"/>
            <a:chOff x="6264" y="6252"/>
            <a:chExt cx="6404" cy="1378"/>
          </a:xfrm>
        </p:grpSpPr>
        <p:sp>
          <p:nvSpPr>
            <p:cNvPr id="10" name="Text Box 9"/>
            <p:cNvSpPr txBox="1"/>
            <p:nvPr/>
          </p:nvSpPr>
          <p:spPr>
            <a:xfrm>
              <a:off x="6264" y="6252"/>
              <a:ext cx="64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/>
                <a:t>3 部署</a:t>
              </a:r>
              <a:endParaRPr lang="en-US" altLang="en-US" sz="2400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6714" y="7050"/>
              <a:ext cx="48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/>
                <a:t>？？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333375" y="107315"/>
            <a:ext cx="2360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识别模型</a:t>
            </a:r>
            <a:endParaRPr lang="en-US" altLang="en-US" sz="2000"/>
          </a:p>
        </p:txBody>
      </p:sp>
      <p:pic>
        <p:nvPicPr>
          <p:cNvPr id="7" name="Picture 6" descr="Screenshot from 2021-08-22 22-36-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640" y="1766570"/>
            <a:ext cx="10441305" cy="95123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2556510" y="2818765"/>
            <a:ext cx="294005" cy="355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764665" y="3265170"/>
            <a:ext cx="20701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图形矫正模块：</a:t>
            </a:r>
            <a:endParaRPr lang="en-US" altLang="en-US"/>
          </a:p>
          <a:p>
            <a:r>
              <a:rPr lang="en-US" altLang="en-US"/>
              <a:t>将倾斜、弯曲文本转正，从而降低特征提取的难度</a:t>
            </a:r>
            <a:endParaRPr lang="en-US" altLang="en-US"/>
          </a:p>
        </p:txBody>
      </p:sp>
      <p:sp>
        <p:nvSpPr>
          <p:cNvPr id="12" name="Down Arrow 11"/>
          <p:cNvSpPr/>
          <p:nvPr/>
        </p:nvSpPr>
        <p:spPr>
          <a:xfrm>
            <a:off x="5039995" y="2818765"/>
            <a:ext cx="294005" cy="355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248150" y="3265170"/>
            <a:ext cx="20542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视觉特征提取模块：</a:t>
            </a:r>
            <a:endParaRPr lang="en-US" altLang="en-US"/>
          </a:p>
          <a:p>
            <a:r>
              <a:rPr lang="en-US" altLang="en-US"/>
              <a:t>CNN特征提取，如resnet、mobilenet等</a:t>
            </a:r>
            <a:endParaRPr lang="en-US" altLang="en-US"/>
          </a:p>
        </p:txBody>
      </p:sp>
      <p:sp>
        <p:nvSpPr>
          <p:cNvPr id="14" name="Down Arrow 13"/>
          <p:cNvSpPr/>
          <p:nvPr/>
        </p:nvSpPr>
        <p:spPr>
          <a:xfrm>
            <a:off x="7423150" y="2818765"/>
            <a:ext cx="294005" cy="355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6596380" y="3265170"/>
            <a:ext cx="22078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序列特征提取模块：</a:t>
            </a:r>
            <a:endParaRPr lang="en-US" altLang="en-US"/>
          </a:p>
          <a:p>
            <a:r>
              <a:rPr lang="en-US" altLang="en-US"/>
              <a:t>从CNN特征中提取包含上下文信息的序列特征，一般使用BiLSTM</a:t>
            </a:r>
            <a:endParaRPr lang="en-US" altLang="en-US"/>
          </a:p>
        </p:txBody>
      </p:sp>
      <p:sp>
        <p:nvSpPr>
          <p:cNvPr id="18" name="Down Arrow 17"/>
          <p:cNvSpPr/>
          <p:nvPr/>
        </p:nvSpPr>
        <p:spPr>
          <a:xfrm>
            <a:off x="9785350" y="2818765"/>
            <a:ext cx="294005" cy="355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8993505" y="3265170"/>
            <a:ext cx="23342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预测模块：</a:t>
            </a:r>
            <a:endParaRPr lang="en-US" altLang="en-US"/>
          </a:p>
          <a:p>
            <a:r>
              <a:rPr lang="en-US" altLang="en-US"/>
              <a:t>从序列特征预测字符，一般有CTC和Attention方法</a:t>
            </a:r>
            <a:endParaRPr lang="en-US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2406015" y="6443980"/>
            <a:ext cx="92475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参考：</a:t>
            </a:r>
            <a:r>
              <a:rPr lang="en-US" sz="1200"/>
              <a:t>What is wrong with scene text recognition model comparisons? Dataset and Model Analysis ， ICCV, 2019</a:t>
            </a:r>
            <a:endParaRPr 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333375" y="107315"/>
            <a:ext cx="236029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识别模型</a:t>
            </a:r>
            <a:endParaRPr lang="en-US" altLang="en-US" sz="2000"/>
          </a:p>
          <a:p>
            <a:r>
              <a:rPr lang="en-US" altLang="en-US"/>
              <a:t>   CRNN+CTC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8145" y="1885315"/>
            <a:ext cx="3952875" cy="47605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055" y="1748790"/>
            <a:ext cx="3517265" cy="279844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7769225" y="4721225"/>
            <a:ext cx="2578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CTC loss解决训练时字符无法对齐的问题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2705735" y="1073150"/>
            <a:ext cx="2019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-ss--ta-tt--ee--</a:t>
            </a:r>
            <a:endParaRPr lang="en-US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3141980" y="384175"/>
            <a:ext cx="964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state</a:t>
            </a:r>
            <a:endParaRPr lang="en-US" altLang="en-US"/>
          </a:p>
        </p:txBody>
      </p:sp>
      <p:sp>
        <p:nvSpPr>
          <p:cNvPr id="22" name="Up Arrow 21"/>
          <p:cNvSpPr/>
          <p:nvPr/>
        </p:nvSpPr>
        <p:spPr>
          <a:xfrm>
            <a:off x="3441065" y="1478915"/>
            <a:ext cx="203200" cy="2844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3441065" y="763905"/>
            <a:ext cx="203200" cy="2844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8275320" y="1232535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如何训练?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116965" y="675005"/>
            <a:ext cx="1228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目录</a:t>
            </a:r>
            <a:endParaRPr lang="en-US" altLang="en-US" sz="3600"/>
          </a:p>
        </p:txBody>
      </p:sp>
      <p:grpSp>
        <p:nvGrpSpPr>
          <p:cNvPr id="12" name="Group 11"/>
          <p:cNvGrpSpPr/>
          <p:nvPr/>
        </p:nvGrpSpPr>
        <p:grpSpPr>
          <a:xfrm>
            <a:off x="4320540" y="1226185"/>
            <a:ext cx="4066540" cy="1151890"/>
            <a:chOff x="6398" y="1931"/>
            <a:chExt cx="6404" cy="1814"/>
          </a:xfrm>
        </p:grpSpPr>
        <p:sp>
          <p:nvSpPr>
            <p:cNvPr id="6" name="Text Box 5"/>
            <p:cNvSpPr txBox="1"/>
            <p:nvPr/>
          </p:nvSpPr>
          <p:spPr>
            <a:xfrm>
              <a:off x="6398" y="1931"/>
              <a:ext cx="64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>
                  <a:solidFill>
                    <a:schemeClr val="tx1"/>
                  </a:solidFill>
                </a:rPr>
                <a:t>1 OCR简介</a:t>
              </a:r>
              <a:endParaRPr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6848" y="2729"/>
              <a:ext cx="482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>
                  <a:solidFill>
                    <a:schemeClr val="tx1"/>
                  </a:solidFill>
                </a:rPr>
                <a:t>OCR是什么</a:t>
              </a:r>
              <a:endParaRPr lang="en-US" altLang="en-US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>
                  <a:solidFill>
                    <a:schemeClr val="tx1"/>
                  </a:solidFill>
                </a:rPr>
                <a:t>面临的难点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20540" y="2682240"/>
            <a:ext cx="4066540" cy="1428750"/>
            <a:chOff x="6397" y="4002"/>
            <a:chExt cx="6404" cy="2250"/>
          </a:xfrm>
        </p:grpSpPr>
        <p:sp>
          <p:nvSpPr>
            <p:cNvPr id="8" name="Text Box 7"/>
            <p:cNvSpPr txBox="1"/>
            <p:nvPr/>
          </p:nvSpPr>
          <p:spPr>
            <a:xfrm>
              <a:off x="6397" y="4002"/>
              <a:ext cx="64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/>
                <a:t>2 解决方案</a:t>
              </a:r>
              <a:endParaRPr lang="en-US" altLang="en-US" sz="2400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6847" y="4800"/>
              <a:ext cx="4820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/>
                <a:t>检测模型</a:t>
              </a:r>
              <a:endParaRPr lang="en-US" altLang="en-US"/>
            </a:p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/>
                <a:t>方向分类</a:t>
              </a:r>
              <a:endParaRPr lang="en-US" altLang="en-US"/>
            </a:p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/>
                <a:t>识别模型</a:t>
              </a:r>
              <a:endParaRPr lang="en-US" alt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20540" y="4399915"/>
            <a:ext cx="4066540" cy="875030"/>
            <a:chOff x="6264" y="6252"/>
            <a:chExt cx="6404" cy="1378"/>
          </a:xfrm>
        </p:grpSpPr>
        <p:sp>
          <p:nvSpPr>
            <p:cNvPr id="10" name="Text Box 9"/>
            <p:cNvSpPr txBox="1"/>
            <p:nvPr/>
          </p:nvSpPr>
          <p:spPr>
            <a:xfrm>
              <a:off x="6264" y="6252"/>
              <a:ext cx="64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>
                  <a:solidFill>
                    <a:srgbClr val="FF0000"/>
                  </a:solidFill>
                </a:rPr>
                <a:t>3 部署</a:t>
              </a:r>
              <a:endParaRPr lang="en-US" altLang="en-US" sz="2400">
                <a:solidFill>
                  <a:srgbClr val="FF0000"/>
                </a:solidFill>
              </a:endParaRP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6714" y="7050"/>
              <a:ext cx="48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>
                  <a:solidFill>
                    <a:srgbClr val="FF0000"/>
                  </a:solidFill>
                </a:rPr>
                <a:t>？？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955290" y="1217930"/>
            <a:ext cx="628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OCR: Optical Character Recognition，光学字符识别</a:t>
            </a:r>
            <a:endParaRPr lang="en-US" altLang="en-US"/>
          </a:p>
        </p:txBody>
      </p:sp>
      <p:pic>
        <p:nvPicPr>
          <p:cNvPr id="6" name="Picture 5" descr="Screenshot from 2021-08-22 21-30-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405" y="2498090"/>
            <a:ext cx="6297930" cy="3096260"/>
          </a:xfrm>
          <a:prstGeom prst="rect">
            <a:avLst/>
          </a:prstGeom>
        </p:spPr>
      </p:pic>
      <p:pic>
        <p:nvPicPr>
          <p:cNvPr id="7" name="Picture 6" descr="Screenshot from 2021-08-22 21-31-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440" y="2498090"/>
            <a:ext cx="4551045" cy="34188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33375" y="107315"/>
            <a:ext cx="2360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OCR 是什么</a:t>
            </a:r>
            <a:endParaRPr lang="en-US" altLang="en-US" sz="2000"/>
          </a:p>
        </p:txBody>
      </p:sp>
      <p:sp>
        <p:nvSpPr>
          <p:cNvPr id="9" name="Text Box 8"/>
          <p:cNvSpPr txBox="1"/>
          <p:nvPr/>
        </p:nvSpPr>
        <p:spPr>
          <a:xfrm>
            <a:off x="3021965" y="2129790"/>
            <a:ext cx="150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扫描文档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8823960" y="2129790"/>
            <a:ext cx="150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自然场景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333375" y="107315"/>
            <a:ext cx="2360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面临的难点</a:t>
            </a:r>
            <a:endParaRPr lang="en-US" altLang="en-US" sz="2000"/>
          </a:p>
          <a:p>
            <a:r>
              <a:rPr lang="en-US" altLang="en-US" sz="1600"/>
              <a:t>1 文字表观多样性</a:t>
            </a:r>
            <a:endParaRPr lang="en-US" altLang="en-US" sz="1600"/>
          </a:p>
        </p:txBody>
      </p:sp>
      <p:pic>
        <p:nvPicPr>
          <p:cNvPr id="4" name="Picture 3" descr="Screenshot from 2021-08-22 21-38-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7750" y="1594803"/>
            <a:ext cx="2515870" cy="1959610"/>
          </a:xfrm>
          <a:prstGeom prst="rect">
            <a:avLst/>
          </a:prstGeom>
        </p:spPr>
      </p:pic>
      <p:pic>
        <p:nvPicPr>
          <p:cNvPr id="5" name="Picture 4" descr="Screenshot from 2021-08-22 21-38-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1601470"/>
            <a:ext cx="2702560" cy="1946275"/>
          </a:xfrm>
          <a:prstGeom prst="rect">
            <a:avLst/>
          </a:prstGeom>
        </p:spPr>
      </p:pic>
      <p:pic>
        <p:nvPicPr>
          <p:cNvPr id="6" name="Picture 5" descr="Screenshot from 2021-08-22 21-37-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" y="4095433"/>
            <a:ext cx="2735580" cy="1821815"/>
          </a:xfrm>
          <a:prstGeom prst="rect">
            <a:avLst/>
          </a:prstGeom>
        </p:spPr>
      </p:pic>
      <p:pic>
        <p:nvPicPr>
          <p:cNvPr id="7" name="Picture 6" descr="Screenshot from 2021-08-22 21-37-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7680" y="1591310"/>
            <a:ext cx="2461260" cy="1966595"/>
          </a:xfrm>
          <a:prstGeom prst="rect">
            <a:avLst/>
          </a:prstGeom>
        </p:spPr>
      </p:pic>
      <p:pic>
        <p:nvPicPr>
          <p:cNvPr id="9" name="Picture 8" descr="Screenshot from 2021-08-22 21-39-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240" y="1673860"/>
            <a:ext cx="2509520" cy="1801495"/>
          </a:xfrm>
          <a:prstGeom prst="rect">
            <a:avLst/>
          </a:prstGeom>
        </p:spPr>
      </p:pic>
      <p:pic>
        <p:nvPicPr>
          <p:cNvPr id="10" name="Picture 9" descr="Screenshot from 2021-08-22 21-39-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005" y="4132898"/>
            <a:ext cx="2674620" cy="1746885"/>
          </a:xfrm>
          <a:prstGeom prst="rect">
            <a:avLst/>
          </a:prstGeom>
        </p:spPr>
      </p:pic>
      <p:pic>
        <p:nvPicPr>
          <p:cNvPr id="11" name="Picture 10" descr="Screenshot from 2021-08-22 21-42-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5670" y="4126865"/>
            <a:ext cx="2696845" cy="1758950"/>
          </a:xfrm>
          <a:prstGeom prst="rect">
            <a:avLst/>
          </a:prstGeom>
        </p:spPr>
      </p:pic>
      <p:pic>
        <p:nvPicPr>
          <p:cNvPr id="12" name="Picture 11" descr="Screenshot from 2021-08-22 21-42-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0845" y="4163060"/>
            <a:ext cx="2614930" cy="168656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299845" y="1092835"/>
            <a:ext cx="132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文字弯曲</a:t>
            </a:r>
            <a:endParaRPr lang="en-US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299845" y="3698240"/>
            <a:ext cx="132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拍摄模糊</a:t>
            </a:r>
            <a:endParaRPr lang="en-US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4181475" y="3698240"/>
            <a:ext cx="132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纸张褶皱</a:t>
            </a:r>
            <a:endParaRPr lang="en-US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7063105" y="3698240"/>
            <a:ext cx="132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手写文字</a:t>
            </a:r>
            <a:endParaRPr lang="en-US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9944735" y="3698240"/>
            <a:ext cx="132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密集文字</a:t>
            </a:r>
            <a:endParaRPr lang="en-US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4181475" y="1092835"/>
            <a:ext cx="132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ym typeface="+mn-ea"/>
              </a:rPr>
              <a:t>背景干扰</a:t>
            </a:r>
            <a:endParaRPr lang="en-US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7063105" y="1092835"/>
            <a:ext cx="132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ym typeface="+mn-ea"/>
              </a:rPr>
              <a:t>光线不足</a:t>
            </a:r>
            <a:endParaRPr lang="en-US" altLang="en-US"/>
          </a:p>
        </p:txBody>
      </p:sp>
      <p:sp>
        <p:nvSpPr>
          <p:cNvPr id="23" name="Text Box 22"/>
          <p:cNvSpPr txBox="1"/>
          <p:nvPr/>
        </p:nvSpPr>
        <p:spPr>
          <a:xfrm>
            <a:off x="9944735" y="1092835"/>
            <a:ext cx="132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ym typeface="+mn-ea"/>
              </a:rPr>
              <a:t>透视变换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333375" y="107315"/>
            <a:ext cx="2360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面临的难点</a:t>
            </a:r>
            <a:endParaRPr lang="en-US" altLang="en-US" sz="2000"/>
          </a:p>
          <a:p>
            <a:r>
              <a:rPr lang="en-US" altLang="en-US" sz="1600"/>
              <a:t>2 效果和效率的权衡</a:t>
            </a:r>
            <a:endParaRPr lang="en-US" altLang="en-US" sz="1600"/>
          </a:p>
        </p:txBody>
      </p:sp>
      <p:sp>
        <p:nvSpPr>
          <p:cNvPr id="2" name="Isosceles Triangle 1"/>
          <p:cNvSpPr/>
          <p:nvPr/>
        </p:nvSpPr>
        <p:spPr>
          <a:xfrm>
            <a:off x="5422265" y="3976370"/>
            <a:ext cx="936625" cy="895985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9290" y="3841115"/>
            <a:ext cx="7903210" cy="1352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069465" y="2804160"/>
            <a:ext cx="1366520" cy="92837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识别</a:t>
            </a:r>
            <a:endParaRPr lang="en-US" altLang="en-US">
              <a:solidFill>
                <a:schemeClr val="tx1"/>
              </a:solidFill>
            </a:endParaRPr>
          </a:p>
          <a:p>
            <a:pPr algn="ctr"/>
            <a:r>
              <a:rPr lang="en-US" altLang="en-US">
                <a:solidFill>
                  <a:schemeClr val="tx1"/>
                </a:solidFill>
              </a:rPr>
              <a:t>准确率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763510" y="2997835"/>
            <a:ext cx="1026160" cy="7346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模型</a:t>
            </a:r>
            <a:endParaRPr lang="en-US" altLang="en-US">
              <a:solidFill>
                <a:schemeClr val="tx1"/>
              </a:solidFill>
            </a:endParaRPr>
          </a:p>
          <a:p>
            <a:pPr algn="ctr"/>
            <a:r>
              <a:rPr lang="en-US" altLang="en-US">
                <a:solidFill>
                  <a:schemeClr val="tx1"/>
                </a:solidFill>
              </a:rPr>
              <a:t>大小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886825" y="2997835"/>
            <a:ext cx="1026160" cy="73469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推理</a:t>
            </a:r>
            <a:endParaRPr lang="en-US" altLang="en-US">
              <a:solidFill>
                <a:schemeClr val="tx1"/>
              </a:solidFill>
            </a:endParaRPr>
          </a:p>
          <a:p>
            <a:pPr algn="ctr"/>
            <a:r>
              <a:rPr lang="en-US" altLang="en-US">
                <a:solidFill>
                  <a:schemeClr val="tx1"/>
                </a:solidFill>
              </a:rPr>
              <a:t>速度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116965" y="675005"/>
            <a:ext cx="1228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/>
              <a:t>目录</a:t>
            </a:r>
            <a:endParaRPr lang="en-US" altLang="en-US" sz="3600"/>
          </a:p>
        </p:txBody>
      </p:sp>
      <p:grpSp>
        <p:nvGrpSpPr>
          <p:cNvPr id="12" name="Group 11"/>
          <p:cNvGrpSpPr/>
          <p:nvPr/>
        </p:nvGrpSpPr>
        <p:grpSpPr>
          <a:xfrm>
            <a:off x="4320540" y="1226185"/>
            <a:ext cx="4066540" cy="1151890"/>
            <a:chOff x="6398" y="1931"/>
            <a:chExt cx="6404" cy="1814"/>
          </a:xfrm>
        </p:grpSpPr>
        <p:sp>
          <p:nvSpPr>
            <p:cNvPr id="6" name="Text Box 5"/>
            <p:cNvSpPr txBox="1"/>
            <p:nvPr/>
          </p:nvSpPr>
          <p:spPr>
            <a:xfrm>
              <a:off x="6398" y="1931"/>
              <a:ext cx="64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>
                  <a:solidFill>
                    <a:schemeClr val="tx1"/>
                  </a:solidFill>
                </a:rPr>
                <a:t>1 OCR简介</a:t>
              </a:r>
              <a:endParaRPr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6848" y="2729"/>
              <a:ext cx="482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>
                  <a:solidFill>
                    <a:schemeClr val="tx1"/>
                  </a:solidFill>
                </a:rPr>
                <a:t>OCR是什么</a:t>
              </a:r>
              <a:endParaRPr lang="en-US" altLang="en-US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>
                  <a:solidFill>
                    <a:schemeClr val="tx1"/>
                  </a:solidFill>
                </a:rPr>
                <a:t>面临的难点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20540" y="2682240"/>
            <a:ext cx="4066540" cy="1428750"/>
            <a:chOff x="6397" y="4002"/>
            <a:chExt cx="6404" cy="2250"/>
          </a:xfrm>
        </p:grpSpPr>
        <p:sp>
          <p:nvSpPr>
            <p:cNvPr id="8" name="Text Box 7"/>
            <p:cNvSpPr txBox="1"/>
            <p:nvPr/>
          </p:nvSpPr>
          <p:spPr>
            <a:xfrm>
              <a:off x="6397" y="4002"/>
              <a:ext cx="64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>
                  <a:solidFill>
                    <a:srgbClr val="FF0000"/>
                  </a:solidFill>
                </a:rPr>
                <a:t>2 解决方案</a:t>
              </a:r>
              <a:endParaRPr lang="en-US" altLang="en-US" sz="2400">
                <a:solidFill>
                  <a:srgbClr val="FF0000"/>
                </a:solidFill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6847" y="4800"/>
              <a:ext cx="4820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>
                  <a:solidFill>
                    <a:srgbClr val="FF0000"/>
                  </a:solidFill>
                </a:rPr>
                <a:t>检测模型</a:t>
              </a:r>
              <a:endParaRPr lang="en-US" altLang="en-US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>
                  <a:solidFill>
                    <a:srgbClr val="FF0000"/>
                  </a:solidFill>
                </a:rPr>
                <a:t>方向分类</a:t>
              </a:r>
              <a:endParaRPr lang="en-US" altLang="en-US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>
                  <a:solidFill>
                    <a:srgbClr val="FF0000"/>
                  </a:solidFill>
                </a:rPr>
                <a:t>识别模型</a:t>
              </a:r>
              <a:endParaRPr lang="en-US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20540" y="4399915"/>
            <a:ext cx="4066540" cy="875030"/>
            <a:chOff x="6264" y="6252"/>
            <a:chExt cx="6404" cy="1378"/>
          </a:xfrm>
        </p:grpSpPr>
        <p:sp>
          <p:nvSpPr>
            <p:cNvPr id="10" name="Text Box 9"/>
            <p:cNvSpPr txBox="1"/>
            <p:nvPr/>
          </p:nvSpPr>
          <p:spPr>
            <a:xfrm>
              <a:off x="6264" y="6252"/>
              <a:ext cx="64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2400"/>
                <a:t>3 部署</a:t>
              </a:r>
              <a:endParaRPr lang="en-US" altLang="en-US" sz="2400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6714" y="7050"/>
              <a:ext cx="48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80604020202020204" pitchFamily="34" charset="0"/>
                <a:buChar char="•"/>
              </a:pPr>
              <a:r>
                <a:rPr lang="en-US" altLang="en-US"/>
                <a:t>？？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333375" y="107315"/>
            <a:ext cx="2360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解决方案</a:t>
            </a:r>
            <a:endParaRPr lang="en-US" altLang="en-US" sz="1600"/>
          </a:p>
        </p:txBody>
      </p:sp>
      <p:sp>
        <p:nvSpPr>
          <p:cNvPr id="4" name="Left Brace 3"/>
          <p:cNvSpPr/>
          <p:nvPr/>
        </p:nvSpPr>
        <p:spPr>
          <a:xfrm>
            <a:off x="3886200" y="2676525"/>
            <a:ext cx="335280" cy="1511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363085" y="3989705"/>
            <a:ext cx="159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end2end 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4363085" y="2517140"/>
            <a:ext cx="1319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2 steps</a:t>
            </a:r>
            <a:endParaRPr lang="en-US" altLang="en-US"/>
          </a:p>
        </p:txBody>
      </p:sp>
      <p:sp>
        <p:nvSpPr>
          <p:cNvPr id="7" name="Left Brace 6"/>
          <p:cNvSpPr/>
          <p:nvPr/>
        </p:nvSpPr>
        <p:spPr>
          <a:xfrm>
            <a:off x="5585460" y="2225040"/>
            <a:ext cx="363855" cy="952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>
            <a:off x="5589270" y="3743325"/>
            <a:ext cx="363855" cy="952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039485" y="3679825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End2End-PSL</a:t>
            </a:r>
            <a:endParaRPr lang="en-US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6039485" y="3957955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TextDragon</a:t>
            </a:r>
            <a:endParaRPr lang="en-US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6039485" y="4236085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PGNet</a:t>
            </a:r>
            <a:endParaRPr lang="en-US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6039485" y="4428490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......</a:t>
            </a:r>
            <a:endParaRPr lang="en-US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2693670" y="3244850"/>
            <a:ext cx="1192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solution</a:t>
            </a:r>
            <a:endParaRPr lang="en-US" altLang="en-US"/>
          </a:p>
        </p:txBody>
      </p:sp>
      <p:sp>
        <p:nvSpPr>
          <p:cNvPr id="23" name="Left Brace 22"/>
          <p:cNvSpPr/>
          <p:nvPr/>
        </p:nvSpPr>
        <p:spPr>
          <a:xfrm>
            <a:off x="6720840" y="1864995"/>
            <a:ext cx="223520" cy="7219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6031230" y="204216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det</a:t>
            </a:r>
            <a:endParaRPr lang="en-US" altLang="en-US"/>
          </a:p>
        </p:txBody>
      </p:sp>
      <p:sp>
        <p:nvSpPr>
          <p:cNvPr id="25" name="Text Box 24"/>
          <p:cNvSpPr txBox="1"/>
          <p:nvPr/>
        </p:nvSpPr>
        <p:spPr>
          <a:xfrm>
            <a:off x="6031230" y="292354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rec</a:t>
            </a:r>
            <a:endParaRPr lang="en-US" altLang="en-US"/>
          </a:p>
        </p:txBody>
      </p:sp>
      <p:sp>
        <p:nvSpPr>
          <p:cNvPr id="27" name="Text Box 26"/>
          <p:cNvSpPr txBox="1"/>
          <p:nvPr/>
        </p:nvSpPr>
        <p:spPr>
          <a:xfrm>
            <a:off x="7021195" y="1795145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EAST</a:t>
            </a:r>
            <a:endParaRPr lang="en-US" altLang="en-US"/>
          </a:p>
        </p:txBody>
      </p:sp>
      <p:sp>
        <p:nvSpPr>
          <p:cNvPr id="28" name="Text Box 27"/>
          <p:cNvSpPr txBox="1"/>
          <p:nvPr/>
        </p:nvSpPr>
        <p:spPr>
          <a:xfrm>
            <a:off x="7021195" y="2068195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DB</a:t>
            </a:r>
            <a:endParaRPr lang="en-US" altLang="en-US"/>
          </a:p>
        </p:txBody>
      </p:sp>
      <p:sp>
        <p:nvSpPr>
          <p:cNvPr id="30" name="Text Box 29"/>
          <p:cNvSpPr txBox="1"/>
          <p:nvPr/>
        </p:nvSpPr>
        <p:spPr>
          <a:xfrm>
            <a:off x="7021195" y="2272665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......</a:t>
            </a:r>
            <a:endParaRPr lang="en-US" altLang="en-US"/>
          </a:p>
        </p:txBody>
      </p:sp>
      <p:sp>
        <p:nvSpPr>
          <p:cNvPr id="31" name="Left Brace 30"/>
          <p:cNvSpPr/>
          <p:nvPr/>
        </p:nvSpPr>
        <p:spPr>
          <a:xfrm>
            <a:off x="6720840" y="2747010"/>
            <a:ext cx="223520" cy="7219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7011670" y="2695575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CRNN</a:t>
            </a:r>
            <a:endParaRPr lang="en-US" altLang="en-US"/>
          </a:p>
        </p:txBody>
      </p:sp>
      <p:sp>
        <p:nvSpPr>
          <p:cNvPr id="33" name="Text Box 32"/>
          <p:cNvSpPr txBox="1"/>
          <p:nvPr/>
        </p:nvSpPr>
        <p:spPr>
          <a:xfrm>
            <a:off x="7011670" y="2968625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Attention</a:t>
            </a:r>
            <a:endParaRPr lang="en-US" altLang="en-US"/>
          </a:p>
        </p:txBody>
      </p:sp>
      <p:sp>
        <p:nvSpPr>
          <p:cNvPr id="34" name="Text Box 33"/>
          <p:cNvSpPr txBox="1"/>
          <p:nvPr/>
        </p:nvSpPr>
        <p:spPr>
          <a:xfrm>
            <a:off x="7011670" y="3173095"/>
            <a:ext cx="196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......</a:t>
            </a:r>
            <a:endParaRPr lang="en-US" altLang="en-US"/>
          </a:p>
        </p:txBody>
      </p:sp>
      <p:sp>
        <p:nvSpPr>
          <p:cNvPr id="35" name="Rectangle 34"/>
          <p:cNvSpPr/>
          <p:nvPr/>
        </p:nvSpPr>
        <p:spPr>
          <a:xfrm>
            <a:off x="4308475" y="1732280"/>
            <a:ext cx="4283710" cy="182816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333375" y="107315"/>
            <a:ext cx="2360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检测模型</a:t>
            </a:r>
            <a:endParaRPr lang="en-US" altLang="en-US" sz="2000"/>
          </a:p>
        </p:txBody>
      </p:sp>
      <p:pic>
        <p:nvPicPr>
          <p:cNvPr id="2" name="Picture 1" descr="Screenshot from 2021-08-22 22-22-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5380" y="2567940"/>
            <a:ext cx="10058400" cy="38461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67225" y="2726690"/>
            <a:ext cx="3297555" cy="38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" name="Picture 10" descr="Screenshot from 2021-08-22 22-56-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698500"/>
            <a:ext cx="2473960" cy="1869440"/>
          </a:xfrm>
          <a:prstGeom prst="rect">
            <a:avLst/>
          </a:prstGeom>
        </p:spPr>
      </p:pic>
      <p:pic>
        <p:nvPicPr>
          <p:cNvPr id="12" name="Picture 11" descr="Screenshot from 2021-08-22 22-22-37"/>
          <p:cNvPicPr>
            <a:picLocks noChangeAspect="1"/>
          </p:cNvPicPr>
          <p:nvPr/>
        </p:nvPicPr>
        <p:blipFill>
          <a:blip r:embed="rId1"/>
          <a:srcRect l="33068" r="34255" b="53525"/>
          <a:stretch>
            <a:fillRect/>
          </a:stretch>
        </p:blipFill>
        <p:spPr>
          <a:xfrm>
            <a:off x="4474210" y="3411855"/>
            <a:ext cx="3286760" cy="1787525"/>
          </a:xfrm>
          <a:prstGeom prst="rect">
            <a:avLst/>
          </a:prstGeom>
        </p:spPr>
      </p:pic>
      <p:pic>
        <p:nvPicPr>
          <p:cNvPr id="13" name="Picture 12" descr="Screenshot from 2021-08-22 23-12-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400" y="746760"/>
            <a:ext cx="2721610" cy="18211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from 2021-08-22 23-19-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2410" y="285115"/>
            <a:ext cx="4918075" cy="579945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33375" y="107315"/>
            <a:ext cx="2360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检测模型</a:t>
            </a:r>
            <a:endParaRPr lang="en-US" altLang="en-US" sz="2000"/>
          </a:p>
          <a:p>
            <a:r>
              <a:rPr lang="en-US" altLang="en-US" sz="2000"/>
              <a:t>   </a:t>
            </a:r>
            <a:r>
              <a:rPr lang="en-US" altLang="en-US"/>
              <a:t>TextDragon</a:t>
            </a:r>
            <a:endParaRPr lang="en-US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4493895" y="6443980"/>
            <a:ext cx="74536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参考：</a:t>
            </a:r>
            <a:r>
              <a:rPr lang="en-US" sz="1200"/>
              <a:t>TextDragon: An End-to-End Framework for Arbitrary Shaped Text Spotting ， </a:t>
            </a:r>
            <a:r>
              <a:rPr lang="en-US" altLang="en-US" sz="1200"/>
              <a:t>ICCV</a:t>
            </a:r>
            <a:r>
              <a:rPr lang="en-US" sz="1200"/>
              <a:t>, 2019</a:t>
            </a:r>
            <a:endParaRPr 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333375" y="107315"/>
            <a:ext cx="2360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/>
              <a:t>检测模型</a:t>
            </a:r>
            <a:endParaRPr lang="en-US" altLang="en-US" sz="2000"/>
          </a:p>
          <a:p>
            <a:r>
              <a:rPr lang="en-US" altLang="en-US" sz="2000"/>
              <a:t>   </a:t>
            </a:r>
            <a:r>
              <a:rPr lang="en-US" altLang="en-US"/>
              <a:t>DB</a:t>
            </a:r>
            <a:endParaRPr lang="en-US" altLang="en-US"/>
          </a:p>
        </p:txBody>
      </p:sp>
      <p:pic>
        <p:nvPicPr>
          <p:cNvPr id="2" name="Picture 1" descr="Screenshot from 2021-08-22 23-21-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4270" y="1514475"/>
            <a:ext cx="10058400" cy="315722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5067300" y="6443980"/>
            <a:ext cx="68802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参考：</a:t>
            </a:r>
            <a:r>
              <a:rPr lang="en-US" sz="1200"/>
              <a:t>Real-Time Scene Text Detection with Differentiable Binarization ， </a:t>
            </a:r>
            <a:r>
              <a:rPr lang="en-US" altLang="en-US" sz="1200"/>
              <a:t>AAAI</a:t>
            </a:r>
            <a:r>
              <a:rPr lang="en-US" sz="1200"/>
              <a:t>, </a:t>
            </a:r>
            <a:r>
              <a:rPr lang="en-US" altLang="en-US" sz="1200"/>
              <a:t>2020</a:t>
            </a:r>
            <a:endParaRPr lang="en-US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</Words>
  <Application>WPS Presentation</Application>
  <PresentationFormat>宽屏</PresentationFormat>
  <Paragraphs>161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DejaVu Sans</vt:lpstr>
      <vt:lpstr>Calibri</vt:lpstr>
      <vt:lpstr>宋体</vt:lpstr>
      <vt:lpstr>Droid Sans Fallback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kmlee</cp:lastModifiedBy>
  <cp:revision>294</cp:revision>
  <dcterms:created xsi:type="dcterms:W3CDTF">2021-08-22T17:05:12Z</dcterms:created>
  <dcterms:modified xsi:type="dcterms:W3CDTF">2021-08-22T17:05:12Z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