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3" r:id="rId7"/>
    <p:sldId id="264" r:id="rId8"/>
    <p:sldId id="266" r:id="rId9"/>
    <p:sldId id="267" r:id="rId10"/>
    <p:sldId id="265" r:id="rId11"/>
    <p:sldId id="269" r:id="rId12"/>
    <p:sldId id="257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识别模型</a:t>
            </a:r>
          </a:p>
        </p:txBody>
      </p:sp>
      <p:pic>
        <p:nvPicPr>
          <p:cNvPr id="7" name="Picture 6" descr="Screenshot from 2021-08-22 22-36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766570"/>
            <a:ext cx="10441305" cy="95123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55651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64665" y="3265170"/>
            <a:ext cx="2070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图形矫正模块：</a:t>
            </a:r>
          </a:p>
          <a:p>
            <a:r>
              <a:rPr lang="en-US" altLang="en-US"/>
              <a:t>将倾斜、弯曲文本转正，从而降低特征提取的难度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039995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48150" y="3265170"/>
            <a:ext cx="205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视觉特征提取模块：</a:t>
            </a:r>
          </a:p>
          <a:p>
            <a:r>
              <a:rPr lang="en-US" altLang="en-US"/>
              <a:t>CNN特征提取，如resnet、mobilenet等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4231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6380" y="3265170"/>
            <a:ext cx="2207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序列特征提取模块：</a:t>
            </a:r>
          </a:p>
          <a:p>
            <a:r>
              <a:rPr lang="en-US" altLang="en-US"/>
              <a:t>从CNN特征中提取包含上下文信息的序列特征，一般使用BiLSTM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7853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993505" y="3265170"/>
            <a:ext cx="2334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预测模块：</a:t>
            </a:r>
          </a:p>
          <a:p>
            <a:r>
              <a:rPr lang="en-US" altLang="en-US"/>
              <a:t>从序列特征预测字符，一般有CTC和Attention方法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406015" y="6443980"/>
            <a:ext cx="924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What is wrong with scene text recognition model comparisons? Dataset and Model Analysis ， ICCV,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识别模型</a:t>
            </a:r>
          </a:p>
          <a:p>
            <a:r>
              <a:rPr lang="en-US" altLang="en-US"/>
              <a:t>   CRNN+CTC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1885315"/>
            <a:ext cx="3952875" cy="4760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55" y="1748790"/>
            <a:ext cx="3517265" cy="279844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769225" y="4721225"/>
            <a:ext cx="2578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CTC loss解决训练时字符无法对齐的问题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705735" y="1073150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-ss--ta-tt--ee--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141980" y="38417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state</a:t>
            </a:r>
          </a:p>
        </p:txBody>
      </p:sp>
      <p:sp>
        <p:nvSpPr>
          <p:cNvPr id="22" name="Up Arrow 21"/>
          <p:cNvSpPr/>
          <p:nvPr/>
        </p:nvSpPr>
        <p:spPr>
          <a:xfrm>
            <a:off x="3441065" y="147891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3441065" y="76390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75320" y="12325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如何训练?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？？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6E868-8E32-004D-AF83-2C98EDEC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64221" y="1094389"/>
            <a:ext cx="5833241" cy="43749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6881FB-1B8D-B84D-B0F8-123276DF5D4B}"/>
              </a:ext>
            </a:extLst>
          </p:cNvPr>
          <p:cNvSpPr txBox="1"/>
          <p:nvPr/>
        </p:nvSpPr>
        <p:spPr>
          <a:xfrm>
            <a:off x="714703" y="378372"/>
            <a:ext cx="215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竖排横排的判断</a:t>
            </a:r>
          </a:p>
        </p:txBody>
      </p:sp>
    </p:spTree>
    <p:extLst>
      <p:ext uri="{BB962C8B-B14F-4D97-AF65-F5344CB8AC3E}">
        <p14:creationId xmlns:p14="http://schemas.microsoft.com/office/powerpoint/2010/main" val="286358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955290" y="1217930"/>
            <a:ext cx="628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OCR: Optical Character Recognition，光学字符识别</a:t>
            </a:r>
          </a:p>
        </p:txBody>
      </p:sp>
      <p:pic>
        <p:nvPicPr>
          <p:cNvPr id="6" name="Picture 5" descr="Screenshot from 2021-08-22 21-30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2498090"/>
            <a:ext cx="6297930" cy="3096260"/>
          </a:xfrm>
          <a:prstGeom prst="rect">
            <a:avLst/>
          </a:prstGeom>
        </p:spPr>
      </p:pic>
      <p:pic>
        <p:nvPicPr>
          <p:cNvPr id="7" name="Picture 6" descr="Screenshot from 2021-08-22 21-31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2498090"/>
            <a:ext cx="4551045" cy="34188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OCR 是什么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021965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扫描文档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823960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自然场景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面临的难点</a:t>
            </a:r>
          </a:p>
          <a:p>
            <a:r>
              <a:rPr lang="en-US" altLang="en-US" sz="1600"/>
              <a:t>1 文字表观多样性</a:t>
            </a:r>
          </a:p>
        </p:txBody>
      </p:sp>
      <p:pic>
        <p:nvPicPr>
          <p:cNvPr id="4" name="Picture 3" descr="Screenshot from 2021-08-22 21-38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594803"/>
            <a:ext cx="2515870" cy="1959610"/>
          </a:xfrm>
          <a:prstGeom prst="rect">
            <a:avLst/>
          </a:prstGeom>
        </p:spPr>
      </p:pic>
      <p:pic>
        <p:nvPicPr>
          <p:cNvPr id="5" name="Picture 4" descr="Screenshot from 2021-08-22 21-38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601470"/>
            <a:ext cx="2702560" cy="1946275"/>
          </a:xfrm>
          <a:prstGeom prst="rect">
            <a:avLst/>
          </a:prstGeom>
        </p:spPr>
      </p:pic>
      <p:pic>
        <p:nvPicPr>
          <p:cNvPr id="6" name="Picture 5" descr="Screenshot from 2021-08-22 21-37-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" y="4095433"/>
            <a:ext cx="2735580" cy="1821815"/>
          </a:xfrm>
          <a:prstGeom prst="rect">
            <a:avLst/>
          </a:prstGeom>
        </p:spPr>
      </p:pic>
      <p:pic>
        <p:nvPicPr>
          <p:cNvPr id="7" name="Picture 6" descr="Screenshot from 2021-08-22 21-37-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680" y="1591310"/>
            <a:ext cx="2461260" cy="1966595"/>
          </a:xfrm>
          <a:prstGeom prst="rect">
            <a:avLst/>
          </a:prstGeom>
        </p:spPr>
      </p:pic>
      <p:pic>
        <p:nvPicPr>
          <p:cNvPr id="9" name="Picture 8" descr="Screenshot from 2021-08-22 21-39-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240" y="1673860"/>
            <a:ext cx="2509520" cy="1801495"/>
          </a:xfrm>
          <a:prstGeom prst="rect">
            <a:avLst/>
          </a:prstGeom>
        </p:spPr>
      </p:pic>
      <p:pic>
        <p:nvPicPr>
          <p:cNvPr id="10" name="Picture 9" descr="Screenshot from 2021-08-22 21-39-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005" y="4132898"/>
            <a:ext cx="2674620" cy="1746885"/>
          </a:xfrm>
          <a:prstGeom prst="rect">
            <a:avLst/>
          </a:prstGeom>
        </p:spPr>
      </p:pic>
      <p:pic>
        <p:nvPicPr>
          <p:cNvPr id="11" name="Picture 10" descr="Screenshot from 2021-08-22 21-42-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5670" y="4126865"/>
            <a:ext cx="2696845" cy="1758950"/>
          </a:xfrm>
          <a:prstGeom prst="rect">
            <a:avLst/>
          </a:prstGeom>
        </p:spPr>
      </p:pic>
      <p:pic>
        <p:nvPicPr>
          <p:cNvPr id="12" name="Picture 11" descr="Screenshot from 2021-08-22 21-42-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845" y="4163060"/>
            <a:ext cx="2614930" cy="168656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9984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文字弯曲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29984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拍摄模糊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18147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纸张褶皱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706310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手写文字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94473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密集文字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18147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背景干扰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06310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光线不足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94473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透视变换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面临的难点</a:t>
            </a:r>
          </a:p>
          <a:p>
            <a:r>
              <a:rPr lang="en-US" altLang="en-US" sz="1600"/>
              <a:t>2 效果和效率的权衡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5422265" y="3976370"/>
            <a:ext cx="936625" cy="89598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290" y="3841115"/>
            <a:ext cx="7903210" cy="135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69465" y="2804160"/>
            <a:ext cx="1366520" cy="928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识别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准确率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63510" y="2997835"/>
            <a:ext cx="1026160" cy="7346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模型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大小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886825" y="2997835"/>
            <a:ext cx="1026160" cy="7346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推理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速度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解决方案</a:t>
            </a:r>
            <a:endParaRPr lang="en-US" altLang="en-US" sz="1600"/>
          </a:p>
        </p:txBody>
      </p:sp>
      <p:sp>
        <p:nvSpPr>
          <p:cNvPr id="4" name="Left Brace 3"/>
          <p:cNvSpPr/>
          <p:nvPr/>
        </p:nvSpPr>
        <p:spPr>
          <a:xfrm>
            <a:off x="3886200" y="2676525"/>
            <a:ext cx="335280" cy="1511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63085" y="39897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end2end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63085" y="2517140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 steps</a:t>
            </a:r>
          </a:p>
        </p:txBody>
      </p:sp>
      <p:sp>
        <p:nvSpPr>
          <p:cNvPr id="7" name="Left Brace 6"/>
          <p:cNvSpPr/>
          <p:nvPr/>
        </p:nvSpPr>
        <p:spPr>
          <a:xfrm>
            <a:off x="5585460" y="2225040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589270" y="3743325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39485" y="36798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End2End-PSL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39485" y="395795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TextDragon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039485" y="423608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PGNet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6039485" y="442849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693670" y="324485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solution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6720840" y="1864995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31230" y="204216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det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6031230" y="29235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rec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021195" y="179514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EAST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7021195" y="20681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DB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021195" y="227266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1" name="Left Brace 30"/>
          <p:cNvSpPr/>
          <p:nvPr/>
        </p:nvSpPr>
        <p:spPr>
          <a:xfrm>
            <a:off x="6720840" y="2747010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011670" y="269557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CRNN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7011670" y="29686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Attention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011670" y="31730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08475" y="1732280"/>
            <a:ext cx="4283710" cy="18281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</p:txBody>
      </p:sp>
      <p:pic>
        <p:nvPicPr>
          <p:cNvPr id="2" name="Picture 1" descr="Screenshot from 2021-08-22 22-22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567940"/>
            <a:ext cx="10058400" cy="38461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7225" y="2726690"/>
            <a:ext cx="3297555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shot from 2021-08-22 22-56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698500"/>
            <a:ext cx="2473960" cy="1869440"/>
          </a:xfrm>
          <a:prstGeom prst="rect">
            <a:avLst/>
          </a:prstGeom>
        </p:spPr>
      </p:pic>
      <p:pic>
        <p:nvPicPr>
          <p:cNvPr id="12" name="Picture 11" descr="Screenshot from 2021-08-22 22-22-37"/>
          <p:cNvPicPr>
            <a:picLocks noChangeAspect="1"/>
          </p:cNvPicPr>
          <p:nvPr/>
        </p:nvPicPr>
        <p:blipFill>
          <a:blip r:embed="rId2"/>
          <a:srcRect l="33068" r="34255" b="53525"/>
          <a:stretch>
            <a:fillRect/>
          </a:stretch>
        </p:blipFill>
        <p:spPr>
          <a:xfrm>
            <a:off x="4474210" y="3411855"/>
            <a:ext cx="3286760" cy="1787525"/>
          </a:xfrm>
          <a:prstGeom prst="rect">
            <a:avLst/>
          </a:prstGeom>
        </p:spPr>
      </p:pic>
      <p:pic>
        <p:nvPicPr>
          <p:cNvPr id="13" name="Picture 12" descr="Screenshot from 2021-08-22 23-12-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746760"/>
            <a:ext cx="272161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21-08-22 23-19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0" y="285115"/>
            <a:ext cx="4918075" cy="57994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  <a:p>
            <a:r>
              <a:rPr lang="en-US" altLang="en-US" sz="2000"/>
              <a:t>   </a:t>
            </a:r>
            <a:r>
              <a:rPr lang="en-US" altLang="en-US"/>
              <a:t>TextDragon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493895" y="6443980"/>
            <a:ext cx="745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TextDragon: An End-to-End Framework for Arbitrary Shaped Text Spotting ， </a:t>
            </a:r>
            <a:r>
              <a:rPr lang="en-US" altLang="en-US" sz="1200"/>
              <a:t>ICCV</a:t>
            </a:r>
            <a:r>
              <a:rPr lang="en-US" sz="1200"/>
              <a:t>, 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  <a:p>
            <a:r>
              <a:rPr lang="en-US" altLang="en-US" sz="2000"/>
              <a:t>   </a:t>
            </a:r>
            <a:r>
              <a:rPr lang="en-US" altLang="en-US"/>
              <a:t>DB</a:t>
            </a:r>
          </a:p>
        </p:txBody>
      </p:sp>
      <p:pic>
        <p:nvPicPr>
          <p:cNvPr id="2" name="Picture 1" descr="Screenshot from 2021-08-22 23-21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14475"/>
            <a:ext cx="10058400" cy="315722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067300" y="6443980"/>
            <a:ext cx="6880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Real-Time Scene Text Detection with Differentiable Binarization ， </a:t>
            </a:r>
            <a:r>
              <a:rPr lang="en-US" altLang="en-US" sz="1200"/>
              <a:t>AAAI</a:t>
            </a:r>
            <a:r>
              <a:rPr lang="en-US" sz="1200"/>
              <a:t>, </a:t>
            </a:r>
            <a:r>
              <a:rPr lang="en-US" altLang="en-US" sz="1200"/>
              <a:t>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207</Words>
  <Application>Microsoft Macintosh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LiKemin</cp:lastModifiedBy>
  <cp:revision>297</cp:revision>
  <dcterms:created xsi:type="dcterms:W3CDTF">2021-08-22T17:05:12Z</dcterms:created>
  <dcterms:modified xsi:type="dcterms:W3CDTF">2021-09-02T16:04:36Z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