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2" r:id="rId5"/>
    <p:sldId id="258" r:id="rId6"/>
    <p:sldId id="263" r:id="rId7"/>
    <p:sldId id="264" r:id="rId8"/>
    <p:sldId id="266" r:id="rId9"/>
    <p:sldId id="267" r:id="rId10"/>
    <p:sldId id="265" r:id="rId11"/>
    <p:sldId id="269" r:id="rId12"/>
    <p:sldId id="257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/>
              <a:t>目录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1 OCR简介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OCR是什么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面临的难点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2 解决方案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检测模型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方向分类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识别模型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3 部署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？？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识别模型</a:t>
            </a:r>
          </a:p>
        </p:txBody>
      </p:sp>
      <p:pic>
        <p:nvPicPr>
          <p:cNvPr id="7" name="Picture 6" descr="Screenshot from 2021-08-22 22-36-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766570"/>
            <a:ext cx="10441305" cy="95123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55651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764665" y="3265170"/>
            <a:ext cx="2070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图形矫正模块：</a:t>
            </a:r>
          </a:p>
          <a:p>
            <a:r>
              <a:rPr lang="en-US" altLang="en-US"/>
              <a:t>将倾斜、弯曲文本转正，从而降低特征提取的难度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5039995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48150" y="3265170"/>
            <a:ext cx="205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视觉特征提取模块：</a:t>
            </a:r>
          </a:p>
          <a:p>
            <a:r>
              <a:rPr lang="en-US" altLang="en-US"/>
              <a:t>CNN特征提取，如resnet、mobilenet等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42315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96380" y="3265170"/>
            <a:ext cx="2207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序列特征提取模块：</a:t>
            </a:r>
          </a:p>
          <a:p>
            <a:r>
              <a:rPr lang="en-US" altLang="en-US"/>
              <a:t>从CNN特征中提取包含上下文信息的序列特征，一般使用BiLSTM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78535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993505" y="3265170"/>
            <a:ext cx="2334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预测模块：</a:t>
            </a:r>
          </a:p>
          <a:p>
            <a:r>
              <a:rPr lang="en-US" altLang="en-US"/>
              <a:t>从序列特征预测字符，一般有CTC和Attention方法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406015" y="6443980"/>
            <a:ext cx="924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参考：</a:t>
            </a:r>
            <a:r>
              <a:rPr lang="en-US" sz="1200"/>
              <a:t>What is wrong with scene text recognition model comparisons? Dataset and Model Analysis ， ICCV, 2019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识别模型</a:t>
            </a:r>
          </a:p>
          <a:p>
            <a:r>
              <a:rPr lang="en-US" altLang="en-US"/>
              <a:t>   CRNN+CTC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45" y="1885315"/>
            <a:ext cx="3952875" cy="4760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055" y="1748790"/>
            <a:ext cx="3517265" cy="279844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769225" y="4721225"/>
            <a:ext cx="2578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CTC loss解决训练时字符无法对齐的问题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705735" y="1073150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-ss--ta-tt--ee--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3141980" y="38417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state</a:t>
            </a:r>
          </a:p>
        </p:txBody>
      </p:sp>
      <p:sp>
        <p:nvSpPr>
          <p:cNvPr id="22" name="Up Arrow 21"/>
          <p:cNvSpPr/>
          <p:nvPr/>
        </p:nvSpPr>
        <p:spPr>
          <a:xfrm>
            <a:off x="3441065" y="1478915"/>
            <a:ext cx="203200" cy="284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3441065" y="763905"/>
            <a:ext cx="203200" cy="284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275320" y="12325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如何训练?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/>
              <a:t>目录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chemeClr val="tx1"/>
                  </a:solidFill>
                </a:rPr>
                <a:t>1 OCR简介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OCR是什么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面临的难点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2 解决方案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检测模型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方向分类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识别模型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3 部署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？？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A6E868-8E32-004D-AF83-2C98EDEC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64221" y="1094389"/>
            <a:ext cx="5833241" cy="43749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6881FB-1B8D-B84D-B0F8-123276DF5D4B}"/>
              </a:ext>
            </a:extLst>
          </p:cNvPr>
          <p:cNvSpPr txBox="1"/>
          <p:nvPr/>
        </p:nvSpPr>
        <p:spPr>
          <a:xfrm>
            <a:off x="714703" y="378372"/>
            <a:ext cx="215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竖排横排的判断</a:t>
            </a:r>
          </a:p>
        </p:txBody>
      </p:sp>
    </p:spTree>
    <p:extLst>
      <p:ext uri="{BB962C8B-B14F-4D97-AF65-F5344CB8AC3E}">
        <p14:creationId xmlns:p14="http://schemas.microsoft.com/office/powerpoint/2010/main" val="286358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022BCB7-E06C-E748-B39E-8486336E1A98}"/>
              </a:ext>
            </a:extLst>
          </p:cNvPr>
          <p:cNvGrpSpPr/>
          <p:nvPr/>
        </p:nvGrpSpPr>
        <p:grpSpPr>
          <a:xfrm>
            <a:off x="2249210" y="2018723"/>
            <a:ext cx="951191" cy="919659"/>
            <a:chOff x="1949666" y="2207174"/>
            <a:chExt cx="951191" cy="91965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81F870E-B040-664A-96EF-15F1C0102214}"/>
                </a:ext>
              </a:extLst>
            </p:cNvPr>
            <p:cNvSpPr/>
            <p:nvPr/>
          </p:nvSpPr>
          <p:spPr>
            <a:xfrm>
              <a:off x="1949666" y="2207174"/>
              <a:ext cx="620111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img1</a:t>
              </a:r>
              <a:endParaRPr kumimoji="1" lang="zh-CN" altLang="en-US" sz="16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948961-E12C-A646-A777-F12DD5EB0DE2}"/>
                </a:ext>
              </a:extLst>
            </p:cNvPr>
            <p:cNvSpPr/>
            <p:nvPr/>
          </p:nvSpPr>
          <p:spPr>
            <a:xfrm>
              <a:off x="2060026" y="2317534"/>
              <a:ext cx="620111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img1</a:t>
              </a:r>
              <a:endParaRPr kumimoji="1" lang="zh-CN" altLang="en-US" sz="160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05522E2-DE11-224F-BD82-C79DE74E120A}"/>
                </a:ext>
              </a:extLst>
            </p:cNvPr>
            <p:cNvSpPr/>
            <p:nvPr/>
          </p:nvSpPr>
          <p:spPr>
            <a:xfrm>
              <a:off x="2170386" y="2427894"/>
              <a:ext cx="620111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img1</a:t>
              </a:r>
              <a:endParaRPr kumimoji="1" lang="zh-CN" altLang="en-US" sz="1600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3CB548E-94FB-EB43-A332-B72A16EB83DD}"/>
                </a:ext>
              </a:extLst>
            </p:cNvPr>
            <p:cNvSpPr/>
            <p:nvPr/>
          </p:nvSpPr>
          <p:spPr>
            <a:xfrm>
              <a:off x="2280746" y="2538254"/>
              <a:ext cx="620111" cy="588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img1</a:t>
              </a:r>
              <a:endParaRPr kumimoji="1" lang="zh-CN" altLang="en-US" sz="16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6B4D5B6-5349-0B49-ACBE-7986AF63804C}"/>
              </a:ext>
            </a:extLst>
          </p:cNvPr>
          <p:cNvSpPr/>
          <p:nvPr/>
        </p:nvSpPr>
        <p:spPr>
          <a:xfrm>
            <a:off x="532095" y="1092657"/>
            <a:ext cx="620111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img1</a:t>
            </a:r>
            <a:endParaRPr kumimoji="1"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ECB4FDC-DBF3-5744-AE67-D8CBCC65871C}"/>
              </a:ext>
            </a:extLst>
          </p:cNvPr>
          <p:cNvSpPr/>
          <p:nvPr/>
        </p:nvSpPr>
        <p:spPr>
          <a:xfrm>
            <a:off x="536046" y="1785605"/>
            <a:ext cx="620111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img2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11A1F4-5D04-F441-8150-785C5CE9A6A1}"/>
              </a:ext>
            </a:extLst>
          </p:cNvPr>
          <p:cNvSpPr/>
          <p:nvPr/>
        </p:nvSpPr>
        <p:spPr>
          <a:xfrm>
            <a:off x="542602" y="2478553"/>
            <a:ext cx="620111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img3</a:t>
            </a:r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3C207A-BD03-8D44-A1B6-63BC5C9B0D66}"/>
              </a:ext>
            </a:extLst>
          </p:cNvPr>
          <p:cNvSpPr/>
          <p:nvPr/>
        </p:nvSpPr>
        <p:spPr>
          <a:xfrm>
            <a:off x="542603" y="3171501"/>
            <a:ext cx="620111" cy="588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img4</a:t>
            </a:r>
            <a:endParaRPr kumimoji="1" lang="zh-CN" altLang="en-US" sz="16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671282-73F9-ED40-8651-8C9BD0631264}"/>
              </a:ext>
            </a:extLst>
          </p:cNvPr>
          <p:cNvCxnSpPr>
            <a:cxnSpLocks/>
          </p:cNvCxnSpPr>
          <p:nvPr/>
        </p:nvCxnSpPr>
        <p:spPr>
          <a:xfrm flipV="1">
            <a:off x="1194736" y="2518651"/>
            <a:ext cx="875802" cy="94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877F3A0-DC27-3A4D-9300-31F57E5DD262}"/>
              </a:ext>
            </a:extLst>
          </p:cNvPr>
          <p:cNvCxnSpPr>
            <a:cxnSpLocks/>
          </p:cNvCxnSpPr>
          <p:nvPr/>
        </p:nvCxnSpPr>
        <p:spPr>
          <a:xfrm>
            <a:off x="1230703" y="1386946"/>
            <a:ext cx="839835" cy="101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A0B19ED-4002-664F-BC95-E343DE3CFA9B}"/>
              </a:ext>
            </a:extLst>
          </p:cNvPr>
          <p:cNvCxnSpPr>
            <a:cxnSpLocks/>
          </p:cNvCxnSpPr>
          <p:nvPr/>
        </p:nvCxnSpPr>
        <p:spPr>
          <a:xfrm flipV="1">
            <a:off x="1194736" y="2495421"/>
            <a:ext cx="860037" cy="27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CBED785-68B8-5C45-9758-071390FE42DD}"/>
              </a:ext>
            </a:extLst>
          </p:cNvPr>
          <p:cNvCxnSpPr>
            <a:cxnSpLocks/>
          </p:cNvCxnSpPr>
          <p:nvPr/>
        </p:nvCxnSpPr>
        <p:spPr>
          <a:xfrm>
            <a:off x="1194736" y="2107648"/>
            <a:ext cx="875802" cy="36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4F66926-8522-174F-BB0D-FEB5B2B2031D}"/>
              </a:ext>
            </a:extLst>
          </p:cNvPr>
          <p:cNvSpPr txBox="1"/>
          <p:nvPr/>
        </p:nvSpPr>
        <p:spPr>
          <a:xfrm>
            <a:off x="1395252" y="249994"/>
            <a:ext cx="131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cpu</a:t>
            </a:r>
            <a:endParaRPr kumimoji="1" lang="en-US" altLang="zh-CN" dirty="0"/>
          </a:p>
          <a:p>
            <a:r>
              <a:rPr kumimoji="1" lang="zh-CN" altLang="en-US" dirty="0"/>
              <a:t>预处理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B507E9-8453-024E-88A7-39983E0AFF50}"/>
              </a:ext>
            </a:extLst>
          </p:cNvPr>
          <p:cNvSpPr txBox="1"/>
          <p:nvPr/>
        </p:nvSpPr>
        <p:spPr>
          <a:xfrm>
            <a:off x="3626069" y="249993"/>
            <a:ext cx="122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gpu</a:t>
            </a:r>
            <a:endParaRPr kumimoji="1" lang="en-US" altLang="zh-CN" dirty="0"/>
          </a:p>
          <a:p>
            <a:r>
              <a:rPr kumimoji="1" lang="zh-CN" altLang="en-US" dirty="0"/>
              <a:t>模型推理</a:t>
            </a:r>
          </a:p>
        </p:txBody>
      </p:sp>
    </p:spTree>
    <p:extLst>
      <p:ext uri="{BB962C8B-B14F-4D97-AF65-F5344CB8AC3E}">
        <p14:creationId xmlns:p14="http://schemas.microsoft.com/office/powerpoint/2010/main" val="361785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955290" y="1217930"/>
            <a:ext cx="628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OCR: Optical Character Recognition，光学字符识别</a:t>
            </a:r>
          </a:p>
        </p:txBody>
      </p:sp>
      <p:pic>
        <p:nvPicPr>
          <p:cNvPr id="6" name="Picture 5" descr="Screenshot from 2021-08-22 21-30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2498090"/>
            <a:ext cx="6297930" cy="3096260"/>
          </a:xfrm>
          <a:prstGeom prst="rect">
            <a:avLst/>
          </a:prstGeom>
        </p:spPr>
      </p:pic>
      <p:pic>
        <p:nvPicPr>
          <p:cNvPr id="7" name="Picture 6" descr="Screenshot from 2021-08-22 21-31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2498090"/>
            <a:ext cx="4551045" cy="34188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OCR 是什么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021965" y="2129790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扫描文档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823960" y="2129790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自然场景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面临的难点</a:t>
            </a:r>
          </a:p>
          <a:p>
            <a:r>
              <a:rPr lang="en-US" altLang="en-US" sz="1600"/>
              <a:t>1 文字表观多样性</a:t>
            </a:r>
          </a:p>
        </p:txBody>
      </p:sp>
      <p:pic>
        <p:nvPicPr>
          <p:cNvPr id="4" name="Picture 3" descr="Screenshot from 2021-08-22 21-38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1594803"/>
            <a:ext cx="2515870" cy="1959610"/>
          </a:xfrm>
          <a:prstGeom prst="rect">
            <a:avLst/>
          </a:prstGeom>
        </p:spPr>
      </p:pic>
      <p:pic>
        <p:nvPicPr>
          <p:cNvPr id="5" name="Picture 4" descr="Screenshot from 2021-08-22 21-38-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" y="1601470"/>
            <a:ext cx="2702560" cy="1946275"/>
          </a:xfrm>
          <a:prstGeom prst="rect">
            <a:avLst/>
          </a:prstGeom>
        </p:spPr>
      </p:pic>
      <p:pic>
        <p:nvPicPr>
          <p:cNvPr id="6" name="Picture 5" descr="Screenshot from 2021-08-22 21-37-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" y="4095433"/>
            <a:ext cx="2735580" cy="1821815"/>
          </a:xfrm>
          <a:prstGeom prst="rect">
            <a:avLst/>
          </a:prstGeom>
        </p:spPr>
      </p:pic>
      <p:pic>
        <p:nvPicPr>
          <p:cNvPr id="7" name="Picture 6" descr="Screenshot from 2021-08-22 21-37-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680" y="1591310"/>
            <a:ext cx="2461260" cy="1966595"/>
          </a:xfrm>
          <a:prstGeom prst="rect">
            <a:avLst/>
          </a:prstGeom>
        </p:spPr>
      </p:pic>
      <p:pic>
        <p:nvPicPr>
          <p:cNvPr id="9" name="Picture 8" descr="Screenshot from 2021-08-22 21-39-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240" y="1673860"/>
            <a:ext cx="2509520" cy="1801495"/>
          </a:xfrm>
          <a:prstGeom prst="rect">
            <a:avLst/>
          </a:prstGeom>
        </p:spPr>
      </p:pic>
      <p:pic>
        <p:nvPicPr>
          <p:cNvPr id="10" name="Picture 9" descr="Screenshot from 2021-08-22 21-39-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005" y="4132898"/>
            <a:ext cx="2674620" cy="1746885"/>
          </a:xfrm>
          <a:prstGeom prst="rect">
            <a:avLst/>
          </a:prstGeom>
        </p:spPr>
      </p:pic>
      <p:pic>
        <p:nvPicPr>
          <p:cNvPr id="11" name="Picture 10" descr="Screenshot from 2021-08-22 21-42-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5670" y="4126865"/>
            <a:ext cx="2696845" cy="1758950"/>
          </a:xfrm>
          <a:prstGeom prst="rect">
            <a:avLst/>
          </a:prstGeom>
        </p:spPr>
      </p:pic>
      <p:pic>
        <p:nvPicPr>
          <p:cNvPr id="12" name="Picture 11" descr="Screenshot from 2021-08-22 21-42-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0845" y="4163060"/>
            <a:ext cx="2614930" cy="168656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9984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文字弯曲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129984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拍摄模糊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18147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纸张褶皱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706310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手写文字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994473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密集文字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18147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背景干扰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06310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光线不足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94473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ym typeface="+mn-ea"/>
              </a:rPr>
              <a:t>透视变换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面临的难点</a:t>
            </a:r>
          </a:p>
          <a:p>
            <a:r>
              <a:rPr lang="en-US" altLang="en-US" sz="1600"/>
              <a:t>2 效果和效率的权衡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5422265" y="3976370"/>
            <a:ext cx="936625" cy="89598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9290" y="3841115"/>
            <a:ext cx="7903210" cy="135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69465" y="2804160"/>
            <a:ext cx="1366520" cy="928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识别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准确率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763510" y="2997835"/>
            <a:ext cx="1026160" cy="7346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模型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大小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886825" y="2997835"/>
            <a:ext cx="1026160" cy="7346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推理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速度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/>
              <a:t>目录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chemeClr val="tx1"/>
                  </a:solidFill>
                </a:rPr>
                <a:t>1 OCR简介</a:t>
              </a: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OCR是什么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面临的难点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>
                  <a:solidFill>
                    <a:srgbClr val="FF0000"/>
                  </a:solidFill>
                </a:rPr>
                <a:t>2 解决方案</a:t>
              </a: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检测模型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方向分类</a:t>
              </a: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识别模型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400"/>
                <a:t>3 部署</a:t>
              </a: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？？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解决方案</a:t>
            </a:r>
            <a:endParaRPr lang="en-US" altLang="en-US" sz="1600"/>
          </a:p>
        </p:txBody>
      </p:sp>
      <p:sp>
        <p:nvSpPr>
          <p:cNvPr id="4" name="Left Brace 3"/>
          <p:cNvSpPr/>
          <p:nvPr/>
        </p:nvSpPr>
        <p:spPr>
          <a:xfrm>
            <a:off x="3886200" y="2676525"/>
            <a:ext cx="335280" cy="1511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63085" y="39897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end2end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363085" y="2517140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2 steps</a:t>
            </a:r>
          </a:p>
        </p:txBody>
      </p:sp>
      <p:sp>
        <p:nvSpPr>
          <p:cNvPr id="7" name="Left Brace 6"/>
          <p:cNvSpPr/>
          <p:nvPr/>
        </p:nvSpPr>
        <p:spPr>
          <a:xfrm>
            <a:off x="5585460" y="2225040"/>
            <a:ext cx="363855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589270" y="3743325"/>
            <a:ext cx="363855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39485" y="367982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End2End-PSL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039485" y="395795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TextDragon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039485" y="423608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PGNet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6039485" y="442849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693670" y="324485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solution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6720840" y="1864995"/>
            <a:ext cx="223520" cy="721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31230" y="204216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det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6031230" y="29235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rec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7021195" y="179514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EAST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7021195" y="206819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DB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7021195" y="227266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31" name="Left Brace 30"/>
          <p:cNvSpPr/>
          <p:nvPr/>
        </p:nvSpPr>
        <p:spPr>
          <a:xfrm>
            <a:off x="6720840" y="2747010"/>
            <a:ext cx="223520" cy="721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011670" y="269557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CRNN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7011670" y="296862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Attention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7011670" y="317309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......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08475" y="1732280"/>
            <a:ext cx="4283710" cy="18281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检测模型</a:t>
            </a:r>
          </a:p>
        </p:txBody>
      </p:sp>
      <p:pic>
        <p:nvPicPr>
          <p:cNvPr id="2" name="Picture 1" descr="Screenshot from 2021-08-22 22-22-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" y="2567940"/>
            <a:ext cx="10058400" cy="38461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7225" y="2726690"/>
            <a:ext cx="3297555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shot from 2021-08-22 22-56-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698500"/>
            <a:ext cx="2473960" cy="1869440"/>
          </a:xfrm>
          <a:prstGeom prst="rect">
            <a:avLst/>
          </a:prstGeom>
        </p:spPr>
      </p:pic>
      <p:pic>
        <p:nvPicPr>
          <p:cNvPr id="12" name="Picture 11" descr="Screenshot from 2021-08-22 22-22-37"/>
          <p:cNvPicPr>
            <a:picLocks noChangeAspect="1"/>
          </p:cNvPicPr>
          <p:nvPr/>
        </p:nvPicPr>
        <p:blipFill>
          <a:blip r:embed="rId2"/>
          <a:srcRect l="33068" r="34255" b="53525"/>
          <a:stretch>
            <a:fillRect/>
          </a:stretch>
        </p:blipFill>
        <p:spPr>
          <a:xfrm>
            <a:off x="4474210" y="3411855"/>
            <a:ext cx="3286760" cy="1787525"/>
          </a:xfrm>
          <a:prstGeom prst="rect">
            <a:avLst/>
          </a:prstGeom>
        </p:spPr>
      </p:pic>
      <p:pic>
        <p:nvPicPr>
          <p:cNvPr id="13" name="Picture 12" descr="Screenshot from 2021-08-22 23-12-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400" y="746760"/>
            <a:ext cx="272161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from 2021-08-22 23-19-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0" y="285115"/>
            <a:ext cx="4918075" cy="57994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107315"/>
            <a:ext cx="2360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检测模型</a:t>
            </a:r>
          </a:p>
          <a:p>
            <a:r>
              <a:rPr lang="en-US" altLang="en-US" sz="2000"/>
              <a:t>   </a:t>
            </a:r>
            <a:r>
              <a:rPr lang="en-US" altLang="en-US"/>
              <a:t>TextDragon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493895" y="6443980"/>
            <a:ext cx="7453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参考：</a:t>
            </a:r>
            <a:r>
              <a:rPr lang="en-US" sz="1200"/>
              <a:t>TextDragon: An End-to-End Framework for Arbitrary Shaped Text Spotting ， </a:t>
            </a:r>
            <a:r>
              <a:rPr lang="en-US" altLang="en-US" sz="1200"/>
              <a:t>ICCV</a:t>
            </a:r>
            <a:r>
              <a:rPr lang="en-US" sz="1200"/>
              <a:t>, 2019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33375" y="107315"/>
            <a:ext cx="2360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/>
              <a:t>检测模型</a:t>
            </a:r>
          </a:p>
          <a:p>
            <a:r>
              <a:rPr lang="en-US" altLang="en-US" sz="2000"/>
              <a:t>   </a:t>
            </a:r>
            <a:r>
              <a:rPr lang="en-US" altLang="en-US"/>
              <a:t>DB</a:t>
            </a:r>
          </a:p>
        </p:txBody>
      </p:sp>
      <p:pic>
        <p:nvPicPr>
          <p:cNvPr id="2" name="Picture 1" descr="Screenshot from 2021-08-22 23-21-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1514475"/>
            <a:ext cx="10058400" cy="315722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067300" y="6443980"/>
            <a:ext cx="6880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/>
              <a:t>参考：</a:t>
            </a:r>
            <a:r>
              <a:rPr lang="en-US" sz="1200"/>
              <a:t>Real-Time Scene Text Detection with Differentiable Binarization ， </a:t>
            </a:r>
            <a:r>
              <a:rPr lang="en-US" altLang="en-US" sz="1200"/>
              <a:t>AAAI</a:t>
            </a:r>
            <a:r>
              <a:rPr lang="en-US" sz="1200"/>
              <a:t>, </a:t>
            </a:r>
            <a:r>
              <a:rPr lang="en-US" altLang="en-US" sz="1200"/>
              <a:t>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220</Words>
  <Application>Microsoft Macintosh PowerPoint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LiKemin</cp:lastModifiedBy>
  <cp:revision>299</cp:revision>
  <dcterms:created xsi:type="dcterms:W3CDTF">2021-08-22T17:05:12Z</dcterms:created>
  <dcterms:modified xsi:type="dcterms:W3CDTF">2021-12-24T16:56:48Z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