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89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4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9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8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0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5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0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93E6-A2D9-4931-B109-5DF0606CE59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654BA-5D61-41E6-B923-4B7C31321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2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종로</a:t>
            </a:r>
            <a:r>
              <a:rPr lang="en-US" altLang="ko-KR" dirty="0" smtClean="0"/>
              <a:t>SQLP </a:t>
            </a:r>
            <a:r>
              <a:rPr lang="ko-KR" altLang="en-US" dirty="0" err="1" smtClean="0"/>
              <a:t>스터디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김은</a:t>
            </a:r>
            <a:r>
              <a:rPr lang="ko-KR" altLang="en-US" dirty="0"/>
              <a:t>아</a:t>
            </a:r>
          </a:p>
        </p:txBody>
      </p:sp>
    </p:spTree>
    <p:extLst>
      <p:ext uri="{BB962C8B-B14F-4D97-AF65-F5344CB8AC3E}">
        <p14:creationId xmlns:p14="http://schemas.microsoft.com/office/powerpoint/2010/main" val="76554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2) </a:t>
            </a:r>
            <a:r>
              <a:rPr lang="en-US" altLang="ko-KR" sz="2400" dirty="0"/>
              <a:t>DENSE_RANK </a:t>
            </a:r>
            <a:endParaRPr lang="en-US" altLang="ko-KR" sz="2400" dirty="0" smtClean="0"/>
          </a:p>
          <a:p>
            <a:r>
              <a:rPr lang="en-US" altLang="ko-KR" sz="1400" dirty="0"/>
              <a:t>RANK </a:t>
            </a:r>
            <a:r>
              <a:rPr lang="ko-KR" altLang="en-US" sz="1400" dirty="0"/>
              <a:t>함수와 흡사하나</a:t>
            </a:r>
            <a:r>
              <a:rPr lang="en-US" altLang="ko-KR" sz="1400" dirty="0"/>
              <a:t>, </a:t>
            </a:r>
            <a:r>
              <a:rPr lang="ko-KR" altLang="en-US" sz="1400" dirty="0"/>
              <a:t>동일한 순위를 하나의 건수로 취급 </a:t>
            </a:r>
          </a:p>
          <a:p>
            <a:r>
              <a:rPr lang="ko-KR" altLang="en-US" sz="1400" dirty="0"/>
              <a:t>특정 범위</a:t>
            </a:r>
            <a:r>
              <a:rPr lang="en-US" altLang="ko-KR" sz="1400" dirty="0"/>
              <a:t>(PARTITION) </a:t>
            </a:r>
            <a:r>
              <a:rPr lang="ko-KR" altLang="en-US" sz="1400" dirty="0"/>
              <a:t>내에서 혹은 전체 데이터에 대한 순위 구함 </a:t>
            </a:r>
          </a:p>
          <a:p>
            <a:r>
              <a:rPr lang="ko-KR" altLang="en-US" sz="1400" dirty="0"/>
              <a:t>동일한 값에 대해서는 동일한 순위를 부여함</a:t>
            </a:r>
          </a:p>
          <a:p>
            <a:endParaRPr lang="ko-KR" altLang="en-US" sz="1400" dirty="0" smtClean="0"/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16096" y="552326"/>
            <a:ext cx="27283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RANK : 1 2 2 4 </a:t>
            </a:r>
          </a:p>
          <a:p>
            <a:r>
              <a:rPr lang="en-US" altLang="ko-KR" dirty="0"/>
              <a:t>DENSE_RANK : 1 2 2 3 </a:t>
            </a:r>
          </a:p>
          <a:p>
            <a:r>
              <a:rPr lang="en-US" altLang="ko-KR" dirty="0"/>
              <a:t>ROW_NUMBER : 1 2 3 4 </a:t>
            </a:r>
            <a:endParaRPr lang="en-US" altLang="ko-KR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</a:t>
            </a:r>
            <a:r>
              <a:rPr lang="en-US" altLang="ko-KR" sz="3200" dirty="0"/>
              <a:t>(</a:t>
            </a:r>
            <a:r>
              <a:rPr lang="ko-KR" altLang="en-US" sz="3200" dirty="0"/>
              <a:t>순위</a:t>
            </a:r>
            <a:r>
              <a:rPr lang="en-US" altLang="ko-KR" sz="3200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68008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45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3) </a:t>
            </a:r>
            <a:r>
              <a:rPr lang="en-US" altLang="ko-KR" sz="2400" dirty="0"/>
              <a:t>ROW_NUMBER </a:t>
            </a:r>
          </a:p>
          <a:p>
            <a:r>
              <a:rPr lang="en-US" altLang="ko-KR" sz="1400" dirty="0"/>
              <a:t>RANK </a:t>
            </a:r>
            <a:r>
              <a:rPr lang="ko-KR" altLang="en-US" sz="1400" dirty="0"/>
              <a:t>나 </a:t>
            </a:r>
            <a:r>
              <a:rPr lang="en-US" altLang="ko-KR" sz="1400" dirty="0"/>
              <a:t>DENSE_RANK </a:t>
            </a:r>
            <a:r>
              <a:rPr lang="ko-KR" altLang="en-US" sz="1400" dirty="0"/>
              <a:t>함수가 동일한 값에 대해서는 동일한 순위를 </a:t>
            </a:r>
            <a:r>
              <a:rPr lang="ko-KR" altLang="en-US" sz="1400" dirty="0" err="1"/>
              <a:t>부여하는대</a:t>
            </a:r>
            <a:r>
              <a:rPr lang="ko-KR" altLang="en-US" sz="1400" dirty="0"/>
              <a:t> 반해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동일한 </a:t>
            </a:r>
            <a:r>
              <a:rPr lang="ko-KR" altLang="en-US" sz="1400" dirty="0"/>
              <a:t>값이라도 고유한 순위를 부여함</a:t>
            </a:r>
          </a:p>
          <a:p>
            <a:endParaRPr lang="ko-KR" altLang="en-US" sz="1400" dirty="0"/>
          </a:p>
          <a:p>
            <a:endParaRPr lang="ko-KR" altLang="en-US" sz="1400" dirty="0" smtClean="0"/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16096" y="552326"/>
            <a:ext cx="27283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RANK : 1 2 2 4 </a:t>
            </a:r>
          </a:p>
          <a:p>
            <a:r>
              <a:rPr lang="en-US" altLang="ko-KR" dirty="0"/>
              <a:t>DENSE_RANK : 1 2 2 3 </a:t>
            </a:r>
          </a:p>
          <a:p>
            <a:r>
              <a:rPr lang="en-US" altLang="ko-KR" dirty="0"/>
              <a:t>ROW_NUMBER : 1 2 3 4 </a:t>
            </a:r>
            <a:endParaRPr lang="en-US" altLang="ko-KR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순위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63155"/>
            <a:ext cx="66865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57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1) SUM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ko-KR" altLang="en-US" sz="1400" dirty="0"/>
          </a:p>
          <a:p>
            <a:endParaRPr lang="ko-KR" altLang="en-US" sz="1400" dirty="0" smtClean="0"/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집계함수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49530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9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1) SUM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ko-KR" altLang="en-US" sz="1400" dirty="0"/>
          </a:p>
          <a:p>
            <a:endParaRPr lang="ko-KR" altLang="en-US" sz="1400" dirty="0" smtClean="0"/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집계함수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01" y="1781175"/>
            <a:ext cx="75533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88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2) MAX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ko-KR" altLang="en-US" sz="1400" dirty="0"/>
          </a:p>
          <a:p>
            <a:endParaRPr lang="ko-KR" altLang="en-US" sz="1400" dirty="0" smtClean="0"/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집계함수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50958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5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2) MAX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ko-KR" altLang="en-US" sz="1400" dirty="0"/>
          </a:p>
          <a:p>
            <a:endParaRPr lang="ko-KR" altLang="en-US" sz="1400" dirty="0" smtClean="0"/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집계함수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58197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6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3) MIN</a:t>
            </a:r>
            <a:endParaRPr lang="en-US" altLang="ko-KR" sz="2400" dirty="0"/>
          </a:p>
          <a:p>
            <a:endParaRPr lang="ko-KR" altLang="en-US" sz="1400" dirty="0"/>
          </a:p>
          <a:p>
            <a:endParaRPr lang="ko-KR" altLang="en-US" sz="1400" dirty="0" smtClean="0"/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집계함수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9151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8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4) MIN</a:t>
            </a:r>
            <a:endParaRPr lang="en-US" altLang="ko-KR" sz="2400" dirty="0"/>
          </a:p>
          <a:p>
            <a:endParaRPr lang="ko-KR" altLang="en-US" sz="1400" dirty="0"/>
          </a:p>
          <a:p>
            <a:endParaRPr lang="ko-KR" altLang="en-US" sz="1400" dirty="0" smtClean="0"/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집계함수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9151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52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5) AVERAGE</a:t>
            </a:r>
            <a:endParaRPr lang="en-US" altLang="ko-KR" sz="2400" dirty="0"/>
          </a:p>
          <a:p>
            <a:endParaRPr lang="ko-KR" altLang="en-US" sz="1400" dirty="0"/>
          </a:p>
          <a:p>
            <a:endParaRPr lang="ko-KR" altLang="en-US" sz="1400" dirty="0" smtClean="0"/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집계함수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7" y="1774651"/>
            <a:ext cx="82867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95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6) COUNT</a:t>
            </a:r>
            <a:endParaRPr lang="en-US" altLang="ko-KR" sz="2400" dirty="0"/>
          </a:p>
          <a:p>
            <a:endParaRPr lang="ko-KR" altLang="en-US" sz="1400" dirty="0"/>
          </a:p>
          <a:p>
            <a:endParaRPr lang="ko-KR" altLang="en-US" sz="1400" dirty="0" smtClean="0"/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집계함수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5820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60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그룹함수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</a:rPr>
              <a:t>소계</a:t>
            </a:r>
            <a:r>
              <a:rPr lang="en-US" altLang="ko-KR" sz="2800" dirty="0" smtClean="0">
                <a:solidFill>
                  <a:srgbClr val="0070C0"/>
                </a:solidFill>
              </a:rPr>
              <a:t>, </a:t>
            </a:r>
            <a:r>
              <a:rPr lang="ko-KR" altLang="en-US" sz="2800" dirty="0" smtClean="0">
                <a:solidFill>
                  <a:srgbClr val="0070C0"/>
                </a:solidFill>
              </a:rPr>
              <a:t>중계</a:t>
            </a:r>
            <a:r>
              <a:rPr lang="en-US" altLang="ko-KR" sz="2800" dirty="0" smtClean="0">
                <a:solidFill>
                  <a:srgbClr val="0070C0"/>
                </a:solidFill>
              </a:rPr>
              <a:t>, </a:t>
            </a:r>
            <a:r>
              <a:rPr lang="ko-KR" altLang="en-US" sz="2800" dirty="0" smtClean="0">
                <a:solidFill>
                  <a:srgbClr val="0070C0"/>
                </a:solidFill>
              </a:rPr>
              <a:t>합계</a:t>
            </a:r>
            <a:r>
              <a:rPr lang="en-US" altLang="ko-KR" sz="2800" dirty="0" smtClean="0">
                <a:solidFill>
                  <a:srgbClr val="0070C0"/>
                </a:solidFill>
              </a:rPr>
              <a:t>, </a:t>
            </a:r>
            <a:r>
              <a:rPr lang="ko-KR" altLang="en-US" sz="2800" dirty="0" smtClean="0">
                <a:solidFill>
                  <a:srgbClr val="0070C0"/>
                </a:solidFill>
              </a:rPr>
              <a:t>총 합계 </a:t>
            </a:r>
            <a:r>
              <a:rPr lang="ko-KR" altLang="en-US" sz="2800" dirty="0" smtClean="0"/>
              <a:t>등 여러 레벨의 결산 </a:t>
            </a:r>
          </a:p>
          <a:p>
            <a:r>
              <a:rPr lang="ko-KR" altLang="en-US" sz="2800" dirty="0" smtClean="0"/>
              <a:t>하나의 </a:t>
            </a:r>
            <a:r>
              <a:rPr lang="en-US" altLang="ko-KR" sz="2800" dirty="0" smtClean="0"/>
              <a:t>SQL </a:t>
            </a:r>
            <a:r>
              <a:rPr lang="ko-KR" altLang="en-US" sz="2800" dirty="0" smtClean="0"/>
              <a:t>로 테이블을 한 번만 읽어서 빠르게 리포트 작성 가능 </a:t>
            </a:r>
            <a:endParaRPr lang="en-US" altLang="ko-KR" sz="2800" dirty="0" smtClean="0"/>
          </a:p>
          <a:p>
            <a:endParaRPr lang="ko-KR" altLang="en-US" sz="2800" dirty="0" smtClean="0"/>
          </a:p>
          <a:p>
            <a:pPr marL="0" indent="0">
              <a:buNone/>
            </a:pPr>
            <a:r>
              <a:rPr lang="en-US" altLang="ko-KR" sz="2800" dirty="0" smtClean="0"/>
              <a:t>1) ROLLUP </a:t>
            </a:r>
            <a:r>
              <a:rPr lang="ko-KR" altLang="en-US" sz="2800" dirty="0" smtClean="0"/>
              <a:t>함수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 </a:t>
            </a:r>
            <a:r>
              <a:rPr lang="en-US" altLang="ko-KR" sz="2800" dirty="0" smtClean="0"/>
              <a:t>-</a:t>
            </a:r>
            <a:r>
              <a:rPr lang="ko-KR" altLang="en-US" sz="2800" dirty="0" err="1" smtClean="0"/>
              <a:t>소그룹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간의 소계를 계산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사용이 쉽고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병렬 수행 가능 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2) CUBE </a:t>
            </a:r>
            <a:r>
              <a:rPr lang="ko-KR" altLang="en-US" sz="2800" dirty="0" smtClean="0"/>
              <a:t>함수 </a:t>
            </a:r>
            <a:r>
              <a:rPr lang="en-US" altLang="ko-KR" sz="2800" dirty="0" smtClean="0"/>
              <a:t>: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GROUP </a:t>
            </a:r>
            <a:r>
              <a:rPr lang="en-US" altLang="ko-KR" sz="2800" dirty="0" smtClean="0"/>
              <a:t>BY </a:t>
            </a:r>
            <a:r>
              <a:rPr lang="ko-KR" altLang="en-US" sz="2800" dirty="0" smtClean="0"/>
              <a:t>항목들간 다차원적인 </a:t>
            </a:r>
            <a:r>
              <a:rPr lang="ko-KR" altLang="en-US" sz="2800" dirty="0" smtClean="0"/>
              <a:t>계산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 - </a:t>
            </a:r>
            <a:r>
              <a:rPr lang="ko-KR" altLang="en-US" sz="2800" dirty="0" smtClean="0"/>
              <a:t>다양한 </a:t>
            </a:r>
            <a:r>
              <a:rPr lang="ko-KR" altLang="en-US" sz="2800" dirty="0" smtClean="0"/>
              <a:t>데이터를 얻는 장점</a:t>
            </a:r>
            <a:r>
              <a:rPr lang="en-US" altLang="ko-KR" sz="2800" dirty="0" smtClean="0"/>
              <a:t>, But </a:t>
            </a:r>
            <a:r>
              <a:rPr lang="ko-KR" altLang="en-US" sz="2800" dirty="0" smtClean="0"/>
              <a:t>시스템 부하 많은 단점 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3)GROUPING </a:t>
            </a:r>
            <a:r>
              <a:rPr lang="en-US" altLang="ko-KR" sz="2800" dirty="0" smtClean="0"/>
              <a:t>SETS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특정 </a:t>
            </a:r>
            <a:r>
              <a:rPr lang="ko-KR" altLang="en-US" sz="2800" dirty="0" smtClean="0"/>
              <a:t>항목에 대한 </a:t>
            </a:r>
            <a:r>
              <a:rPr lang="ko-KR" altLang="en-US" sz="2800" dirty="0" smtClean="0"/>
              <a:t>소계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대부분의 </a:t>
            </a:r>
            <a:r>
              <a:rPr lang="en-US" altLang="ko-KR" sz="2800" dirty="0"/>
              <a:t>UNION ALL + GROUP BY </a:t>
            </a:r>
            <a:r>
              <a:rPr lang="ko-KR" altLang="en-US" sz="2800" dirty="0"/>
              <a:t>쿼리들을 </a:t>
            </a:r>
            <a:r>
              <a:rPr lang="en-US" altLang="ko-KR" sz="2800" dirty="0"/>
              <a:t>SQL</a:t>
            </a:r>
          </a:p>
          <a:p>
            <a:pPr marL="0" indent="0"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하나로 </a:t>
            </a:r>
            <a:r>
              <a:rPr lang="ko-KR" altLang="en-US" sz="2800" dirty="0"/>
              <a:t>통합하여 </a:t>
            </a:r>
            <a:r>
              <a:rPr lang="ko-KR" altLang="en-US" sz="2800" dirty="0" smtClean="0"/>
              <a:t>튜닝 할 수 </a:t>
            </a:r>
            <a:r>
              <a:rPr lang="ko-KR" altLang="en-US" sz="2800" dirty="0"/>
              <a:t>있다</a:t>
            </a:r>
            <a:r>
              <a:rPr lang="en-US" altLang="ko-KR" sz="2800" dirty="0"/>
              <a:t>.</a:t>
            </a:r>
            <a:endParaRPr lang="ko-KR" altLang="en-US" sz="28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5928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1) FIRST VALUE</a:t>
            </a:r>
            <a:endParaRPr lang="ko-KR" altLang="en-US" sz="1400" dirty="0"/>
          </a:p>
          <a:p>
            <a:endParaRPr lang="ko-KR" altLang="en-US" sz="1400" dirty="0" smtClean="0"/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행내</a:t>
            </a:r>
            <a:r>
              <a:rPr lang="ko-KR" altLang="en-US" sz="2800" dirty="0" smtClean="0"/>
              <a:t> 순서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594371" y="177281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파티션별</a:t>
            </a:r>
            <a:r>
              <a:rPr lang="ko-KR" altLang="en-US" dirty="0" smtClean="0"/>
              <a:t> </a:t>
            </a:r>
            <a:r>
              <a:rPr lang="ko-KR" altLang="en-US" dirty="0"/>
              <a:t>윈도우에서 가장 먼저 나온 값을 구한다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MIN </a:t>
            </a:r>
            <a:r>
              <a:rPr lang="ko-KR" altLang="en-US" dirty="0"/>
              <a:t>을 활용해도 같은 결과 얻음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98679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396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2) </a:t>
            </a:r>
            <a:r>
              <a:rPr lang="en-US" altLang="ko-KR" sz="2400" dirty="0"/>
              <a:t>LAST_VALUE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1600" dirty="0"/>
              <a:t>LAST_VALUE </a:t>
            </a:r>
            <a:r>
              <a:rPr lang="ko-KR" altLang="en-US" sz="1600" dirty="0"/>
              <a:t>함수를 이용해 </a:t>
            </a:r>
            <a:r>
              <a:rPr lang="ko-KR" altLang="en-US" sz="1600" dirty="0" err="1"/>
              <a:t>파티션별</a:t>
            </a:r>
            <a:r>
              <a:rPr lang="ko-KR" altLang="en-US" sz="1600" dirty="0"/>
              <a:t> 윈도우에서 가장 나중에 나온 값을 구한다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MAX </a:t>
            </a:r>
            <a:r>
              <a:rPr lang="ko-KR" altLang="en-US" sz="1600" dirty="0" smtClean="0"/>
              <a:t>활용해도 동일한 값</a:t>
            </a:r>
            <a:endParaRPr lang="en-US" altLang="ko-KR" sz="16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행내</a:t>
            </a:r>
            <a:r>
              <a:rPr lang="ko-KR" altLang="en-US" sz="2800" dirty="0" smtClean="0"/>
              <a:t> 순서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28242"/>
            <a:ext cx="70961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40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3) </a:t>
            </a:r>
            <a:r>
              <a:rPr lang="en-US" altLang="ko-KR" sz="2400" b="1" dirty="0"/>
              <a:t>LAG </a:t>
            </a:r>
            <a:r>
              <a:rPr lang="ko-KR" altLang="en-US" sz="2400" b="1" dirty="0"/>
              <a:t>함수</a:t>
            </a:r>
          </a:p>
          <a:p>
            <a:pPr marL="0" indent="0">
              <a:buNone/>
            </a:pPr>
            <a:r>
              <a:rPr lang="ko-KR" altLang="en-US" sz="1800" dirty="0" err="1"/>
              <a:t>파티션별</a:t>
            </a:r>
            <a:r>
              <a:rPr lang="ko-KR" altLang="en-US" sz="1800" dirty="0"/>
              <a:t> 윈도우에서 이전 몇 번째 행의 값을 가져 올 수 있다</a:t>
            </a:r>
            <a:r>
              <a:rPr lang="en-US" altLang="ko-KR" sz="1800" dirty="0"/>
              <a:t>.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행내</a:t>
            </a:r>
            <a:r>
              <a:rPr lang="ko-KR" altLang="en-US" sz="2800" dirty="0" smtClean="0"/>
              <a:t> 순서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35" y="4717876"/>
            <a:ext cx="449580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87" y="2095103"/>
            <a:ext cx="6105525" cy="248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33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4) </a:t>
            </a:r>
            <a:r>
              <a:rPr lang="en-US" altLang="ko-KR" sz="2400" b="1" dirty="0" smtClean="0"/>
              <a:t>LEAD </a:t>
            </a:r>
            <a:r>
              <a:rPr lang="ko-KR" altLang="en-US" sz="2400" b="1" dirty="0"/>
              <a:t>함수</a:t>
            </a:r>
          </a:p>
          <a:p>
            <a:r>
              <a:rPr lang="ko-KR" altLang="en-US" sz="1800" dirty="0"/>
              <a:t>* 칼럼 값에 대한 </a:t>
            </a:r>
            <a:r>
              <a:rPr lang="ko-KR" altLang="en-US" sz="1800" dirty="0" err="1"/>
              <a:t>백분률</a:t>
            </a:r>
            <a:r>
              <a:rPr lang="ko-KR" altLang="en-US" sz="1800" dirty="0"/>
              <a:t> </a:t>
            </a:r>
            <a:r>
              <a:rPr lang="en-US" altLang="ko-KR" sz="1800" dirty="0"/>
              <a:t>-&gt; RATIO_TO_REPORT * </a:t>
            </a:r>
            <a:r>
              <a:rPr lang="ko-KR" altLang="en-US" sz="1800" dirty="0"/>
              <a:t>행의 순서에 대한 </a:t>
            </a:r>
            <a:r>
              <a:rPr lang="en-US" altLang="ko-KR" sz="1800" dirty="0"/>
              <a:t>(0</a:t>
            </a:r>
            <a:r>
              <a:rPr lang="ko-KR" altLang="en-US" sz="1800" dirty="0"/>
              <a:t>부터 </a:t>
            </a:r>
            <a:r>
              <a:rPr lang="en-US" altLang="ko-KR" sz="1800" dirty="0"/>
              <a:t>1</a:t>
            </a:r>
            <a:r>
              <a:rPr lang="ko-KR" altLang="en-US" sz="1800" dirty="0"/>
              <a:t>사이 값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백분률</a:t>
            </a:r>
            <a:r>
              <a:rPr lang="ko-KR" altLang="en-US" sz="1800" dirty="0"/>
              <a:t> </a:t>
            </a:r>
            <a:r>
              <a:rPr lang="en-US" altLang="ko-KR" sz="1800" dirty="0"/>
              <a:t>-&gt; PERCENT_RANK * 1/(</a:t>
            </a:r>
            <a:r>
              <a:rPr lang="ko-KR" altLang="en-US" sz="1800" dirty="0"/>
              <a:t>파티션</a:t>
            </a:r>
            <a:r>
              <a:rPr lang="en-US" altLang="ko-KR" sz="1800" dirty="0"/>
              <a:t>)</a:t>
            </a:r>
            <a:r>
              <a:rPr lang="ko-KR" altLang="en-US" sz="1800" dirty="0"/>
              <a:t>전체 건수로 표현하는 </a:t>
            </a:r>
            <a:r>
              <a:rPr lang="ko-KR" altLang="en-US" sz="1800" dirty="0" err="1"/>
              <a:t>백분률</a:t>
            </a:r>
            <a:r>
              <a:rPr lang="ko-KR" altLang="en-US" sz="1800" dirty="0"/>
              <a:t> </a:t>
            </a:r>
            <a:r>
              <a:rPr lang="en-US" altLang="ko-KR" sz="1800" dirty="0"/>
              <a:t>-&gt; CUME_DIST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행내</a:t>
            </a:r>
            <a:r>
              <a:rPr lang="ko-KR" altLang="en-US" sz="2800" dirty="0" smtClean="0"/>
              <a:t> 순서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53340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365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* </a:t>
            </a:r>
            <a:r>
              <a:rPr lang="ko-KR" altLang="en-US" sz="1800" dirty="0" smtClean="0"/>
              <a:t>칼럼 </a:t>
            </a:r>
            <a:r>
              <a:rPr lang="ko-KR" altLang="en-US" sz="1800" dirty="0"/>
              <a:t>값에 대한 </a:t>
            </a:r>
            <a:r>
              <a:rPr lang="ko-KR" altLang="en-US" sz="1800" dirty="0" err="1"/>
              <a:t>백분률</a:t>
            </a:r>
            <a:r>
              <a:rPr lang="ko-KR" altLang="en-US" sz="1800" dirty="0"/>
              <a:t> </a:t>
            </a:r>
            <a:r>
              <a:rPr lang="en-US" altLang="ko-KR" sz="1800" dirty="0"/>
              <a:t>-&gt; RATIO_TO_REPORT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* </a:t>
            </a:r>
            <a:r>
              <a:rPr lang="ko-KR" altLang="en-US" sz="1800" dirty="0" smtClean="0"/>
              <a:t>행의 </a:t>
            </a:r>
            <a:r>
              <a:rPr lang="ko-KR" altLang="en-US" sz="1800" dirty="0"/>
              <a:t>순서에 대한 </a:t>
            </a:r>
            <a:r>
              <a:rPr lang="en-US" altLang="ko-KR" sz="1800" dirty="0"/>
              <a:t>(0</a:t>
            </a:r>
            <a:r>
              <a:rPr lang="ko-KR" altLang="en-US" sz="1800" dirty="0"/>
              <a:t>부터 </a:t>
            </a:r>
            <a:r>
              <a:rPr lang="en-US" altLang="ko-KR" sz="1800" dirty="0"/>
              <a:t>1</a:t>
            </a:r>
            <a:r>
              <a:rPr lang="ko-KR" altLang="en-US" sz="1800" dirty="0"/>
              <a:t>사이 값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백분률</a:t>
            </a:r>
            <a:r>
              <a:rPr lang="ko-KR" altLang="en-US" sz="1800" dirty="0"/>
              <a:t> </a:t>
            </a:r>
            <a:r>
              <a:rPr lang="en-US" altLang="ko-KR" sz="1800" dirty="0"/>
              <a:t>-&gt; PERCENT_RANK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* </a:t>
            </a:r>
            <a:r>
              <a:rPr lang="en-US" altLang="ko-KR" sz="1800" dirty="0"/>
              <a:t>1/(</a:t>
            </a:r>
            <a:r>
              <a:rPr lang="ko-KR" altLang="en-US" sz="1800" dirty="0"/>
              <a:t>파티션</a:t>
            </a:r>
            <a:r>
              <a:rPr lang="en-US" altLang="ko-KR" sz="1800" dirty="0"/>
              <a:t>)</a:t>
            </a:r>
            <a:r>
              <a:rPr lang="ko-KR" altLang="en-US" sz="1800" dirty="0"/>
              <a:t>전체 건수로 표현하는 </a:t>
            </a:r>
            <a:r>
              <a:rPr lang="ko-KR" altLang="en-US" sz="1800" dirty="0" err="1"/>
              <a:t>백분률</a:t>
            </a:r>
            <a:r>
              <a:rPr lang="ko-KR" altLang="en-US" sz="1800" dirty="0"/>
              <a:t> </a:t>
            </a:r>
            <a:r>
              <a:rPr lang="en-US" altLang="ko-KR" sz="1800" dirty="0"/>
              <a:t>-&gt; CUME_DIST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1) RATIO_TO_REPORT </a:t>
            </a:r>
          </a:p>
          <a:p>
            <a:r>
              <a:rPr lang="ko-KR" altLang="en-US" sz="1800" dirty="0"/>
              <a:t>파티션 내 전체 </a:t>
            </a:r>
            <a:r>
              <a:rPr lang="en-US" altLang="ko-KR" sz="1800" dirty="0"/>
              <a:t>SUM(</a:t>
            </a:r>
            <a:r>
              <a:rPr lang="ko-KR" altLang="en-US" sz="1800" dirty="0"/>
              <a:t>칼럼</a:t>
            </a:r>
            <a:r>
              <a:rPr lang="en-US" altLang="ko-KR" sz="1800" dirty="0"/>
              <a:t>) </a:t>
            </a:r>
            <a:r>
              <a:rPr lang="ko-KR" altLang="en-US" sz="1800" dirty="0"/>
              <a:t>값에 대한 </a:t>
            </a:r>
            <a:r>
              <a:rPr lang="ko-KR" altLang="en-US" sz="1800" dirty="0" err="1"/>
              <a:t>행별</a:t>
            </a:r>
            <a:r>
              <a:rPr lang="ko-KR" altLang="en-US" sz="1800" dirty="0"/>
              <a:t> 칼럼 값의 백분율을 소수점으로 구함 </a:t>
            </a:r>
          </a:p>
          <a:p>
            <a:r>
              <a:rPr lang="en-US" altLang="ko-KR" sz="1800" dirty="0"/>
              <a:t>0 &lt; </a:t>
            </a:r>
            <a:r>
              <a:rPr lang="ko-KR" altLang="en-US" sz="1800" dirty="0"/>
              <a:t>백분율 </a:t>
            </a:r>
            <a:r>
              <a:rPr lang="en-US" altLang="ko-KR" sz="1800" dirty="0"/>
              <a:t>&lt; 1, </a:t>
            </a:r>
            <a:r>
              <a:rPr lang="ko-KR" altLang="en-US" sz="1800" dirty="0"/>
              <a:t>개별 </a:t>
            </a:r>
            <a:r>
              <a:rPr lang="en-US" altLang="ko-KR" sz="1800" dirty="0"/>
              <a:t>RATIO </a:t>
            </a:r>
            <a:r>
              <a:rPr lang="ko-KR" altLang="en-US" sz="1800" dirty="0"/>
              <a:t>의 합 </a:t>
            </a:r>
            <a:r>
              <a:rPr lang="en-US" altLang="ko-KR" sz="1800" dirty="0"/>
              <a:t>= 1 </a:t>
            </a:r>
          </a:p>
          <a:p>
            <a:r>
              <a:rPr lang="en-US" altLang="ko-KR" sz="1800" dirty="0"/>
              <a:t>SQL Server </a:t>
            </a:r>
            <a:r>
              <a:rPr lang="ko-KR" altLang="en-US" sz="1800" dirty="0"/>
              <a:t>에서는 지원하지 않는 함수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비율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26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8516978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</a:t>
            </a:r>
            <a:r>
              <a:rPr lang="en-US" altLang="ko-KR" sz="1800" dirty="0"/>
              <a:t>) RATIO_TO_REPORT </a:t>
            </a:r>
          </a:p>
          <a:p>
            <a:pPr marL="0" indent="0"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파티션 </a:t>
            </a:r>
            <a:r>
              <a:rPr lang="ko-KR" altLang="en-US" sz="1800" dirty="0"/>
              <a:t>내 전체 </a:t>
            </a:r>
            <a:r>
              <a:rPr lang="en-US" altLang="ko-KR" sz="1800" dirty="0"/>
              <a:t>SUM(</a:t>
            </a:r>
            <a:r>
              <a:rPr lang="ko-KR" altLang="en-US" sz="1800" dirty="0"/>
              <a:t>칼럼</a:t>
            </a:r>
            <a:r>
              <a:rPr lang="en-US" altLang="ko-KR" sz="1800" dirty="0"/>
              <a:t>) </a:t>
            </a:r>
            <a:r>
              <a:rPr lang="ko-KR" altLang="en-US" sz="1800" dirty="0"/>
              <a:t>값에 대한 </a:t>
            </a:r>
            <a:r>
              <a:rPr lang="ko-KR" altLang="en-US" sz="1800" dirty="0" err="1"/>
              <a:t>행별</a:t>
            </a:r>
            <a:r>
              <a:rPr lang="ko-KR" altLang="en-US" sz="1800" dirty="0"/>
              <a:t> 칼럼 값의 백분율을 </a:t>
            </a:r>
            <a:r>
              <a:rPr lang="ko-KR" altLang="en-US" sz="1800" dirty="0" smtClean="0"/>
              <a:t>소수점으로 함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 - 0 </a:t>
            </a:r>
            <a:r>
              <a:rPr lang="en-US" altLang="ko-KR" sz="1800" dirty="0"/>
              <a:t>&lt; </a:t>
            </a:r>
            <a:r>
              <a:rPr lang="ko-KR" altLang="en-US" sz="1800" dirty="0"/>
              <a:t>백분율 </a:t>
            </a:r>
            <a:r>
              <a:rPr lang="en-US" altLang="ko-KR" sz="1800" dirty="0"/>
              <a:t>&lt; 1, </a:t>
            </a:r>
            <a:r>
              <a:rPr lang="ko-KR" altLang="en-US" sz="1800" dirty="0"/>
              <a:t>개별 </a:t>
            </a:r>
            <a:r>
              <a:rPr lang="en-US" altLang="ko-KR" sz="1800" dirty="0"/>
              <a:t>RATIO </a:t>
            </a:r>
            <a:r>
              <a:rPr lang="ko-KR" altLang="en-US" sz="1800" dirty="0"/>
              <a:t>의 합 </a:t>
            </a:r>
            <a:r>
              <a:rPr lang="en-US" altLang="ko-KR" sz="1800" dirty="0"/>
              <a:t>= 1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비율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588177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832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8516978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2) </a:t>
            </a:r>
            <a:r>
              <a:rPr lang="en-US" altLang="ko-KR" sz="1800" dirty="0"/>
              <a:t>RATIO_TO_REPORT </a:t>
            </a:r>
          </a:p>
          <a:p>
            <a:r>
              <a:rPr lang="ko-KR" altLang="en-US" sz="1800" dirty="0" err="1" smtClean="0"/>
              <a:t>파티션별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윈도우에서 제일 먼저 나오는 것을 </a:t>
            </a:r>
            <a:r>
              <a:rPr lang="en-US" altLang="ko-KR" sz="1800" dirty="0"/>
              <a:t>0</a:t>
            </a:r>
            <a:r>
              <a:rPr lang="ko-KR" altLang="en-US" sz="1800" dirty="0"/>
              <a:t>으로</a:t>
            </a:r>
            <a:r>
              <a:rPr lang="en-US" altLang="ko-KR" sz="1800" dirty="0"/>
              <a:t>, </a:t>
            </a:r>
            <a:r>
              <a:rPr lang="ko-KR" altLang="en-US" sz="1800" dirty="0"/>
              <a:t>제일 늦게 나오는 것으로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로하여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값이 </a:t>
            </a:r>
            <a:r>
              <a:rPr lang="ko-KR" altLang="en-US" sz="1800" dirty="0"/>
              <a:t>아닌 행의 </a:t>
            </a:r>
            <a:r>
              <a:rPr lang="ko-KR" altLang="en-US" sz="1800" dirty="0" err="1"/>
              <a:t>순서별</a:t>
            </a:r>
            <a:r>
              <a:rPr lang="ko-KR" altLang="en-US" sz="1800" dirty="0"/>
              <a:t> 백분율을 구함 </a:t>
            </a:r>
          </a:p>
          <a:p>
            <a:r>
              <a:rPr lang="en-US" altLang="ko-KR" sz="1800" dirty="0"/>
              <a:t>0 &lt; </a:t>
            </a:r>
            <a:r>
              <a:rPr lang="ko-KR" altLang="en-US" sz="1800" dirty="0"/>
              <a:t>백분율 </a:t>
            </a:r>
            <a:r>
              <a:rPr lang="en-US" altLang="ko-KR" sz="1800" dirty="0"/>
              <a:t>&lt; 1 </a:t>
            </a:r>
            <a:endParaRPr lang="en-US" altLang="ko-KR" sz="1800" dirty="0" smtClean="0"/>
          </a:p>
          <a:p>
            <a:r>
              <a:rPr lang="ko-KR" altLang="en-US" sz="1800" dirty="0"/>
              <a:t>같은 부서 소속 사원들의 집합에서 본인의 급여가 순서상 몇 </a:t>
            </a:r>
            <a:r>
              <a:rPr lang="ko-KR" altLang="en-US" sz="1800" dirty="0" err="1"/>
              <a:t>번재</a:t>
            </a:r>
            <a:r>
              <a:rPr lang="ko-KR" altLang="en-US" sz="1800" dirty="0"/>
              <a:t> 위치쯤에 있는지 </a:t>
            </a:r>
            <a:r>
              <a:rPr lang="en-US" altLang="ko-KR" sz="1800" dirty="0"/>
              <a:t>0</a:t>
            </a:r>
            <a:r>
              <a:rPr lang="ko-KR" altLang="en-US" sz="1800" dirty="0"/>
              <a:t>과 </a:t>
            </a:r>
            <a:r>
              <a:rPr lang="en-US" altLang="ko-KR" sz="1800" dirty="0"/>
              <a:t>1</a:t>
            </a:r>
            <a:r>
              <a:rPr lang="ko-KR" altLang="en-US" sz="1800" dirty="0"/>
              <a:t>사이의 값으로 출력 </a:t>
            </a:r>
            <a:endParaRPr lang="en-US" altLang="ko-KR" sz="1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비율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62" y="3212976"/>
            <a:ext cx="61055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780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8516978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3) </a:t>
            </a:r>
            <a:r>
              <a:rPr lang="en-US" altLang="ko-KR" sz="1800" b="1" dirty="0"/>
              <a:t>CUME_DIST </a:t>
            </a:r>
            <a:r>
              <a:rPr lang="ko-KR" altLang="en-US" sz="1800" b="1" dirty="0"/>
              <a:t>함수</a:t>
            </a:r>
          </a:p>
          <a:p>
            <a:pPr marL="0" indent="0">
              <a:buNone/>
            </a:pPr>
            <a:r>
              <a:rPr lang="ko-KR" altLang="en-US" sz="1800" dirty="0" err="1"/>
              <a:t>파티션별</a:t>
            </a:r>
            <a:r>
              <a:rPr lang="ko-KR" altLang="en-US" sz="1800" dirty="0"/>
              <a:t> 윈도우에서 전체건수에 현재 행보다 작거나 같은 건수에 대한 누적백분율 구함 </a:t>
            </a:r>
          </a:p>
          <a:p>
            <a:pPr marL="0" indent="0">
              <a:buNone/>
            </a:pPr>
            <a:r>
              <a:rPr lang="en-US" altLang="ko-KR" sz="1800" dirty="0"/>
              <a:t>0 &lt; </a:t>
            </a:r>
            <a:r>
              <a:rPr lang="ko-KR" altLang="en-US" sz="1800" dirty="0"/>
              <a:t>백분율 </a:t>
            </a:r>
            <a:r>
              <a:rPr lang="en-US" altLang="ko-KR" sz="1800" dirty="0"/>
              <a:t>&lt; 1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비율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63055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214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8516978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4) </a:t>
            </a:r>
            <a:r>
              <a:rPr lang="en-US" altLang="ko-KR" sz="1800" b="1" dirty="0"/>
              <a:t>NTILE </a:t>
            </a:r>
            <a:r>
              <a:rPr lang="ko-KR" altLang="en-US" sz="1800" b="1" dirty="0"/>
              <a:t>함수</a:t>
            </a:r>
          </a:p>
          <a:p>
            <a:pPr marL="0" indent="0">
              <a:buNone/>
            </a:pPr>
            <a:r>
              <a:rPr lang="ko-KR" altLang="en-US" sz="1800" dirty="0" err="1"/>
              <a:t>파티션별</a:t>
            </a:r>
            <a:r>
              <a:rPr lang="ko-KR" altLang="en-US" sz="1800" dirty="0"/>
              <a:t> 전체 건수를 </a:t>
            </a:r>
            <a:r>
              <a:rPr lang="en-US" altLang="ko-KR" sz="1800" dirty="0"/>
              <a:t>ARGUMENT </a:t>
            </a:r>
            <a:r>
              <a:rPr lang="ko-KR" altLang="en-US" sz="1800" dirty="0"/>
              <a:t>값으로 </a:t>
            </a:r>
            <a:r>
              <a:rPr lang="en-US" altLang="ko-KR" sz="1800" dirty="0"/>
              <a:t>N </a:t>
            </a:r>
            <a:r>
              <a:rPr lang="ko-KR" altLang="en-US" sz="1800" dirty="0"/>
              <a:t>등분한 결과 구함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비율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51720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03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Tom\Desktop\교재(SQL대비)\교재(SQL대비)\SqlGuide_Note\BookData\SQL Guide\과목2. SQL 기본 및 활용\제2장 SQL 활용\__제7절_DCL(Data_Control_Language)\SQL_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8" y="4077072"/>
            <a:ext cx="66294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2478" y="1316970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DCL </a:t>
            </a:r>
            <a:r>
              <a:rPr lang="ko-KR" altLang="en-US" b="1" dirty="0"/>
              <a:t>개요</a:t>
            </a:r>
          </a:p>
          <a:p>
            <a:r>
              <a:rPr lang="ko-KR" altLang="en-US" dirty="0"/>
              <a:t>유저를 생성하고 권한을 제어할 수 있는 </a:t>
            </a:r>
            <a:r>
              <a:rPr lang="en-US" altLang="ko-KR" dirty="0"/>
              <a:t>DCL(DATA CONTROL LANGUAGE)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유저와 권한</a:t>
            </a:r>
          </a:p>
          <a:p>
            <a:r>
              <a:rPr lang="ko-KR" altLang="en-US" dirty="0"/>
              <a:t>대부분의 데이터베이스는 데이터 보호와 보안을 위해서 유저와 권한을 관리함 </a:t>
            </a:r>
          </a:p>
          <a:p>
            <a:r>
              <a:rPr lang="en-US" altLang="ko-KR" dirty="0"/>
              <a:t>Oracle </a:t>
            </a:r>
            <a:r>
              <a:rPr lang="ko-KR" altLang="en-US" dirty="0"/>
              <a:t>을 설치하면 기본적으로 제공되는 유저들인 </a:t>
            </a:r>
            <a:r>
              <a:rPr lang="en-US" altLang="ko-KR" dirty="0"/>
              <a:t>SYS,SYSTEM, SCOTT </a:t>
            </a:r>
            <a:r>
              <a:rPr lang="en-US" altLang="ko-KR" dirty="0" smtClean="0"/>
              <a:t>ORALCE </a:t>
            </a:r>
            <a:r>
              <a:rPr lang="ko-KR" altLang="en-US" dirty="0"/>
              <a:t>과 </a:t>
            </a:r>
            <a:r>
              <a:rPr lang="en-US" altLang="ko-KR" dirty="0"/>
              <a:t>SQL Server</a:t>
            </a:r>
            <a:r>
              <a:rPr lang="ko-KR" altLang="en-US" dirty="0"/>
              <a:t>의 사용자에 대한 </a:t>
            </a:r>
            <a:r>
              <a:rPr lang="ko-KR" altLang="en-US" dirty="0" err="1"/>
              <a:t>아키텍트는</a:t>
            </a:r>
            <a:r>
              <a:rPr lang="ko-KR" altLang="en-US" dirty="0"/>
              <a:t> 다른 면이 많다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7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en-US" altLang="ko-KR" sz="4400" dirty="0" smtClean="0"/>
              <a:t>DCL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404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1) ROLL </a:t>
            </a:r>
            <a:r>
              <a:rPr lang="en-US" altLang="ko-KR" sz="2400" b="1" dirty="0" smtClean="0"/>
              <a:t>UP</a:t>
            </a:r>
          </a:p>
          <a:p>
            <a:pPr marL="0" indent="0">
              <a:buNone/>
            </a:pPr>
            <a:r>
              <a:rPr lang="en-US" altLang="ko-KR" sz="1800" dirty="0"/>
              <a:t>•ROLLUP : </a:t>
            </a:r>
            <a:r>
              <a:rPr lang="ko-KR" altLang="en-US" sz="1800" dirty="0"/>
              <a:t>오른쪽부터 </a:t>
            </a:r>
            <a:r>
              <a:rPr lang="en-US" altLang="ko-KR" sz="1800" dirty="0"/>
              <a:t>GROUP BY </a:t>
            </a:r>
            <a:r>
              <a:rPr lang="ko-KR" altLang="en-US" sz="1800" dirty="0" err="1"/>
              <a:t>컬럼을</a:t>
            </a:r>
            <a:r>
              <a:rPr lang="ko-KR" altLang="en-US" sz="1800" dirty="0"/>
              <a:t> 삭제하여 집합을 계속 </a:t>
            </a:r>
            <a:r>
              <a:rPr lang="ko-KR" altLang="en-US" sz="1800" dirty="0" smtClean="0"/>
              <a:t>생성</a:t>
            </a:r>
            <a:r>
              <a:rPr lang="en-US" altLang="ko-KR" sz="1800" dirty="0" smtClean="0"/>
              <a:t>•Group </a:t>
            </a:r>
            <a:r>
              <a:rPr lang="en-US" altLang="ko-KR" sz="1800" dirty="0"/>
              <a:t>by </a:t>
            </a:r>
            <a:r>
              <a:rPr lang="ko-KR" altLang="en-US" sz="1800" dirty="0" err="1"/>
              <a:t>컬럼갯수</a:t>
            </a:r>
            <a:r>
              <a:rPr lang="ko-KR" altLang="en-US" sz="1800" dirty="0"/>
              <a:t> </a:t>
            </a:r>
            <a:r>
              <a:rPr lang="en-US" altLang="ko-KR" sz="1800" dirty="0"/>
              <a:t>+ 1 </a:t>
            </a:r>
            <a:r>
              <a:rPr lang="ko-KR" altLang="en-US" sz="1800" dirty="0"/>
              <a:t>만큼 집합이 강제로 생성된다</a:t>
            </a:r>
            <a:r>
              <a:rPr lang="en-US" altLang="ko-KR" sz="1800" dirty="0" smtClean="0"/>
              <a:t>. P372 </a:t>
            </a:r>
            <a:r>
              <a:rPr lang="ko-KR" altLang="en-US" sz="1800" dirty="0" smtClean="0"/>
              <a:t>아래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SELECT </a:t>
            </a:r>
            <a:r>
              <a:rPr lang="en-US" altLang="ko-KR" sz="1400" dirty="0"/>
              <a:t>A, B, SUM(C)</a:t>
            </a:r>
          </a:p>
          <a:p>
            <a:pPr marL="0" indent="0">
              <a:buNone/>
            </a:pPr>
            <a:r>
              <a:rPr lang="en-US" altLang="ko-KR" sz="1400" dirty="0"/>
              <a:t>FROM t</a:t>
            </a:r>
          </a:p>
          <a:p>
            <a:pPr marL="0" indent="0">
              <a:buNone/>
            </a:pPr>
            <a:r>
              <a:rPr lang="en-US" altLang="ko-KR" sz="1400" dirty="0"/>
              <a:t>GROUP BY ROLLUP(A, B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SELECT</a:t>
            </a:r>
            <a:r>
              <a:rPr lang="en-US" altLang="ko-KR" sz="1400" b="1" dirty="0">
                <a:solidFill>
                  <a:srgbClr val="0070C0"/>
                </a:solidFill>
              </a:rPr>
              <a:t> A, B, SUM(C)</a:t>
            </a:r>
          </a:p>
          <a:p>
            <a:pPr marL="0" indent="0">
              <a:buNone/>
            </a:pPr>
            <a:r>
              <a:rPr lang="en-US" altLang="ko-KR" sz="1400" dirty="0"/>
              <a:t>FROM t</a:t>
            </a:r>
          </a:p>
          <a:p>
            <a:pPr marL="0" indent="0">
              <a:buNone/>
            </a:pPr>
            <a:r>
              <a:rPr lang="en-US" altLang="ko-KR" sz="1400" dirty="0"/>
              <a:t>GROUP </a:t>
            </a:r>
            <a:r>
              <a:rPr lang="en-US" altLang="ko-KR" sz="1400" dirty="0">
                <a:solidFill>
                  <a:srgbClr val="FF0000"/>
                </a:solidFill>
              </a:rPr>
              <a:t>BY A, B</a:t>
            </a:r>
          </a:p>
          <a:p>
            <a:pPr marL="0" indent="0">
              <a:buNone/>
            </a:pPr>
            <a:r>
              <a:rPr lang="en-US" altLang="ko-KR" sz="1400" b="1" dirty="0"/>
              <a:t>UNION ALL</a:t>
            </a:r>
          </a:p>
          <a:p>
            <a:pPr marL="0" indent="0">
              <a:buNone/>
            </a:pPr>
            <a:r>
              <a:rPr lang="en-US" altLang="ko-KR" sz="1400" dirty="0"/>
              <a:t>SELECT </a:t>
            </a:r>
            <a:r>
              <a:rPr lang="en-US" altLang="ko-KR" sz="1400" b="1" dirty="0">
                <a:solidFill>
                  <a:srgbClr val="0070C0"/>
                </a:solidFill>
              </a:rPr>
              <a:t>A, NULL, SUM(C)</a:t>
            </a:r>
          </a:p>
          <a:p>
            <a:pPr marL="0" indent="0">
              <a:buNone/>
            </a:pPr>
            <a:r>
              <a:rPr lang="en-US" altLang="ko-KR" sz="1400" dirty="0"/>
              <a:t>FROM t</a:t>
            </a:r>
          </a:p>
          <a:p>
            <a:pPr marL="0" indent="0">
              <a:buNone/>
            </a:pPr>
            <a:r>
              <a:rPr lang="en-US" altLang="ko-KR" sz="1400" dirty="0"/>
              <a:t>GROUP </a:t>
            </a:r>
            <a:r>
              <a:rPr lang="en-US" altLang="ko-KR" sz="1400" dirty="0">
                <a:solidFill>
                  <a:srgbClr val="FF0000"/>
                </a:solidFill>
              </a:rPr>
              <a:t>BY A</a:t>
            </a:r>
          </a:p>
          <a:p>
            <a:pPr marL="0" indent="0">
              <a:buNone/>
            </a:pPr>
            <a:r>
              <a:rPr lang="en-US" altLang="ko-KR" sz="1400" b="1" dirty="0"/>
              <a:t>UNION ALL</a:t>
            </a:r>
          </a:p>
          <a:p>
            <a:pPr marL="0" indent="0">
              <a:buNone/>
            </a:pPr>
            <a:r>
              <a:rPr lang="en-US" altLang="ko-KR" sz="1400" dirty="0"/>
              <a:t>SELECT </a:t>
            </a:r>
            <a:r>
              <a:rPr lang="en-US" altLang="ko-KR" sz="1400" b="1" dirty="0">
                <a:solidFill>
                  <a:srgbClr val="0070C0"/>
                </a:solidFill>
              </a:rPr>
              <a:t>NULL, NULL, SUM(C)</a:t>
            </a:r>
          </a:p>
          <a:p>
            <a:pPr marL="0" indent="0">
              <a:buNone/>
            </a:pPr>
            <a:r>
              <a:rPr lang="en-US" altLang="ko-KR" sz="1400" dirty="0"/>
              <a:t>FROM t</a:t>
            </a:r>
          </a:p>
          <a:p>
            <a:pPr marL="0" indent="0">
              <a:buNone/>
            </a:pPr>
            <a:r>
              <a:rPr lang="en-US" altLang="ko-KR" sz="1400" dirty="0"/>
              <a:t>GROUP </a:t>
            </a:r>
            <a:r>
              <a:rPr lang="en-US" altLang="ko-KR" sz="1400" dirty="0">
                <a:solidFill>
                  <a:srgbClr val="FF0000"/>
                </a:solidFill>
              </a:rPr>
              <a:t>BY </a:t>
            </a:r>
            <a:r>
              <a:rPr lang="en-US" altLang="ko-KR" sz="1400" dirty="0" smtClean="0">
                <a:solidFill>
                  <a:srgbClr val="FF0000"/>
                </a:solidFill>
              </a:rPr>
              <a:t>NULL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그룹함수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68144" y="2564904"/>
            <a:ext cx="192596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GROUP BY A, B</a:t>
            </a:r>
          </a:p>
          <a:p>
            <a:r>
              <a:rPr lang="en-US" altLang="ko-KR" dirty="0"/>
              <a:t>UNION ALL</a:t>
            </a:r>
          </a:p>
          <a:p>
            <a:r>
              <a:rPr lang="en-US" altLang="ko-KR" dirty="0"/>
              <a:t>GROUP BY A</a:t>
            </a:r>
          </a:p>
          <a:p>
            <a:r>
              <a:rPr lang="en-US" altLang="ko-KR" dirty="0"/>
              <a:t>UNION ALL</a:t>
            </a:r>
          </a:p>
          <a:p>
            <a:r>
              <a:rPr lang="en-US" altLang="ko-KR" dirty="0"/>
              <a:t>GROUP BY NULL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241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7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en-US" altLang="ko-KR" sz="4400" dirty="0" smtClean="0"/>
              <a:t>DCL</a:t>
            </a:r>
            <a:endParaRPr lang="ko-KR" altLang="en-US" sz="4400" dirty="0"/>
          </a:p>
        </p:txBody>
      </p:sp>
      <p:pic>
        <p:nvPicPr>
          <p:cNvPr id="22530" name="Picture 2" descr="C:\Users\Tom\Desktop\교재(SQL대비)\교재(SQL대비)\SqlGuide_Note\BookData\SQL Guide\과목2. SQL 기본 및 활용\제2장 SQL 활용\__제7절_DCL(Data_Control_Language)\SqlSer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38766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C:\Users\Tom\Desktop\교재(SQL대비)\교재(SQL대비)\SqlGuide_Note\BookData\SQL Guide\과목2. SQL 기본 및 활용\제2장 SQL 활용\__제7절_DCL(Data_Control_Language)\Orac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27" y="1412776"/>
            <a:ext cx="11525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6512" y="5229200"/>
            <a:ext cx="95654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Oracle</a:t>
            </a:r>
            <a:r>
              <a:rPr lang="ko-KR" altLang="en-US" sz="1600" dirty="0" smtClean="0"/>
              <a:t>은 유저를 통해 데이터 베이스에 접속하는 형태 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비밀번호 방식으로 </a:t>
            </a:r>
            <a:r>
              <a:rPr lang="ko-KR" altLang="en-US" sz="1600" dirty="0" err="1" smtClean="0"/>
              <a:t>인스턴스에</a:t>
            </a:r>
            <a:r>
              <a:rPr lang="ko-KR" altLang="en-US" sz="1600" dirty="0" smtClean="0"/>
              <a:t> 접속하고 그에 해당하는 스키마에 오브젝트 </a:t>
            </a:r>
            <a:r>
              <a:rPr lang="ko-KR" altLang="en-US" sz="1600" dirty="0" err="1" smtClean="0"/>
              <a:t>생성등의</a:t>
            </a:r>
            <a:endParaRPr lang="en-US" altLang="ko-KR" sz="1600" dirty="0" smtClean="0"/>
          </a:p>
          <a:p>
            <a:r>
              <a:rPr lang="ko-KR" altLang="en-US" sz="1600" dirty="0" smtClean="0"/>
              <a:t>권한을 </a:t>
            </a:r>
            <a:r>
              <a:rPr lang="ko-KR" altLang="en-US" sz="1600" dirty="0" err="1" smtClean="0"/>
              <a:t>부여받게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서버는 </a:t>
            </a:r>
            <a:r>
              <a:rPr lang="ko-KR" altLang="en-US" sz="1600" dirty="0" err="1" smtClean="0"/>
              <a:t>인스턴스에</a:t>
            </a:r>
            <a:r>
              <a:rPr lang="ko-KR" altLang="en-US" sz="1600" dirty="0" smtClean="0"/>
              <a:t> 접속하기 위해 </a:t>
            </a:r>
            <a:r>
              <a:rPr lang="ko-KR" altLang="en-US" sz="1600" dirty="0" err="1" smtClean="0"/>
              <a:t>로그인이란</a:t>
            </a:r>
            <a:r>
              <a:rPr lang="ko-KR" altLang="en-US" sz="1600" dirty="0" smtClean="0"/>
              <a:t> 것을 생성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인스턴스내에</a:t>
            </a:r>
            <a:r>
              <a:rPr lang="ko-KR" altLang="en-US" sz="1600" dirty="0" smtClean="0"/>
              <a:t> 존재하는 데이터베이스에</a:t>
            </a:r>
            <a:endParaRPr lang="en-US" altLang="ko-KR" sz="1600" dirty="0" smtClean="0"/>
          </a:p>
          <a:p>
            <a:r>
              <a:rPr lang="ko-KR" altLang="en-US" sz="1600" dirty="0" smtClean="0"/>
              <a:t>연길하기 위해 유저 생성 후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로그인과 유저를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특정유저는 특정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의 특정 스키마에 대한 권한 </a:t>
            </a:r>
            <a:endParaRPr lang="en-US" altLang="ko-KR" sz="1600" dirty="0" smtClean="0"/>
          </a:p>
          <a:p>
            <a:r>
              <a:rPr lang="ko-KR" altLang="en-US" sz="1600" dirty="0" smtClean="0"/>
              <a:t>부여 받을 수 있다</a:t>
            </a:r>
            <a:r>
              <a:rPr lang="en-US" altLang="ko-KR" sz="1600" dirty="0" smtClean="0"/>
              <a:t>. SQL </a:t>
            </a:r>
            <a:r>
              <a:rPr lang="ko-KR" altLang="en-US" sz="1600" dirty="0" smtClean="0"/>
              <a:t>로그인 방식은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가지 방식이 있다</a:t>
            </a:r>
            <a:r>
              <a:rPr lang="en-US" altLang="ko-KR" sz="1600" dirty="0" smtClean="0"/>
              <a:t>. P 406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279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7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en-US" altLang="ko-KR" sz="4400" dirty="0" smtClean="0"/>
              <a:t>DCL</a:t>
            </a:r>
            <a:endParaRPr lang="ko-KR" altLang="en-US" sz="4400" dirty="0"/>
          </a:p>
        </p:txBody>
      </p:sp>
      <p:pic>
        <p:nvPicPr>
          <p:cNvPr id="23556" name="Picture 4" descr="C:\Users\Tom\Desktop\교재(SQL대비)\교재(SQL대비)\SqlGuide_Note\BookData\SQL Guide\과목2. SQL 기본 및 활용\제2장 SQL 활용\__제7절_DCL(Data_Control_Language)\SQL_2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5" y="4825753"/>
            <a:ext cx="554355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6" y="1122166"/>
            <a:ext cx="703852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700" b="1" dirty="0">
                <a:latin typeface="굴림" pitchFamily="50" charset="-127"/>
                <a:ea typeface="Helvetica"/>
                <a:cs typeface="굴림" pitchFamily="50" charset="-127"/>
              </a:rPr>
              <a:t>2.1. SQL SERVER 로그인 </a:t>
            </a:r>
            <a:r>
              <a:rPr kumimoji="1" lang="ko-KR" altLang="ko-KR" sz="1700" b="1" dirty="0" smtClean="0">
                <a:latin typeface="굴림" pitchFamily="50" charset="-127"/>
                <a:ea typeface="Helvetica"/>
                <a:cs typeface="굴림" pitchFamily="50" charset="-127"/>
              </a:rPr>
              <a:t>방식</a:t>
            </a:r>
            <a:endParaRPr kumimoji="1" lang="en-US" altLang="ko-KR" sz="1700" b="1" dirty="0">
              <a:latin typeface="굴림" pitchFamily="50" charset="-127"/>
              <a:ea typeface="Helvetic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700" b="1" dirty="0" smtClean="0">
              <a:latin typeface="굴림" pitchFamily="50" charset="-127"/>
              <a:ea typeface="Helvetic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700" b="1" dirty="0" smtClean="0">
                <a:latin typeface="굴림" pitchFamily="50" charset="-127"/>
                <a:ea typeface="Helvetica"/>
                <a:cs typeface="굴림" pitchFamily="50" charset="-127"/>
              </a:rPr>
              <a:t>2.1.1</a:t>
            </a:r>
            <a:r>
              <a:rPr kumimoji="1" lang="ko-KR" altLang="ko-KR" sz="1700" b="1" dirty="0">
                <a:latin typeface="굴림" pitchFamily="50" charset="-127"/>
                <a:ea typeface="Helvetica"/>
                <a:cs typeface="굴림" pitchFamily="50" charset="-127"/>
              </a:rPr>
              <a:t>. WINDOWS 인증 방식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700" dirty="0">
                <a:latin typeface="굴림" pitchFamily="50" charset="-127"/>
                <a:ea typeface="Helvetica"/>
                <a:cs typeface="굴림" pitchFamily="50" charset="-127"/>
              </a:rPr>
              <a:t>Windows 에 로그인한 정보를 가지고 SQL Server 에 접속하는 방식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700" dirty="0">
                <a:latin typeface="굴림" pitchFamily="50" charset="-127"/>
                <a:ea typeface="Helvetica"/>
                <a:cs typeface="굴림" pitchFamily="50" charset="-127"/>
              </a:rPr>
              <a:t>SQL Server가 Windows에서 제공하는 자격 증명을 신뢰하므로 Windows 인증을 사용한 연결을 </a:t>
            </a:r>
            <a:r>
              <a:rPr kumimoji="1" lang="ko-KR" altLang="ko-KR" sz="1700" dirty="0" err="1">
                <a:latin typeface="굴림" pitchFamily="50" charset="-127"/>
                <a:ea typeface="Helvetica"/>
                <a:cs typeface="굴림" pitchFamily="50" charset="-127"/>
              </a:rPr>
              <a:t>트러스트된</a:t>
            </a:r>
            <a:r>
              <a:rPr kumimoji="1" lang="ko-KR" altLang="ko-KR" sz="1700" dirty="0">
                <a:latin typeface="굴림" pitchFamily="50" charset="-127"/>
                <a:ea typeface="Helvetica"/>
                <a:cs typeface="굴림" pitchFamily="50" charset="-127"/>
              </a:rPr>
              <a:t> 연결이라고 함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700" b="1" dirty="0" smtClean="0">
              <a:latin typeface="굴림" pitchFamily="50" charset="-127"/>
              <a:ea typeface="Helvetic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700" b="1" dirty="0" smtClean="0">
                <a:latin typeface="굴림" pitchFamily="50" charset="-127"/>
                <a:ea typeface="Helvetica"/>
                <a:cs typeface="굴림" pitchFamily="50" charset="-127"/>
              </a:rPr>
              <a:t>2.1.2</a:t>
            </a:r>
            <a:r>
              <a:rPr kumimoji="1" lang="ko-KR" altLang="ko-KR" sz="1700" b="1" dirty="0">
                <a:latin typeface="굴림" pitchFamily="50" charset="-127"/>
                <a:ea typeface="Helvetica"/>
                <a:cs typeface="굴림" pitchFamily="50" charset="-127"/>
              </a:rPr>
              <a:t>. 혼합 모드(Windows 인증 또는 SQL 인증)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700" dirty="0">
                <a:latin typeface="굴림" pitchFamily="50" charset="-127"/>
                <a:ea typeface="Helvetica"/>
                <a:cs typeface="굴림" pitchFamily="50" charset="-127"/>
              </a:rPr>
              <a:t>기본적으로 Windows 인증으로도 SQL Server 에 접속 가능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700" dirty="0">
                <a:latin typeface="굴림" pitchFamily="50" charset="-127"/>
                <a:ea typeface="Helvetica"/>
                <a:cs typeface="굴림" pitchFamily="50" charset="-127"/>
              </a:rPr>
              <a:t>Oracle 인증과 같은 방식으로 사용자 아이디와 비밀번호로 SQL Server 에 접속하는 </a:t>
            </a:r>
            <a:r>
              <a:rPr kumimoji="1" lang="ko-KR" altLang="ko-KR" sz="1700" dirty="0" smtClean="0">
                <a:latin typeface="굴림" pitchFamily="50" charset="-127"/>
                <a:ea typeface="Helvetica"/>
                <a:cs typeface="굴림" pitchFamily="50" charset="-127"/>
              </a:rPr>
              <a:t>방식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180702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7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en-US" altLang="ko-KR" sz="4400" dirty="0" smtClean="0"/>
              <a:t>DCL</a:t>
            </a:r>
            <a:endParaRPr lang="ko-KR" altLang="en-US" sz="4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39" y="624524"/>
            <a:ext cx="622935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603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7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en-US" altLang="ko-KR" sz="4400" dirty="0" smtClean="0"/>
              <a:t>DCL</a:t>
            </a:r>
            <a:endParaRPr lang="ko-KR" altLang="en-US" sz="4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9225"/>
            <a:ext cx="78390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783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7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en-US" altLang="ko-KR" sz="4400" dirty="0" smtClean="0"/>
              <a:t>DCL</a:t>
            </a:r>
            <a:endParaRPr lang="ko-KR" altLang="en-US" sz="4400" dirty="0"/>
          </a:p>
        </p:txBody>
      </p:sp>
      <p:sp>
        <p:nvSpPr>
          <p:cNvPr id="8" name="직사각형 7"/>
          <p:cNvSpPr/>
          <p:nvPr/>
        </p:nvSpPr>
        <p:spPr>
          <a:xfrm>
            <a:off x="290600" y="1147157"/>
            <a:ext cx="8851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ORACL :</a:t>
            </a:r>
          </a:p>
          <a:p>
            <a:r>
              <a:rPr lang="en-US" altLang="ko-KR" dirty="0" smtClean="0"/>
              <a:t>1)  CONN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패스워드 로 </a:t>
            </a:r>
            <a:r>
              <a:rPr lang="ko-KR" altLang="en-US" dirty="0" smtClean="0"/>
              <a:t>로그인</a:t>
            </a:r>
            <a:endParaRPr lang="en-US" altLang="ko-KR" dirty="0"/>
          </a:p>
          <a:p>
            <a:r>
              <a:rPr lang="en-US" altLang="ko-KR" dirty="0"/>
              <a:t> conn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 smtClean="0"/>
              <a:t>패스워드 예시</a:t>
            </a:r>
            <a:r>
              <a:rPr lang="en-US" altLang="ko-KR" dirty="0" smtClean="0"/>
              <a:t>) </a:t>
            </a:r>
            <a:r>
              <a:rPr lang="en-US" altLang="ko-KR" dirty="0"/>
              <a:t>conn </a:t>
            </a:r>
            <a:r>
              <a:rPr lang="en-US" altLang="ko-KR" dirty="0" err="1"/>
              <a:t>scott</a:t>
            </a:r>
            <a:r>
              <a:rPr lang="en-US" altLang="ko-KR" dirty="0"/>
              <a:t>/tiger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유저생성유저 </a:t>
            </a:r>
            <a:r>
              <a:rPr lang="ko-KR" altLang="en-US" dirty="0"/>
              <a:t>생성을 하기 위해선 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/>
              <a:t>권한을 가진 유저로 </a:t>
            </a:r>
            <a:r>
              <a:rPr lang="ko-KR" altLang="en-US" dirty="0" err="1"/>
              <a:t>로그인해야한다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grant </a:t>
            </a:r>
            <a:r>
              <a:rPr lang="ko-KR" altLang="en-US" dirty="0" err="1"/>
              <a:t>부여받을</a:t>
            </a:r>
            <a:r>
              <a:rPr lang="en-US" altLang="ko-KR" dirty="0"/>
              <a:t>_</a:t>
            </a:r>
            <a:r>
              <a:rPr lang="ko-KR" altLang="en-US" dirty="0"/>
              <a:t>권한 </a:t>
            </a:r>
            <a:r>
              <a:rPr lang="en-US" altLang="ko-KR" dirty="0"/>
              <a:t>to </a:t>
            </a:r>
            <a:r>
              <a:rPr lang="ko-KR" altLang="en-US" dirty="0" smtClean="0"/>
              <a:t>아이디</a:t>
            </a:r>
            <a:endParaRPr lang="en-US" altLang="ko-KR" dirty="0"/>
          </a:p>
          <a:p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/>
              <a:t>grant create user to </a:t>
            </a:r>
            <a:r>
              <a:rPr lang="en-US" altLang="ko-KR" dirty="0" err="1"/>
              <a:t>scott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권한을 </a:t>
            </a:r>
            <a:r>
              <a:rPr lang="ko-KR" altLang="en-US" dirty="0"/>
              <a:t>받았으니 </a:t>
            </a:r>
            <a:r>
              <a:rPr lang="en-US" altLang="ko-KR" dirty="0" err="1"/>
              <a:t>scott</a:t>
            </a:r>
            <a:r>
              <a:rPr lang="ko-KR" altLang="en-US" dirty="0"/>
              <a:t>아이디로 유저생성을 </a:t>
            </a:r>
            <a:r>
              <a:rPr lang="ko-KR" altLang="en-US" dirty="0" smtClean="0"/>
              <a:t>해보자</a:t>
            </a:r>
            <a:endParaRPr lang="ko-KR" altLang="en-US" dirty="0"/>
          </a:p>
          <a:p>
            <a:r>
              <a:rPr lang="ko-KR" altLang="en-US" dirty="0" smtClean="0"/>
              <a:t> </a:t>
            </a:r>
            <a:r>
              <a:rPr lang="en-US" altLang="ko-KR" dirty="0"/>
              <a:t>conn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패스워드</a:t>
            </a:r>
          </a:p>
          <a:p>
            <a:r>
              <a:rPr lang="ko-KR" altLang="en-US" dirty="0" smtClean="0"/>
              <a:t> </a:t>
            </a:r>
            <a:r>
              <a:rPr lang="en-US" altLang="ko-KR" dirty="0"/>
              <a:t>create user </a:t>
            </a:r>
            <a:r>
              <a:rPr lang="ko-KR" altLang="en-US" dirty="0"/>
              <a:t>아이디 </a:t>
            </a:r>
            <a:r>
              <a:rPr lang="en-US" altLang="ko-KR" dirty="0"/>
              <a:t>identified by </a:t>
            </a:r>
            <a:r>
              <a:rPr lang="ko-KR" altLang="en-US" dirty="0"/>
              <a:t>패스워드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/>
              <a:t>conn </a:t>
            </a:r>
            <a:r>
              <a:rPr lang="en-US" altLang="ko-KR" dirty="0" err="1"/>
              <a:t>scott</a:t>
            </a:r>
            <a:r>
              <a:rPr lang="en-US" altLang="ko-KR" dirty="0"/>
              <a:t>/tiger</a:t>
            </a:r>
          </a:p>
          <a:p>
            <a:r>
              <a:rPr lang="en-US" altLang="ko-KR" dirty="0" smtClean="0"/>
              <a:t>create </a:t>
            </a:r>
            <a:r>
              <a:rPr lang="en-US" altLang="ko-KR" dirty="0"/>
              <a:t>user nickname identified by </a:t>
            </a:r>
            <a:r>
              <a:rPr lang="en-US" altLang="ko-KR" dirty="0" err="1"/>
              <a:t>sohn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5892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7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en-US" altLang="ko-KR" sz="4400" dirty="0" smtClean="0"/>
              <a:t>DCL</a:t>
            </a:r>
            <a:endParaRPr lang="ko-KR" altLang="en-US" sz="4400" dirty="0"/>
          </a:p>
        </p:txBody>
      </p:sp>
      <p:sp>
        <p:nvSpPr>
          <p:cNvPr id="8" name="직사각형 7"/>
          <p:cNvSpPr/>
          <p:nvPr/>
        </p:nvSpPr>
        <p:spPr>
          <a:xfrm>
            <a:off x="290600" y="1147157"/>
            <a:ext cx="8851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sql_server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먼저 </a:t>
            </a:r>
            <a:r>
              <a:rPr lang="ko-KR" altLang="en-US" dirty="0" err="1"/>
              <a:t>로그인을</a:t>
            </a:r>
            <a:r>
              <a:rPr lang="ko-KR" altLang="en-US" dirty="0"/>
              <a:t> 해야 하는데 기본적으로  </a:t>
            </a:r>
            <a:r>
              <a:rPr lang="en-US" altLang="ko-KR" dirty="0" err="1"/>
              <a:t>sa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create login </a:t>
            </a:r>
            <a:r>
              <a:rPr lang="ko-KR" altLang="en-US" dirty="0"/>
              <a:t>아이디 </a:t>
            </a:r>
            <a:r>
              <a:rPr lang="en-US" altLang="ko-KR" dirty="0"/>
              <a:t>with password = '</a:t>
            </a:r>
            <a:r>
              <a:rPr lang="ko-KR" altLang="en-US" dirty="0"/>
              <a:t>비밀번호</a:t>
            </a:r>
            <a:r>
              <a:rPr lang="en-US" altLang="ko-KR" dirty="0"/>
              <a:t>', </a:t>
            </a:r>
            <a:r>
              <a:rPr lang="en-US" altLang="ko-KR" dirty="0" err="1"/>
              <a:t>default_database</a:t>
            </a:r>
            <a:r>
              <a:rPr lang="en-US" altLang="ko-KR" dirty="0"/>
              <a:t> = </a:t>
            </a:r>
            <a:r>
              <a:rPr lang="en-US" altLang="ko-KR" dirty="0" err="1"/>
              <a:t>AdventureWorks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 err="1"/>
              <a:t>sql</a:t>
            </a:r>
            <a:r>
              <a:rPr lang="en-US" altLang="ko-KR" dirty="0"/>
              <a:t> server</a:t>
            </a:r>
            <a:r>
              <a:rPr lang="ko-KR" altLang="en-US" dirty="0"/>
              <a:t>에서의 유저는 데이터베이스마다 존재하기에</a:t>
            </a:r>
            <a:r>
              <a:rPr lang="en-US" altLang="ko-KR" dirty="0"/>
              <a:t>, </a:t>
            </a:r>
            <a:r>
              <a:rPr lang="ko-KR" altLang="en-US" dirty="0"/>
              <a:t>유저를 생성하기 위해서는 생성하고자 하는 유저가 속할 데이터베이스로 이동을 한 후 처리해야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en-US" altLang="ko-KR" dirty="0" err="1"/>
              <a:t>adventureworks</a:t>
            </a:r>
            <a:endParaRPr lang="en-US" altLang="ko-KR" dirty="0"/>
          </a:p>
          <a:p>
            <a:r>
              <a:rPr lang="en-US" altLang="ko-KR" dirty="0"/>
              <a:t>go</a:t>
            </a:r>
          </a:p>
          <a:p>
            <a:r>
              <a:rPr lang="en-US" altLang="ko-KR" dirty="0"/>
              <a:t>create user </a:t>
            </a:r>
            <a:r>
              <a:rPr lang="ko-KR" altLang="en-US" dirty="0"/>
              <a:t>아이디 </a:t>
            </a:r>
            <a:r>
              <a:rPr lang="en-US" altLang="ko-KR" dirty="0"/>
              <a:t>for login </a:t>
            </a:r>
            <a:r>
              <a:rPr lang="ko-KR" altLang="en-US" dirty="0"/>
              <a:t>아이디 </a:t>
            </a:r>
            <a:r>
              <a:rPr lang="en-US" altLang="ko-KR" dirty="0"/>
              <a:t>with </a:t>
            </a:r>
            <a:r>
              <a:rPr lang="en-US" altLang="ko-KR" dirty="0" err="1"/>
              <a:t>default_schema</a:t>
            </a:r>
            <a:r>
              <a:rPr lang="en-US" altLang="ko-KR" dirty="0"/>
              <a:t> = </a:t>
            </a:r>
            <a:r>
              <a:rPr lang="en-US" altLang="ko-KR" dirty="0" err="1"/>
              <a:t>dbo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위와 같은 방식으로 권한을 주고 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로그인 하기 위해서는 </a:t>
            </a:r>
            <a:r>
              <a:rPr lang="en-US" altLang="ko-KR" dirty="0"/>
              <a:t>CREATE SESSION</a:t>
            </a:r>
            <a:r>
              <a:rPr lang="ko-KR" altLang="en-US" dirty="0"/>
              <a:t>이라는 권한을 받아둬야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create table : </a:t>
            </a:r>
            <a:r>
              <a:rPr lang="ko-KR" altLang="en-US" dirty="0"/>
              <a:t>테이블을 만들 수 있는 권한 </a:t>
            </a:r>
            <a:endParaRPr lang="en-US" altLang="ko-KR" dirty="0"/>
          </a:p>
          <a:p>
            <a:r>
              <a:rPr lang="en-US" altLang="ko-KR" dirty="0"/>
              <a:t>create user:  </a:t>
            </a:r>
            <a:r>
              <a:rPr lang="ko-KR" altLang="en-US" dirty="0"/>
              <a:t>유저를 만들 수 있는 권한</a:t>
            </a:r>
            <a:endParaRPr lang="en-US" altLang="ko-KR" dirty="0"/>
          </a:p>
          <a:p>
            <a:r>
              <a:rPr lang="en-US" altLang="ko-KR" dirty="0"/>
              <a:t>create session:  </a:t>
            </a:r>
            <a:r>
              <a:rPr lang="ko-KR" altLang="en-US" dirty="0"/>
              <a:t>로그인 할 수 있는 권한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293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7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en-US" altLang="ko-KR" sz="4400" dirty="0" smtClean="0"/>
              <a:t>DCL</a:t>
            </a:r>
            <a:endParaRPr lang="ko-KR" altLang="en-US" sz="4400" dirty="0"/>
          </a:p>
        </p:txBody>
      </p:sp>
      <p:pic>
        <p:nvPicPr>
          <p:cNvPr id="26626" name="Picture 2" descr="C:\Users\Tom\Desktop\교재(SQL대비)\교재(SQL대비)\SqlGuide_Note\BookData\SQL Guide\과목2. SQL 기본 및 활용\제2장 SQL 활용\__제7절_DCL(Data_Control_Language)\SQL_2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9232"/>
            <a:ext cx="67056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3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7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en-US" altLang="ko-KR" sz="4400" dirty="0" smtClean="0"/>
              <a:t>DCL</a:t>
            </a:r>
            <a:endParaRPr lang="ko-KR" altLang="en-US" sz="4400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138129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object</a:t>
            </a:r>
            <a:r>
              <a:rPr lang="ko-KR" altLang="en-US" dirty="0"/>
              <a:t>에 대한 권한 부여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간단하게</a:t>
            </a:r>
            <a:r>
              <a:rPr lang="en-US" altLang="ko-KR" dirty="0"/>
              <a:t>, </a:t>
            </a:r>
            <a:r>
              <a:rPr lang="ko-KR" altLang="en-US" dirty="0"/>
              <a:t>유저에게 </a:t>
            </a:r>
            <a:r>
              <a:rPr lang="en-US" altLang="ko-KR" dirty="0"/>
              <a:t>select/insert/delete/update</a:t>
            </a:r>
            <a:r>
              <a:rPr lang="ko-KR" altLang="en-US" dirty="0"/>
              <a:t>등을 할 수 있게 </a:t>
            </a:r>
            <a:r>
              <a:rPr lang="ko-KR" altLang="en-US" dirty="0" smtClean="0"/>
              <a:t>해주는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conn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비번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연결되었다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grant select on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to </a:t>
            </a:r>
            <a:r>
              <a:rPr lang="ko-KR" altLang="en-US" dirty="0" err="1"/>
              <a:t>유저명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이렇게 해서 </a:t>
            </a:r>
            <a:r>
              <a:rPr lang="ko-KR" altLang="en-US" dirty="0" err="1"/>
              <a:t>권한있는</a:t>
            </a:r>
            <a:r>
              <a:rPr lang="ko-KR" altLang="en-US" dirty="0"/>
              <a:t> 아이디</a:t>
            </a:r>
            <a:r>
              <a:rPr lang="en-US" altLang="ko-KR" dirty="0"/>
              <a:t>/</a:t>
            </a:r>
            <a:r>
              <a:rPr lang="ko-KR" altLang="en-US" dirty="0"/>
              <a:t>비번으로 로그인 한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유저에게 </a:t>
            </a:r>
            <a:r>
              <a:rPr lang="ko-KR" altLang="en-US" dirty="0" err="1"/>
              <a:t>테이블명에서</a:t>
            </a:r>
            <a:r>
              <a:rPr lang="ko-KR" altLang="en-US" dirty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문을 사용할 수 있게 해주는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select from where order by ... </a:t>
            </a:r>
            <a:r>
              <a:rPr lang="ko-KR" altLang="en-US" dirty="0"/>
              <a:t>등 한마디로 데이터 조회만 되는 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insert/delete/update</a:t>
            </a:r>
            <a:r>
              <a:rPr lang="ko-KR" altLang="en-US" dirty="0"/>
              <a:t>를 하기 위해서는 </a:t>
            </a:r>
            <a:r>
              <a:rPr lang="en-US" altLang="ko-KR" dirty="0"/>
              <a:t>select </a:t>
            </a:r>
            <a:r>
              <a:rPr lang="ko-KR" altLang="en-US" dirty="0"/>
              <a:t>를 원하는 것으로 바꿔주면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9672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7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en-US" altLang="ko-KR" sz="4400" dirty="0" smtClean="0"/>
              <a:t>DCL</a:t>
            </a:r>
            <a:endParaRPr lang="ko-KR" altLang="en-US" sz="4400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138129"/>
            <a:ext cx="8208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role</a:t>
            </a:r>
            <a:r>
              <a:rPr lang="ko-KR" altLang="en-US" dirty="0"/>
              <a:t>을 이용한 권한 부여</a:t>
            </a:r>
          </a:p>
          <a:p>
            <a:endParaRPr lang="ko-KR" altLang="en-US" dirty="0"/>
          </a:p>
          <a:p>
            <a:r>
              <a:rPr lang="ko-KR" altLang="en-US" dirty="0" smtClean="0"/>
              <a:t>유저를 </a:t>
            </a:r>
            <a:r>
              <a:rPr lang="ko-KR" altLang="en-US" dirty="0"/>
              <a:t>생성하면 기본적으로 </a:t>
            </a:r>
            <a:r>
              <a:rPr lang="en-US" altLang="ko-KR" dirty="0"/>
              <a:t>session / table / procedure </a:t>
            </a:r>
            <a:r>
              <a:rPr lang="ko-KR" altLang="en-US" dirty="0"/>
              <a:t>등 많은 권한을 부여해야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여러 유저가 하나 이상의 같은 권한을 필요로 할 경우 하나하나 다 권한을 부여해야 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이것은 상식적으로 생각해도 너무 비효율적인 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그렇기에 나온 것이 </a:t>
            </a:r>
            <a:r>
              <a:rPr lang="en-US" altLang="ko-KR" dirty="0"/>
              <a:t>role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role</a:t>
            </a:r>
            <a:r>
              <a:rPr lang="ko-KR" altLang="en-US" dirty="0"/>
              <a:t>을 만들어 그것에 여러 권한을 부여해두고 유저는 필요한 권한들이 모여있는 </a:t>
            </a:r>
            <a:r>
              <a:rPr lang="en-US" altLang="ko-KR" dirty="0"/>
              <a:t>role</a:t>
            </a:r>
            <a:r>
              <a:rPr lang="ko-KR" altLang="en-US" dirty="0"/>
              <a:t>을 받아쓰면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role </a:t>
            </a:r>
            <a:r>
              <a:rPr lang="ko-KR" altLang="en-US" dirty="0"/>
              <a:t>만들기</a:t>
            </a:r>
          </a:p>
          <a:p>
            <a:endParaRPr lang="ko-KR" altLang="en-US" dirty="0"/>
          </a:p>
          <a:p>
            <a:r>
              <a:rPr lang="en-US" altLang="ko-KR" dirty="0"/>
              <a:t>create role </a:t>
            </a:r>
            <a:r>
              <a:rPr lang="ko-KR" altLang="en-US" dirty="0" err="1"/>
              <a:t>롤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</a:p>
          <a:p>
            <a:r>
              <a:rPr lang="en-US" altLang="ko-KR" dirty="0"/>
              <a:t>grant create </a:t>
            </a:r>
            <a:r>
              <a:rPr lang="ko-KR" altLang="en-US" dirty="0"/>
              <a:t>권한</a:t>
            </a:r>
            <a:r>
              <a:rPr lang="en-US" altLang="ko-KR" dirty="0"/>
              <a:t>1, create </a:t>
            </a:r>
            <a:r>
              <a:rPr lang="ko-KR" altLang="en-US" dirty="0"/>
              <a:t>권한</a:t>
            </a:r>
            <a:r>
              <a:rPr lang="en-US" altLang="ko-KR" dirty="0"/>
              <a:t>2 ... to </a:t>
            </a:r>
            <a:r>
              <a:rPr lang="ko-KR" altLang="en-US" dirty="0" err="1"/>
              <a:t>롤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</a:p>
          <a:p>
            <a:endParaRPr lang="ko-KR" altLang="en-US" dirty="0"/>
          </a:p>
          <a:p>
            <a:r>
              <a:rPr lang="en-US" altLang="ko-KR" dirty="0"/>
              <a:t>role </a:t>
            </a:r>
            <a:r>
              <a:rPr lang="ko-KR" altLang="en-US" dirty="0"/>
              <a:t>사용하기</a:t>
            </a:r>
          </a:p>
          <a:p>
            <a:r>
              <a:rPr lang="en-US" altLang="ko-KR" dirty="0"/>
              <a:t>grant </a:t>
            </a:r>
            <a:r>
              <a:rPr lang="ko-KR" altLang="en-US" dirty="0" err="1"/>
              <a:t>롤</a:t>
            </a:r>
            <a:r>
              <a:rPr lang="en-US" altLang="ko-KR" dirty="0"/>
              <a:t>_</a:t>
            </a:r>
            <a:r>
              <a:rPr lang="ko-KR" altLang="en-US" dirty="0"/>
              <a:t>이름 </a:t>
            </a:r>
            <a:r>
              <a:rPr lang="en-US" altLang="ko-KR" dirty="0"/>
              <a:t>to </a:t>
            </a:r>
            <a:r>
              <a:rPr lang="ko-KR" altLang="en-US" dirty="0"/>
              <a:t>유저아이디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9314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8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ko-KR" altLang="en-US" sz="4400" dirty="0" err="1" smtClean="0"/>
              <a:t>절차형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SQL</a:t>
            </a:r>
            <a:endParaRPr lang="ko-KR" altLang="en-US" sz="4400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138129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절차형</a:t>
            </a:r>
            <a:r>
              <a:rPr lang="ko-KR" altLang="en-US" b="1" dirty="0"/>
              <a:t> </a:t>
            </a:r>
            <a:r>
              <a:rPr lang="en-US" altLang="ko-KR" b="1" dirty="0"/>
              <a:t>SQL </a:t>
            </a:r>
            <a:r>
              <a:rPr lang="ko-KR" altLang="en-US" b="1" dirty="0"/>
              <a:t>개요</a:t>
            </a:r>
          </a:p>
          <a:p>
            <a:r>
              <a:rPr lang="ko-KR" altLang="en-US" dirty="0"/>
              <a:t>일반적인 개발 언어처럼 </a:t>
            </a:r>
            <a:r>
              <a:rPr lang="en-US" altLang="ko-KR" dirty="0"/>
              <a:t>SQL</a:t>
            </a:r>
            <a:r>
              <a:rPr lang="ko-KR" altLang="en-US" dirty="0"/>
              <a:t>에도 절차 지향적인 프로그램이 가능하도록 </a:t>
            </a:r>
            <a:r>
              <a:rPr lang="en-US" altLang="ko-KR" dirty="0"/>
              <a:t>DBMS </a:t>
            </a:r>
            <a:r>
              <a:rPr lang="ko-KR" altLang="en-US" dirty="0" err="1" smtClean="0"/>
              <a:t>벤더별로</a:t>
            </a:r>
            <a:r>
              <a:rPr lang="ko-KR" altLang="en-US" dirty="0"/>
              <a:t> </a:t>
            </a:r>
            <a:r>
              <a:rPr lang="en-US" altLang="ko-KR" dirty="0" smtClean="0"/>
              <a:t>PL(Procedure </a:t>
            </a:r>
            <a:r>
              <a:rPr lang="en-US" altLang="ko-KR" dirty="0"/>
              <a:t>Language)/SQL(Oracle), SQL/PL(DB2), T-SQL(SQL Server) </a:t>
            </a:r>
            <a:r>
              <a:rPr lang="ko-KR" altLang="en-US" dirty="0"/>
              <a:t>등의 </a:t>
            </a:r>
            <a:r>
              <a:rPr lang="ko-KR" altLang="en-US" dirty="0" err="1"/>
              <a:t>절차형</a:t>
            </a:r>
            <a:r>
              <a:rPr lang="ko-KR" altLang="en-US" dirty="0"/>
              <a:t> </a:t>
            </a:r>
            <a:r>
              <a:rPr lang="en-US" altLang="ko-KR" dirty="0"/>
              <a:t>SQL </a:t>
            </a:r>
            <a:r>
              <a:rPr lang="ko-KR" altLang="en-US" dirty="0"/>
              <a:t>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b="1" dirty="0"/>
              <a:t>2. PL/SQL </a:t>
            </a:r>
            <a:r>
              <a:rPr lang="ko-KR" altLang="en-US" b="1" dirty="0"/>
              <a:t>개요</a:t>
            </a:r>
          </a:p>
          <a:p>
            <a:r>
              <a:rPr lang="ko-KR" altLang="en-US" b="1" dirty="0"/>
              <a:t>가</a:t>
            </a:r>
            <a:r>
              <a:rPr lang="en-US" altLang="ko-KR" b="1" dirty="0"/>
              <a:t>. PL/SQL </a:t>
            </a:r>
            <a:r>
              <a:rPr lang="ko-KR" altLang="en-US" b="1" dirty="0"/>
              <a:t>특징</a:t>
            </a:r>
          </a:p>
          <a:p>
            <a:r>
              <a:rPr lang="en-US" altLang="ko-KR" dirty="0"/>
              <a:t>Block </a:t>
            </a:r>
            <a:r>
              <a:rPr lang="ko-KR" altLang="en-US" dirty="0"/>
              <a:t>구조로 되어 있고 </a:t>
            </a:r>
            <a:r>
              <a:rPr lang="en-US" altLang="ko-KR" dirty="0"/>
              <a:t>Block </a:t>
            </a:r>
            <a:r>
              <a:rPr lang="ko-KR" altLang="en-US" dirty="0"/>
              <a:t>내에는 </a:t>
            </a:r>
            <a:r>
              <a:rPr lang="en-US" altLang="ko-KR" dirty="0"/>
              <a:t>DML </a:t>
            </a:r>
            <a:r>
              <a:rPr lang="ko-KR" altLang="en-US" dirty="0"/>
              <a:t>문장과 </a:t>
            </a:r>
            <a:r>
              <a:rPr lang="en-US" altLang="ko-KR" dirty="0"/>
              <a:t>QUERY 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절차형</a:t>
            </a:r>
            <a:r>
              <a:rPr lang="ko-KR" altLang="en-US" dirty="0"/>
              <a:t> 언어</a:t>
            </a:r>
            <a:r>
              <a:rPr lang="en-US" altLang="ko-KR" dirty="0"/>
              <a:t>(IF, LOOP) </a:t>
            </a:r>
            <a:r>
              <a:rPr lang="ko-KR" altLang="en-US" dirty="0"/>
              <a:t>등을 사용할 수 있으며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절차적 프로그래밍이 가능하게 하는 트랜잭션 언어이다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* </a:t>
            </a:r>
            <a:r>
              <a:rPr lang="en-US" altLang="ko-KR" b="1" dirty="0"/>
              <a:t>PL/SQL </a:t>
            </a:r>
            <a:r>
              <a:rPr lang="ko-KR" altLang="en-US" b="1" dirty="0"/>
              <a:t>특징</a:t>
            </a:r>
          </a:p>
          <a:p>
            <a:r>
              <a:rPr lang="en-US" altLang="ko-KR" dirty="0"/>
              <a:t>PL/SQL </a:t>
            </a:r>
            <a:r>
              <a:rPr lang="ko-KR" altLang="en-US" dirty="0"/>
              <a:t>은 </a:t>
            </a:r>
            <a:r>
              <a:rPr lang="en-US" altLang="ko-KR" b="1" dirty="0"/>
              <a:t>Block </a:t>
            </a:r>
            <a:r>
              <a:rPr lang="ko-KR" altLang="en-US" b="1" dirty="0"/>
              <a:t>구조로 </a:t>
            </a:r>
            <a:r>
              <a:rPr lang="ko-KR" altLang="en-US" dirty="0"/>
              <a:t>되어 있어 각 기능별로 모듈화가 가능하다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 등을 선언하여 </a:t>
            </a:r>
            <a:r>
              <a:rPr lang="en-US" altLang="ko-KR" dirty="0"/>
              <a:t>SQL </a:t>
            </a:r>
            <a:r>
              <a:rPr lang="ko-KR" altLang="en-US" dirty="0"/>
              <a:t>문장 간 값을 교환한다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IF, LOOP </a:t>
            </a:r>
            <a:r>
              <a:rPr lang="ko-KR" altLang="en-US" dirty="0"/>
              <a:t>등이 </a:t>
            </a:r>
            <a:r>
              <a:rPr lang="ko-KR" altLang="en-US" dirty="0" err="1"/>
              <a:t>절차형</a:t>
            </a:r>
            <a:r>
              <a:rPr lang="ko-KR" altLang="en-US" dirty="0"/>
              <a:t> 언어를 사용하여 </a:t>
            </a:r>
            <a:r>
              <a:rPr lang="ko-KR" altLang="en-US" b="1" dirty="0"/>
              <a:t>절차적인 프로그램이 </a:t>
            </a:r>
            <a:r>
              <a:rPr lang="ko-KR" altLang="en-US" dirty="0"/>
              <a:t>가능하도록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DBMS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에러나 사용자 정의 에러를 정의하여 사용할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PL/SQL</a:t>
            </a:r>
            <a:r>
              <a:rPr lang="ko-KR" altLang="en-US" dirty="0"/>
              <a:t>은 </a:t>
            </a:r>
            <a:r>
              <a:rPr lang="en-US" altLang="ko-KR" dirty="0"/>
              <a:t>Oracle</a:t>
            </a:r>
            <a:r>
              <a:rPr lang="ko-KR" altLang="en-US" dirty="0"/>
              <a:t>에 내장되어 있으므로 </a:t>
            </a:r>
            <a:r>
              <a:rPr lang="en-US" altLang="ko-KR" dirty="0"/>
              <a:t>Oracle</a:t>
            </a:r>
            <a:r>
              <a:rPr lang="ko-KR" altLang="en-US" dirty="0"/>
              <a:t>과 </a:t>
            </a:r>
            <a:r>
              <a:rPr lang="en-US" altLang="ko-KR" dirty="0"/>
              <a:t>PL/SQL</a:t>
            </a:r>
            <a:r>
              <a:rPr lang="ko-KR" altLang="en-US" dirty="0"/>
              <a:t>을 지원하는 어떤 서버로도 프로그램을 옮길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PL/SQL </a:t>
            </a:r>
            <a:r>
              <a:rPr lang="ko-KR" altLang="en-US" dirty="0"/>
              <a:t>은 응용 프로그램의 성능을 향상시킨다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PL/SQL </a:t>
            </a:r>
            <a:r>
              <a:rPr lang="ko-KR" altLang="en-US" dirty="0"/>
              <a:t>은 여러 </a:t>
            </a:r>
            <a:r>
              <a:rPr lang="en-US" altLang="ko-KR" dirty="0"/>
              <a:t>SQL </a:t>
            </a:r>
            <a:r>
              <a:rPr lang="ko-KR" altLang="en-US" dirty="0"/>
              <a:t>문장을 </a:t>
            </a:r>
            <a:r>
              <a:rPr lang="en-US" altLang="ko-KR" dirty="0"/>
              <a:t>Block </a:t>
            </a:r>
            <a:r>
              <a:rPr lang="ko-KR" altLang="en-US" dirty="0"/>
              <a:t>으로 묶고 한 번에 </a:t>
            </a:r>
            <a:r>
              <a:rPr lang="en-US" altLang="ko-KR" dirty="0"/>
              <a:t>Block </a:t>
            </a:r>
            <a:r>
              <a:rPr lang="ko-KR" altLang="en-US" dirty="0"/>
              <a:t>전부를 서버로 보내기 때문에 </a:t>
            </a:r>
            <a:r>
              <a:rPr lang="ko-KR" altLang="en-US" dirty="0" err="1"/>
              <a:t>통신량을</a:t>
            </a:r>
            <a:r>
              <a:rPr lang="ko-KR" altLang="en-US" dirty="0"/>
              <a:t> 줄일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95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2) </a:t>
            </a:r>
            <a:r>
              <a:rPr lang="en-US" altLang="ko-KR" sz="2400" b="1" dirty="0" smtClean="0"/>
              <a:t>CUBE</a:t>
            </a:r>
          </a:p>
          <a:p>
            <a:pPr marL="0" indent="0">
              <a:buNone/>
            </a:pPr>
            <a:r>
              <a:rPr lang="en-US" altLang="ko-KR" sz="1800" dirty="0" smtClean="0"/>
              <a:t>• </a:t>
            </a:r>
            <a:r>
              <a:rPr lang="ko-KR" altLang="en-US" sz="1800" dirty="0" smtClean="0"/>
              <a:t>나올 </a:t>
            </a:r>
            <a:r>
              <a:rPr lang="ko-KR" altLang="en-US" sz="1800" dirty="0"/>
              <a:t>수 있는 모든 경우의 </a:t>
            </a:r>
            <a:r>
              <a:rPr lang="en-US" altLang="ko-KR" sz="1800" dirty="0"/>
              <a:t>GROUP BY </a:t>
            </a:r>
            <a:r>
              <a:rPr lang="ko-KR" altLang="en-US" sz="1800" dirty="0"/>
              <a:t>절을 생성 하라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• 2 </a:t>
            </a:r>
            <a:r>
              <a:rPr lang="ko-KR" altLang="en-US" sz="1800" dirty="0"/>
              <a:t>의 </a:t>
            </a:r>
            <a:r>
              <a:rPr lang="en-US" altLang="ko-KR" sz="1800" dirty="0"/>
              <a:t>N </a:t>
            </a:r>
            <a:r>
              <a:rPr lang="ko-KR" altLang="en-US" sz="1800" dirty="0"/>
              <a:t>승</a:t>
            </a:r>
            <a:r>
              <a:rPr lang="en-US" altLang="ko-KR" sz="1800" dirty="0"/>
              <a:t>(Group by </a:t>
            </a:r>
            <a:r>
              <a:rPr lang="ko-KR" altLang="en-US" sz="1800" dirty="0" err="1"/>
              <a:t>컬럼갯수</a:t>
            </a:r>
            <a:r>
              <a:rPr lang="en-US" altLang="ko-KR" sz="1800" dirty="0"/>
              <a:t>) </a:t>
            </a:r>
            <a:r>
              <a:rPr lang="ko-KR" altLang="en-US" sz="1800" dirty="0"/>
              <a:t>만큼 집합이 강제로 생성된다</a:t>
            </a:r>
            <a:r>
              <a:rPr lang="en-US" altLang="ko-KR" sz="1800" dirty="0" smtClean="0"/>
              <a:t>. P 378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SELECT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NULL, NULL, SUM(C)</a:t>
            </a:r>
          </a:p>
          <a:p>
            <a:pPr marL="0" indent="0">
              <a:buNone/>
            </a:pPr>
            <a:r>
              <a:rPr lang="en-US" altLang="ko-KR" sz="1400" dirty="0"/>
              <a:t>FROM t</a:t>
            </a:r>
          </a:p>
          <a:p>
            <a:pPr marL="0" indent="0">
              <a:buNone/>
            </a:pPr>
            <a:r>
              <a:rPr lang="en-US" altLang="ko-KR" sz="1400" dirty="0"/>
              <a:t>GROUP </a:t>
            </a:r>
            <a:r>
              <a:rPr lang="en-US" altLang="ko-KR" sz="1400" dirty="0">
                <a:solidFill>
                  <a:srgbClr val="FF0000"/>
                </a:solidFill>
              </a:rPr>
              <a:t>BY NULL</a:t>
            </a:r>
          </a:p>
          <a:p>
            <a:pPr marL="0" indent="0">
              <a:buNone/>
            </a:pPr>
            <a:r>
              <a:rPr lang="en-US" altLang="ko-KR" sz="1400" b="1" dirty="0"/>
              <a:t>UNION ALL</a:t>
            </a:r>
          </a:p>
          <a:p>
            <a:pPr marL="0" indent="0">
              <a:buNone/>
            </a:pPr>
            <a:r>
              <a:rPr lang="en-US" altLang="ko-KR" sz="1400" dirty="0"/>
              <a:t>SELECT </a:t>
            </a:r>
            <a:r>
              <a:rPr lang="en-US" altLang="ko-KR" sz="1400" b="1" dirty="0">
                <a:solidFill>
                  <a:srgbClr val="0070C0"/>
                </a:solidFill>
              </a:rPr>
              <a:t>NULL, B, SUM(C)</a:t>
            </a:r>
          </a:p>
          <a:p>
            <a:pPr marL="0" indent="0">
              <a:buNone/>
            </a:pPr>
            <a:r>
              <a:rPr lang="en-US" altLang="ko-KR" sz="1400" dirty="0"/>
              <a:t>FROM t</a:t>
            </a:r>
          </a:p>
          <a:p>
            <a:pPr marL="0" indent="0">
              <a:buNone/>
            </a:pPr>
            <a:r>
              <a:rPr lang="en-US" altLang="ko-KR" sz="1400" dirty="0"/>
              <a:t>GROUP </a:t>
            </a:r>
            <a:r>
              <a:rPr lang="en-US" altLang="ko-KR" sz="1400" dirty="0">
                <a:solidFill>
                  <a:srgbClr val="FF0000"/>
                </a:solidFill>
              </a:rPr>
              <a:t>BY B</a:t>
            </a:r>
          </a:p>
          <a:p>
            <a:pPr marL="0" indent="0">
              <a:buNone/>
            </a:pPr>
            <a:r>
              <a:rPr lang="en-US" altLang="ko-KR" sz="1400" b="1" dirty="0"/>
              <a:t>UNION ALL</a:t>
            </a:r>
          </a:p>
          <a:p>
            <a:pPr marL="0" indent="0">
              <a:buNone/>
            </a:pPr>
            <a:r>
              <a:rPr lang="en-US" altLang="ko-KR" sz="1400" dirty="0"/>
              <a:t>SELECT </a:t>
            </a:r>
            <a:r>
              <a:rPr lang="en-US" altLang="ko-KR" sz="1400" b="1" dirty="0">
                <a:solidFill>
                  <a:srgbClr val="0070C0"/>
                </a:solidFill>
              </a:rPr>
              <a:t>A, NULL, SUM(C)</a:t>
            </a:r>
          </a:p>
          <a:p>
            <a:pPr marL="0" indent="0">
              <a:buNone/>
            </a:pPr>
            <a:r>
              <a:rPr lang="en-US" altLang="ko-KR" sz="1400" dirty="0"/>
              <a:t>FROM t</a:t>
            </a:r>
          </a:p>
          <a:p>
            <a:pPr marL="0" indent="0">
              <a:buNone/>
            </a:pPr>
            <a:r>
              <a:rPr lang="en-US" altLang="ko-KR" sz="1400" dirty="0"/>
              <a:t>GROUP </a:t>
            </a:r>
            <a:r>
              <a:rPr lang="en-US" altLang="ko-KR" sz="1400" dirty="0">
                <a:solidFill>
                  <a:srgbClr val="FF0000"/>
                </a:solidFill>
              </a:rPr>
              <a:t>BY A</a:t>
            </a:r>
          </a:p>
          <a:p>
            <a:pPr marL="0" indent="0">
              <a:buNone/>
            </a:pPr>
            <a:r>
              <a:rPr lang="en-US" altLang="ko-KR" sz="1400" b="1" dirty="0"/>
              <a:t>UNION ALL</a:t>
            </a:r>
          </a:p>
          <a:p>
            <a:pPr marL="0" indent="0">
              <a:buNone/>
            </a:pPr>
            <a:r>
              <a:rPr lang="en-US" altLang="ko-KR" sz="1400" dirty="0"/>
              <a:t>SELECT </a:t>
            </a:r>
            <a:r>
              <a:rPr lang="en-US" altLang="ko-KR" sz="1400" b="1" dirty="0">
                <a:solidFill>
                  <a:srgbClr val="0070C0"/>
                </a:solidFill>
              </a:rPr>
              <a:t>A, B, SUM(C)</a:t>
            </a:r>
          </a:p>
          <a:p>
            <a:pPr marL="0" indent="0">
              <a:buNone/>
            </a:pPr>
            <a:r>
              <a:rPr lang="en-US" altLang="ko-KR" sz="1400" dirty="0"/>
              <a:t>FROM t</a:t>
            </a:r>
          </a:p>
          <a:p>
            <a:pPr marL="0" indent="0">
              <a:buNone/>
            </a:pPr>
            <a:r>
              <a:rPr lang="en-US" altLang="ko-KR" sz="1400" dirty="0"/>
              <a:t>GROUP </a:t>
            </a:r>
            <a:r>
              <a:rPr lang="en-US" altLang="ko-KR" sz="1400" dirty="0">
                <a:solidFill>
                  <a:srgbClr val="FF0000"/>
                </a:solidFill>
              </a:rPr>
              <a:t>BY A, </a:t>
            </a:r>
            <a:r>
              <a:rPr lang="en-US" altLang="ko-KR" sz="1400" dirty="0" smtClean="0">
                <a:solidFill>
                  <a:srgbClr val="FF0000"/>
                </a:solidFill>
              </a:rPr>
              <a:t>B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그룹함수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48064" y="2780928"/>
            <a:ext cx="331236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SELECT A, B, SUM(C)</a:t>
            </a:r>
          </a:p>
          <a:p>
            <a:r>
              <a:rPr lang="en-US" altLang="ko-KR" dirty="0"/>
              <a:t>FROM t</a:t>
            </a:r>
          </a:p>
          <a:p>
            <a:r>
              <a:rPr lang="en-US" altLang="ko-KR" dirty="0"/>
              <a:t>GROUP BY CUBE(A, B)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GROUP </a:t>
            </a:r>
            <a:r>
              <a:rPr lang="en-US" altLang="ko-KR" dirty="0"/>
              <a:t>BY NULL</a:t>
            </a:r>
          </a:p>
          <a:p>
            <a:r>
              <a:rPr lang="en-US" altLang="ko-KR" dirty="0"/>
              <a:t>UNION ALL</a:t>
            </a:r>
          </a:p>
          <a:p>
            <a:r>
              <a:rPr lang="en-US" altLang="ko-KR" dirty="0"/>
              <a:t>GROUP BY B</a:t>
            </a:r>
          </a:p>
          <a:p>
            <a:r>
              <a:rPr lang="en-US" altLang="ko-KR" dirty="0"/>
              <a:t>UNION ALL</a:t>
            </a:r>
          </a:p>
          <a:p>
            <a:r>
              <a:rPr lang="en-US" altLang="ko-KR" dirty="0"/>
              <a:t>GROUP BY A</a:t>
            </a:r>
          </a:p>
          <a:p>
            <a:r>
              <a:rPr lang="en-US" altLang="ko-KR" dirty="0"/>
              <a:t>UNION ALL</a:t>
            </a:r>
          </a:p>
          <a:p>
            <a:r>
              <a:rPr lang="en-US" altLang="ko-KR" dirty="0"/>
              <a:t>GROUP BY A, 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2014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8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ko-KR" altLang="en-US" sz="4400" dirty="0" err="1" smtClean="0"/>
              <a:t>절차형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SQL</a:t>
            </a:r>
            <a:endParaRPr lang="ko-KR" altLang="en-US" sz="4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3471623"/>
            <a:ext cx="65" cy="317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Helvetica"/>
              <a:cs typeface="굴림" pitchFamily="50" charset="-127"/>
            </a:endParaRPr>
          </a:p>
        </p:txBody>
      </p:sp>
      <p:pic>
        <p:nvPicPr>
          <p:cNvPr id="28678" name="Picture 6" descr="C:\Users\Tom\Desktop\교재(SQL대비)\교재(SQL대비)\SqlGuide_Note\BookData\SQL Guide\과목2. SQL 기본 및 활용\제2장 SQL 활용\__제8절_절차형_SQL\SQL_2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4199"/>
            <a:ext cx="51339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27584" y="126876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PL/SQL </a:t>
            </a:r>
            <a:r>
              <a:rPr lang="ko-KR" altLang="en-US" b="1" dirty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717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3993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8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ko-KR" altLang="en-US" sz="4400" dirty="0" err="1" smtClean="0"/>
              <a:t>절차형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SQL</a:t>
            </a:r>
            <a:endParaRPr lang="ko-KR" altLang="en-US" sz="4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3471623"/>
            <a:ext cx="65" cy="317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Helvetica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2031"/>
            <a:ext cx="7906075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PL/SQL </a:t>
            </a:r>
            <a:r>
              <a:rPr lang="ko-KR" altLang="en-US" b="1" dirty="0"/>
              <a:t>기본 문법</a:t>
            </a:r>
            <a:r>
              <a:rPr lang="en-US" altLang="ko-KR" b="1" dirty="0"/>
              <a:t>(Syntax)</a:t>
            </a:r>
          </a:p>
          <a:p>
            <a:r>
              <a:rPr lang="en-US" altLang="ko-KR" b="1" dirty="0"/>
              <a:t>CREATE [OR REPLACE] Procedure [</a:t>
            </a:r>
            <a:r>
              <a:rPr lang="en-US" altLang="ko-KR" b="1" dirty="0" err="1"/>
              <a:t>Procedure_name</a:t>
            </a:r>
            <a:r>
              <a:rPr lang="en-US" altLang="ko-KR" b="1" dirty="0"/>
              <a:t>] </a:t>
            </a:r>
            <a:r>
              <a:rPr lang="en-US" altLang="ko-KR" b="1" dirty="0" smtClean="0"/>
              <a:t>-- </a:t>
            </a:r>
            <a:r>
              <a:rPr lang="en-US" altLang="ko-KR" b="1" dirty="0"/>
              <a:t>[OR REPLACE] </a:t>
            </a:r>
            <a:endParaRPr lang="en-US" altLang="ko-KR" b="1" dirty="0" smtClean="0"/>
          </a:p>
          <a:p>
            <a:r>
              <a:rPr lang="en-US" altLang="ko-KR" b="1" dirty="0" smtClean="0"/>
              <a:t>: </a:t>
            </a:r>
            <a:r>
              <a:rPr lang="ko-KR" altLang="en-US" b="1" dirty="0"/>
              <a:t>같은 이름의 프로시저가 있을 경우</a:t>
            </a:r>
            <a:r>
              <a:rPr lang="en-US" altLang="ko-KR" b="1" dirty="0"/>
              <a:t>, </a:t>
            </a:r>
            <a:r>
              <a:rPr lang="ko-KR" altLang="en-US" b="1" dirty="0"/>
              <a:t>새로운 내용으로 </a:t>
            </a:r>
            <a:r>
              <a:rPr lang="en-US" altLang="ko-KR" b="1" dirty="0"/>
              <a:t>REPLACE</a:t>
            </a:r>
          </a:p>
          <a:p>
            <a:r>
              <a:rPr lang="en-US" altLang="ko-KR" b="1" dirty="0"/>
              <a:t>( argument1 [mode1] data_type1, 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[</a:t>
            </a:r>
            <a:r>
              <a:rPr lang="en-US" altLang="ko-KR" b="1" dirty="0"/>
              <a:t>mode] : IN - </a:t>
            </a:r>
            <a:r>
              <a:rPr lang="ko-KR" altLang="en-US" b="1" dirty="0"/>
              <a:t>운영체제에서 프로시저에 전달될 변수의 </a:t>
            </a:r>
            <a:r>
              <a:rPr lang="en-US" altLang="ko-KR" b="1" dirty="0"/>
              <a:t>MODE,</a:t>
            </a:r>
          </a:p>
          <a:p>
            <a:r>
              <a:rPr lang="en-US" altLang="ko-KR" b="1" dirty="0" smtClean="0"/>
              <a:t>--          </a:t>
            </a:r>
            <a:r>
              <a:rPr lang="en-US" altLang="ko-KR" b="1" dirty="0"/>
              <a:t>OUT - </a:t>
            </a:r>
            <a:r>
              <a:rPr lang="ko-KR" altLang="en-US" b="1" dirty="0"/>
              <a:t>프로시저에서 처리된 결과가 운영체제로 전달되는 </a:t>
            </a:r>
            <a:r>
              <a:rPr lang="en-US" altLang="ko-KR" b="1" dirty="0"/>
              <a:t>MODE</a:t>
            </a:r>
          </a:p>
          <a:p>
            <a:r>
              <a:rPr lang="en-US" altLang="ko-KR" b="1" dirty="0" smtClean="0"/>
              <a:t>--          </a:t>
            </a:r>
            <a:r>
              <a:rPr lang="en-US" altLang="ko-KR" b="1" dirty="0"/>
              <a:t>INOUT - IN</a:t>
            </a:r>
            <a:r>
              <a:rPr lang="ko-KR" altLang="en-US" b="1" dirty="0"/>
              <a:t>과 </a:t>
            </a:r>
            <a:r>
              <a:rPr lang="en-US" altLang="ko-KR" b="1" dirty="0"/>
              <a:t>OUT </a:t>
            </a:r>
            <a:r>
              <a:rPr lang="ko-KR" altLang="en-US" b="1" dirty="0"/>
              <a:t>두 가지의 기능 동시 수행</a:t>
            </a:r>
          </a:p>
          <a:p>
            <a:r>
              <a:rPr lang="ko-KR" altLang="en-US" b="1" dirty="0"/>
              <a:t>  </a:t>
            </a:r>
            <a:r>
              <a:rPr lang="en-US" altLang="ko-KR" b="1" dirty="0"/>
              <a:t>argument2 [mode2] date_type2,</a:t>
            </a:r>
          </a:p>
          <a:p>
            <a:r>
              <a:rPr lang="en-US" altLang="ko-KR" b="1" dirty="0"/>
              <a:t>  ... ... )</a:t>
            </a:r>
          </a:p>
          <a:p>
            <a:r>
              <a:rPr lang="en-US" altLang="ko-KR" b="1" dirty="0"/>
              <a:t>IS [AS]</a:t>
            </a:r>
          </a:p>
          <a:p>
            <a:r>
              <a:rPr lang="en-US" altLang="ko-KR" b="1" dirty="0"/>
              <a:t>  ... ...</a:t>
            </a:r>
          </a:p>
          <a:p>
            <a:r>
              <a:rPr lang="en-US" altLang="ko-KR" b="1" dirty="0"/>
              <a:t>BEGIN</a:t>
            </a:r>
          </a:p>
          <a:p>
            <a:r>
              <a:rPr lang="en-US" altLang="ko-KR" b="1" dirty="0"/>
              <a:t>  ... ...</a:t>
            </a:r>
          </a:p>
          <a:p>
            <a:r>
              <a:rPr lang="en-US" altLang="ko-KR" b="1" dirty="0"/>
              <a:t>EXCEPTION</a:t>
            </a:r>
          </a:p>
          <a:p>
            <a:r>
              <a:rPr lang="en-US" altLang="ko-KR" b="1" dirty="0"/>
              <a:t>  ... ...</a:t>
            </a:r>
          </a:p>
          <a:p>
            <a:r>
              <a:rPr lang="en-US" altLang="ko-KR" b="1" dirty="0"/>
              <a:t>END;</a:t>
            </a:r>
          </a:p>
          <a:p>
            <a:r>
              <a:rPr lang="en-US" altLang="ko-KR" b="1" dirty="0" smtClean="0"/>
              <a:t>/ </a:t>
            </a:r>
            <a:r>
              <a:rPr lang="en-US" altLang="ko-KR" b="1" dirty="0"/>
              <a:t>-- "/" : </a:t>
            </a:r>
            <a:r>
              <a:rPr lang="ko-KR" altLang="en-US" b="1" dirty="0"/>
              <a:t>데이터베이스에게 프로시저를 </a:t>
            </a:r>
            <a:r>
              <a:rPr lang="ko-KR" altLang="en-US" b="1" dirty="0" err="1"/>
              <a:t>컴파일하라는</a:t>
            </a:r>
            <a:r>
              <a:rPr lang="ko-KR" altLang="en-US" b="1" dirty="0"/>
              <a:t> 명령어</a:t>
            </a:r>
          </a:p>
          <a:p>
            <a:endParaRPr lang="ko-KR" altLang="en-US" b="1" dirty="0"/>
          </a:p>
          <a:p>
            <a:r>
              <a:rPr lang="ko-KR" altLang="en-US" b="1" dirty="0"/>
              <a:t>* 프로시저 </a:t>
            </a:r>
            <a:r>
              <a:rPr lang="ko-KR" altLang="en-US" b="1" dirty="0" smtClean="0"/>
              <a:t>삭제 </a:t>
            </a:r>
            <a:r>
              <a:rPr lang="en-US" altLang="ko-KR" b="1" dirty="0" smtClean="0"/>
              <a:t>-- </a:t>
            </a:r>
            <a:r>
              <a:rPr lang="en-US" altLang="ko-KR" b="1" dirty="0"/>
              <a:t>Procedure </a:t>
            </a:r>
            <a:r>
              <a:rPr lang="ko-KR" altLang="en-US" b="1" dirty="0"/>
              <a:t>삭제</a:t>
            </a:r>
          </a:p>
          <a:p>
            <a:r>
              <a:rPr lang="en-US" altLang="ko-KR" b="1" dirty="0"/>
              <a:t>DROP Procedure [</a:t>
            </a:r>
            <a:r>
              <a:rPr lang="en-US" altLang="ko-KR" b="1" dirty="0" err="1"/>
              <a:t>Procedure_name</a:t>
            </a:r>
            <a:r>
              <a:rPr lang="en-US" altLang="ko-KR" b="1" dirty="0" smtClean="0"/>
              <a:t>];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9763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/>
              <a:t>3</a:t>
            </a:r>
            <a:r>
              <a:rPr lang="en-US" altLang="ko-KR" sz="2400" b="1" dirty="0" smtClean="0"/>
              <a:t>) </a:t>
            </a:r>
            <a:r>
              <a:rPr lang="en-US" altLang="ko-KR" sz="2400" b="1" dirty="0" smtClean="0"/>
              <a:t>GROUPING </a:t>
            </a:r>
            <a:r>
              <a:rPr lang="en-US" altLang="ko-KR" sz="2400" b="1" dirty="0"/>
              <a:t>SETS</a:t>
            </a:r>
            <a:r>
              <a:rPr lang="en-US" altLang="ko-KR" sz="2400" dirty="0"/>
              <a:t> </a:t>
            </a:r>
          </a:p>
          <a:p>
            <a:r>
              <a:rPr lang="en-US" altLang="ko-KR" sz="1600" dirty="0" smtClean="0"/>
              <a:t>GROUPING </a:t>
            </a:r>
            <a:r>
              <a:rPr lang="en-US" altLang="ko-KR" sz="1600" dirty="0"/>
              <a:t>SETS: comma(,) </a:t>
            </a:r>
            <a:r>
              <a:rPr lang="ko-KR" altLang="en-US" sz="1600" dirty="0"/>
              <a:t>를 </a:t>
            </a:r>
            <a:r>
              <a:rPr lang="en-US" altLang="ko-KR" sz="1600" dirty="0"/>
              <a:t>UNION </a:t>
            </a:r>
            <a:r>
              <a:rPr lang="ko-KR" altLang="en-US" sz="1600" dirty="0"/>
              <a:t>으로 바꿔서</a:t>
            </a:r>
          </a:p>
          <a:p>
            <a:r>
              <a:rPr lang="en-US" altLang="ko-KR" sz="1600" dirty="0"/>
              <a:t>GROUP BY </a:t>
            </a:r>
            <a:r>
              <a:rPr lang="ko-KR" altLang="en-US" sz="1600" dirty="0"/>
              <a:t>절을 계속 생성 하라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Comma </a:t>
            </a:r>
            <a:r>
              <a:rPr lang="ko-KR" altLang="en-US" sz="1600" dirty="0"/>
              <a:t>로 분리된 </a:t>
            </a:r>
            <a:r>
              <a:rPr lang="en-US" altLang="ko-KR" sz="1600" dirty="0"/>
              <a:t>Group by </a:t>
            </a:r>
            <a:r>
              <a:rPr lang="ko-KR" altLang="en-US" sz="1600" dirty="0"/>
              <a:t>절의 </a:t>
            </a:r>
            <a:r>
              <a:rPr lang="ko-KR" altLang="en-US" sz="1600" dirty="0" err="1"/>
              <a:t>컬럼수</a:t>
            </a:r>
            <a:r>
              <a:rPr lang="ko-KR" altLang="en-US" sz="1600" dirty="0"/>
              <a:t> 만큼 집합이 </a:t>
            </a:r>
            <a:r>
              <a:rPr lang="ko-KR" altLang="en-US" sz="1600" dirty="0" smtClean="0"/>
              <a:t>생성된다 </a:t>
            </a:r>
            <a:r>
              <a:rPr lang="en-US" altLang="ko-KR" sz="1600" dirty="0" smtClean="0"/>
              <a:t>p381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SELECT </a:t>
            </a:r>
            <a:r>
              <a:rPr lang="en-US" altLang="ko-KR" sz="1400" dirty="0"/>
              <a:t>A, B, SUM(C)</a:t>
            </a:r>
          </a:p>
          <a:p>
            <a:pPr marL="0" indent="0">
              <a:buNone/>
            </a:pPr>
            <a:r>
              <a:rPr lang="en-US" altLang="ko-KR" sz="1400" dirty="0"/>
              <a:t>FROM t</a:t>
            </a:r>
          </a:p>
          <a:p>
            <a:pPr marL="0" indent="0">
              <a:buNone/>
            </a:pPr>
            <a:r>
              <a:rPr lang="en-US" altLang="ko-KR" sz="1400" dirty="0"/>
              <a:t>GROUP BY</a:t>
            </a:r>
          </a:p>
          <a:p>
            <a:pPr marL="0" indent="0">
              <a:buNone/>
            </a:pPr>
            <a:r>
              <a:rPr lang="en-US" altLang="ko-KR" sz="1400" dirty="0"/>
              <a:t>GROUPING SETS(A, B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SELECT </a:t>
            </a:r>
            <a:r>
              <a:rPr lang="en-US" altLang="ko-KR" sz="1400" dirty="0">
                <a:solidFill>
                  <a:srgbClr val="0070C0"/>
                </a:solidFill>
              </a:rPr>
              <a:t>A, NULL, SUM(C)</a:t>
            </a:r>
          </a:p>
          <a:p>
            <a:pPr marL="0" indent="0">
              <a:buNone/>
            </a:pPr>
            <a:r>
              <a:rPr lang="en-US" altLang="ko-KR" sz="1400" dirty="0"/>
              <a:t>FROM t</a:t>
            </a:r>
          </a:p>
          <a:p>
            <a:pPr marL="0" indent="0">
              <a:buNone/>
            </a:pPr>
            <a:r>
              <a:rPr lang="en-US" altLang="ko-KR" sz="1400" dirty="0"/>
              <a:t>GROUP </a:t>
            </a:r>
            <a:r>
              <a:rPr lang="en-US" altLang="ko-KR" sz="1400" dirty="0">
                <a:solidFill>
                  <a:srgbClr val="FF0000"/>
                </a:solidFill>
              </a:rPr>
              <a:t>BY A</a:t>
            </a:r>
          </a:p>
          <a:p>
            <a:pPr marL="0" indent="0">
              <a:buNone/>
            </a:pPr>
            <a:r>
              <a:rPr lang="en-US" altLang="ko-KR" sz="1400" b="1" dirty="0"/>
              <a:t>UNION ALL</a:t>
            </a:r>
          </a:p>
          <a:p>
            <a:pPr marL="0" indent="0">
              <a:buNone/>
            </a:pPr>
            <a:r>
              <a:rPr lang="en-US" altLang="ko-KR" sz="1400" dirty="0"/>
              <a:t>SELECT </a:t>
            </a:r>
            <a:r>
              <a:rPr lang="en-US" altLang="ko-KR" sz="1400" dirty="0">
                <a:solidFill>
                  <a:srgbClr val="0070C0"/>
                </a:solidFill>
              </a:rPr>
              <a:t>NULL, B, SUM(C)</a:t>
            </a:r>
          </a:p>
          <a:p>
            <a:pPr marL="0" indent="0">
              <a:buNone/>
            </a:pPr>
            <a:r>
              <a:rPr lang="en-US" altLang="ko-KR" sz="1400" dirty="0"/>
              <a:t>FROM t</a:t>
            </a:r>
          </a:p>
          <a:p>
            <a:pPr marL="0" indent="0">
              <a:buNone/>
            </a:pPr>
            <a:r>
              <a:rPr lang="en-US" altLang="ko-KR" sz="1400" dirty="0"/>
              <a:t>GROUP </a:t>
            </a:r>
            <a:r>
              <a:rPr lang="en-US" altLang="ko-KR" sz="1400" dirty="0">
                <a:solidFill>
                  <a:srgbClr val="FF0000"/>
                </a:solidFill>
              </a:rPr>
              <a:t>BY </a:t>
            </a:r>
            <a:r>
              <a:rPr lang="en-US" altLang="ko-KR" sz="1400" dirty="0" smtClean="0">
                <a:solidFill>
                  <a:srgbClr val="FF0000"/>
                </a:solidFill>
              </a:rPr>
              <a:t>B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그룹함수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0312" y="2808886"/>
            <a:ext cx="20882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GROUP BY A</a:t>
            </a:r>
          </a:p>
          <a:p>
            <a:r>
              <a:rPr lang="en-US" altLang="ko-KR" dirty="0"/>
              <a:t>UNION ALL</a:t>
            </a:r>
          </a:p>
          <a:p>
            <a:r>
              <a:rPr lang="en-US" altLang="ko-KR" dirty="0"/>
              <a:t>GROUP BY </a:t>
            </a:r>
            <a:r>
              <a:rPr lang="en-US" altLang="ko-KR" dirty="0" smtClean="0"/>
              <a:t>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126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행과 행간의 관계를 쉽게 정의 하기 위해 만든 함수를 이름 </a:t>
            </a:r>
          </a:p>
          <a:p>
            <a:r>
              <a:rPr lang="ko-KR" altLang="en-US" sz="2000" dirty="0"/>
              <a:t>분석 함수</a:t>
            </a:r>
            <a:r>
              <a:rPr lang="en-US" altLang="ko-KR" sz="2000" dirty="0"/>
              <a:t>(ANALYTIC FUNCTION)</a:t>
            </a:r>
            <a:r>
              <a:rPr lang="ko-KR" altLang="en-US" sz="2000" dirty="0"/>
              <a:t>이나 순위 함수</a:t>
            </a:r>
            <a:r>
              <a:rPr lang="en-US" altLang="ko-KR" sz="2000" dirty="0"/>
              <a:t>(RANK FUNCTION)</a:t>
            </a:r>
            <a:r>
              <a:rPr lang="ko-KR" altLang="en-US" sz="2000" dirty="0"/>
              <a:t>로도 알려짐 </a:t>
            </a:r>
          </a:p>
          <a:p>
            <a:r>
              <a:rPr lang="ko-KR" altLang="en-US" sz="2000" dirty="0"/>
              <a:t>기존 집계 함수</a:t>
            </a:r>
            <a:r>
              <a:rPr lang="en-US" altLang="ko-KR" sz="2000" dirty="0"/>
              <a:t>, </a:t>
            </a:r>
            <a:r>
              <a:rPr lang="ko-KR" altLang="en-US" sz="2000" dirty="0"/>
              <a:t>새로이 </a:t>
            </a:r>
            <a:r>
              <a:rPr lang="en-US" altLang="ko-KR" sz="2000" dirty="0"/>
              <a:t>WINDOW </a:t>
            </a:r>
            <a:r>
              <a:rPr lang="ko-KR" altLang="en-US" sz="2000" dirty="0"/>
              <a:t>함수 전용 존재 </a:t>
            </a:r>
          </a:p>
          <a:p>
            <a:r>
              <a:rPr lang="ko-KR" altLang="en-US" sz="2000" dirty="0"/>
              <a:t>서브쿼리 사용 가능</a:t>
            </a:r>
            <a:r>
              <a:rPr lang="en-US" altLang="ko-KR" sz="2000" dirty="0"/>
              <a:t>, </a:t>
            </a:r>
            <a:r>
              <a:rPr lang="ko-KR" altLang="en-US" sz="2000" dirty="0"/>
              <a:t>중첩</a:t>
            </a:r>
            <a:r>
              <a:rPr lang="en-US" altLang="ko-KR" sz="2000" dirty="0"/>
              <a:t>(NEST)</a:t>
            </a:r>
            <a:r>
              <a:rPr lang="ko-KR" altLang="en-US" sz="2000" dirty="0"/>
              <a:t>해서 사용 </a:t>
            </a:r>
            <a:r>
              <a:rPr lang="ko-KR" altLang="en-US" sz="2000" dirty="0" smtClean="0"/>
              <a:t>불가</a:t>
            </a:r>
            <a:endParaRPr lang="en-US" altLang="ko-KR" sz="2000" dirty="0" smtClean="0"/>
          </a:p>
          <a:p>
            <a:endParaRPr lang="ko-KR" altLang="en-US" sz="20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338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748464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1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그룹 내 순위</a:t>
            </a:r>
            <a:r>
              <a:rPr lang="en-US" altLang="ko-KR" sz="2000" b="1" dirty="0"/>
              <a:t>(RANK) </a:t>
            </a:r>
            <a:r>
              <a:rPr lang="ko-KR" altLang="en-US" sz="2000" b="1" dirty="0"/>
              <a:t>관련 함수</a:t>
            </a:r>
          </a:p>
          <a:p>
            <a:pPr marL="0" indent="0">
              <a:buNone/>
            </a:pPr>
            <a:r>
              <a:rPr lang="en-US" altLang="ko-KR" sz="2000" dirty="0"/>
              <a:t>RANK, DENSE_RANK, ROW_NUMBER </a:t>
            </a:r>
          </a:p>
          <a:p>
            <a:pPr marL="0" indent="0">
              <a:buNone/>
            </a:pPr>
            <a:r>
              <a:rPr lang="en-US" altLang="ko-KR" sz="2000" dirty="0"/>
              <a:t>ANSI/ISO SQL </a:t>
            </a:r>
            <a:r>
              <a:rPr lang="ko-KR" altLang="en-US" sz="2000" dirty="0"/>
              <a:t>표준과 </a:t>
            </a:r>
            <a:r>
              <a:rPr lang="en-US" altLang="ko-KR" sz="2000" dirty="0"/>
              <a:t>Oracle, SQL Server </a:t>
            </a:r>
            <a:r>
              <a:rPr lang="ko-KR" altLang="en-US" sz="2000" dirty="0"/>
              <a:t>등 대부분의 </a:t>
            </a:r>
            <a:r>
              <a:rPr lang="en-US" altLang="ko-KR" sz="2000" dirty="0"/>
              <a:t>DBMS </a:t>
            </a:r>
            <a:r>
              <a:rPr lang="ko-KR" altLang="en-US" sz="2000" dirty="0"/>
              <a:t>에서 </a:t>
            </a:r>
            <a:r>
              <a:rPr lang="ko-KR" altLang="en-US" sz="2000" dirty="0" smtClean="0"/>
              <a:t>지원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그룹 내 집계</a:t>
            </a:r>
            <a:r>
              <a:rPr lang="en-US" altLang="ko-KR" sz="2000" b="1" dirty="0"/>
              <a:t>(AGGREGATE) </a:t>
            </a:r>
            <a:r>
              <a:rPr lang="ko-KR" altLang="en-US" sz="2000" b="1" dirty="0"/>
              <a:t>관련 함수</a:t>
            </a:r>
          </a:p>
          <a:p>
            <a:pPr marL="0" indent="0">
              <a:buNone/>
            </a:pPr>
            <a:r>
              <a:rPr lang="en-US" altLang="ko-KR" sz="2000" dirty="0"/>
              <a:t>SUM ,MAX, MIN, AVG, COUNT </a:t>
            </a:r>
          </a:p>
          <a:p>
            <a:pPr marL="0" indent="0">
              <a:buNone/>
            </a:pPr>
            <a:r>
              <a:rPr lang="en-US" altLang="ko-KR" sz="2000" dirty="0" smtClean="0"/>
              <a:t>SQL </a:t>
            </a:r>
            <a:r>
              <a:rPr lang="en-US" altLang="ko-KR" sz="2000" dirty="0"/>
              <a:t>Server </a:t>
            </a:r>
            <a:r>
              <a:rPr lang="ko-KR" altLang="en-US" sz="2000" dirty="0" smtClean="0"/>
              <a:t>집계 </a:t>
            </a:r>
            <a:r>
              <a:rPr lang="ko-KR" altLang="en-US" sz="2000" dirty="0"/>
              <a:t>함수는 뒤에서 설명할 </a:t>
            </a:r>
            <a:r>
              <a:rPr lang="en-US" altLang="ko-KR" sz="2000" dirty="0"/>
              <a:t>OVER </a:t>
            </a:r>
            <a:r>
              <a:rPr lang="ko-KR" altLang="en-US" sz="2000" dirty="0"/>
              <a:t>절의 내의 </a:t>
            </a:r>
            <a:r>
              <a:rPr lang="en-US" altLang="ko-KR" sz="2000" dirty="0"/>
              <a:t>ORDER BY </a:t>
            </a:r>
            <a:r>
              <a:rPr lang="ko-KR" altLang="en-US" sz="2000" dirty="0"/>
              <a:t>지원 </a:t>
            </a:r>
            <a:r>
              <a:rPr lang="en-US" altLang="ko-KR" sz="2000" dirty="0" smtClean="0"/>
              <a:t>X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3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그룹 내 행 순서 관련 함수</a:t>
            </a:r>
          </a:p>
          <a:p>
            <a:pPr marL="0" indent="0">
              <a:buNone/>
            </a:pPr>
            <a:r>
              <a:rPr lang="en-US" altLang="ko-KR" sz="2000" dirty="0"/>
              <a:t>FIRST_VALUE, LAST_VALUE, LAG, LEAD </a:t>
            </a:r>
            <a:r>
              <a:rPr lang="ko-KR" altLang="en-US" sz="2000" dirty="0"/>
              <a:t>함수 </a:t>
            </a:r>
          </a:p>
          <a:p>
            <a:pPr marL="0" indent="0">
              <a:buNone/>
            </a:pPr>
            <a:r>
              <a:rPr lang="en-US" altLang="ko-KR" sz="2000" dirty="0"/>
              <a:t>ORACLE </a:t>
            </a:r>
            <a:r>
              <a:rPr lang="ko-KR" altLang="en-US" sz="2000" dirty="0"/>
              <a:t>에서만 </a:t>
            </a:r>
            <a:r>
              <a:rPr lang="ko-KR" altLang="en-US" sz="2000" dirty="0" smtClean="0"/>
              <a:t>지원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그룹 내 비율 관련 함수</a:t>
            </a:r>
          </a:p>
          <a:p>
            <a:pPr marL="0" indent="0">
              <a:buNone/>
            </a:pPr>
            <a:r>
              <a:rPr lang="en-US" altLang="ko-KR" sz="2000" dirty="0"/>
              <a:t>CUME_DIST, PERCENT_RANK - ANSI/ISO SQL </a:t>
            </a:r>
            <a:r>
              <a:rPr lang="ko-KR" altLang="en-US" sz="2000" dirty="0"/>
              <a:t>표준과 </a:t>
            </a:r>
            <a:r>
              <a:rPr lang="en-US" altLang="ko-KR" sz="2000" dirty="0"/>
              <a:t>Oracle DBMS </a:t>
            </a:r>
            <a:r>
              <a:rPr lang="ko-KR" altLang="en-US" sz="2000" dirty="0"/>
              <a:t>에서 지원</a:t>
            </a:r>
            <a:br>
              <a:rPr lang="ko-KR" altLang="en-US" sz="2000" dirty="0"/>
            </a:br>
            <a:r>
              <a:rPr lang="en-US" altLang="ko-KR" sz="2000" dirty="0" smtClean="0"/>
              <a:t>[RATIO_TO_REPORT – ORACLE </a:t>
            </a:r>
            <a:r>
              <a:rPr lang="ko-KR" altLang="en-US" sz="2000" dirty="0" smtClean="0"/>
              <a:t>지원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 smtClean="0"/>
              <a:t> PRECENT_RANK</a:t>
            </a:r>
            <a:r>
              <a:rPr lang="en-US" altLang="ko-KR" sz="2000" dirty="0"/>
              <a:t>, CUME_DIS, NTILE </a:t>
            </a:r>
            <a:r>
              <a:rPr lang="ko-KR" altLang="en-US" sz="2000" dirty="0"/>
              <a:t>모두 </a:t>
            </a:r>
            <a:r>
              <a:rPr lang="en-US" altLang="ko-KR" sz="2000" dirty="0"/>
              <a:t>MS SQL </a:t>
            </a:r>
            <a:r>
              <a:rPr lang="ko-KR" altLang="en-US" sz="2000" dirty="0"/>
              <a:t>지원 확인 </a:t>
            </a:r>
            <a:r>
              <a:rPr lang="en-US" altLang="ko-KR" sz="2000" dirty="0"/>
              <a:t>] </a:t>
            </a:r>
          </a:p>
          <a:p>
            <a:pPr marL="0" indent="0">
              <a:buNone/>
            </a:pPr>
            <a:r>
              <a:rPr lang="en-US" altLang="ko-KR" sz="2000" dirty="0"/>
              <a:t>NTILE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ANSI/ISO SQL </a:t>
            </a:r>
            <a:r>
              <a:rPr lang="ko-KR" altLang="en-US" sz="2000" dirty="0"/>
              <a:t>표준에는 없지만</a:t>
            </a:r>
            <a:r>
              <a:rPr lang="en-US" altLang="ko-KR" sz="2000" dirty="0"/>
              <a:t>, Oracle, SQL Server </a:t>
            </a:r>
            <a:r>
              <a:rPr lang="ko-KR" altLang="en-US" sz="2000" dirty="0"/>
              <a:t>에서 지원 </a:t>
            </a:r>
          </a:p>
          <a:p>
            <a:pPr marL="0" indent="0">
              <a:buNone/>
            </a:pPr>
            <a:r>
              <a:rPr lang="en-US" altLang="ko-KR" sz="2000" dirty="0"/>
              <a:t>RATIO_TO_REPORT - Oracle </a:t>
            </a:r>
            <a:r>
              <a:rPr lang="ko-KR" altLang="en-US" sz="2000" dirty="0"/>
              <a:t>에서만 지원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272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5343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SELECT WINDOW_FUNCTION ( ARGUMENTS ) OVER</a:t>
            </a:r>
            <a:br>
              <a:rPr lang="en-US" altLang="ko-KR" sz="1400" dirty="0"/>
            </a:br>
            <a:r>
              <a:rPr lang="en-US" altLang="ko-KR" sz="1400" dirty="0"/>
              <a:t>( [ PARTITION BY </a:t>
            </a:r>
            <a:r>
              <a:rPr lang="ko-KR" altLang="en-US" sz="1400" dirty="0"/>
              <a:t>칼럼</a:t>
            </a:r>
            <a:r>
              <a:rPr lang="en-US" altLang="ko-KR" sz="1400" dirty="0"/>
              <a:t>] [ ORDER BY </a:t>
            </a:r>
            <a:r>
              <a:rPr lang="ko-KR" altLang="en-US" sz="1400" dirty="0"/>
              <a:t>절</a:t>
            </a:r>
            <a:r>
              <a:rPr lang="en-US" altLang="ko-KR" sz="1400" dirty="0"/>
              <a:t>] [ WINDOWING </a:t>
            </a:r>
            <a:r>
              <a:rPr lang="ko-KR" altLang="en-US" sz="1400" dirty="0"/>
              <a:t>절 </a:t>
            </a:r>
            <a:r>
              <a:rPr lang="en-US" altLang="ko-KR" sz="1400" dirty="0"/>
              <a:t>])</a:t>
            </a:r>
            <a:br>
              <a:rPr lang="en-US" altLang="ko-KR" sz="1400" dirty="0"/>
            </a:br>
            <a:r>
              <a:rPr lang="en-US" altLang="ko-KR" sz="1400" dirty="0"/>
              <a:t>FROM </a:t>
            </a:r>
            <a:r>
              <a:rPr lang="ko-KR" altLang="en-US" sz="1400" dirty="0"/>
              <a:t>테이블 명 </a:t>
            </a:r>
            <a:r>
              <a:rPr lang="en-US" altLang="ko-KR" sz="1400" dirty="0" smtClean="0"/>
              <a:t>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ARGUMENTS </a:t>
            </a:r>
            <a:r>
              <a:rPr lang="en-US" altLang="ko-KR" sz="1400" dirty="0"/>
              <a:t>(</a:t>
            </a:r>
            <a:r>
              <a:rPr lang="ko-KR" altLang="en-US" sz="1400" dirty="0"/>
              <a:t>인수</a:t>
            </a:r>
            <a:r>
              <a:rPr lang="en-US" altLang="ko-KR" sz="1400" dirty="0"/>
              <a:t>) : </a:t>
            </a:r>
            <a:r>
              <a:rPr lang="ko-KR" altLang="en-US" sz="1400" dirty="0"/>
              <a:t>함수에 따라 </a:t>
            </a:r>
            <a:r>
              <a:rPr lang="en-US" altLang="ko-KR" sz="1400" dirty="0"/>
              <a:t>0 ~ N </a:t>
            </a:r>
            <a:r>
              <a:rPr lang="ko-KR" altLang="en-US" sz="1400" dirty="0"/>
              <a:t>개의 인수가 지정 </a:t>
            </a:r>
          </a:p>
          <a:p>
            <a:pPr marL="0" indent="0">
              <a:buNone/>
            </a:pPr>
            <a:r>
              <a:rPr lang="en-US" altLang="ko-KR" sz="1400" dirty="0"/>
              <a:t>OVER : WINDOW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OVER </a:t>
            </a:r>
            <a:r>
              <a:rPr lang="ko-KR" altLang="en-US" sz="1400" dirty="0"/>
              <a:t>문구는 필수 키워드 </a:t>
            </a:r>
            <a:r>
              <a:rPr lang="en-US" altLang="ko-KR" sz="1400" dirty="0"/>
              <a:t>!!!</a:t>
            </a:r>
          </a:p>
          <a:p>
            <a:pPr marL="0" indent="0">
              <a:buNone/>
            </a:pPr>
            <a:r>
              <a:rPr lang="en-US" altLang="ko-KR" sz="1400" dirty="0"/>
              <a:t>PARTITION BY </a:t>
            </a:r>
            <a:r>
              <a:rPr lang="ko-KR" altLang="en-US" sz="1400" dirty="0"/>
              <a:t>절 </a:t>
            </a:r>
            <a:r>
              <a:rPr lang="en-US" altLang="ko-KR" sz="1400" dirty="0"/>
              <a:t>: </a:t>
            </a:r>
            <a:r>
              <a:rPr lang="ko-KR" altLang="en-US" sz="1400" dirty="0"/>
              <a:t>전체 집합을 기준에 의해 </a:t>
            </a:r>
            <a:r>
              <a:rPr lang="ko-KR" altLang="en-US" sz="1400" dirty="0" err="1"/>
              <a:t>소그룹으로</a:t>
            </a:r>
            <a:r>
              <a:rPr lang="ko-KR" altLang="en-US" sz="1400" dirty="0"/>
              <a:t> 나눌 수 있다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en-US" altLang="ko-KR" sz="1400" dirty="0"/>
              <a:t>ORDER BY </a:t>
            </a:r>
            <a:r>
              <a:rPr lang="ko-KR" altLang="en-US" sz="1400" dirty="0"/>
              <a:t>절 </a:t>
            </a:r>
            <a:r>
              <a:rPr lang="en-US" altLang="ko-KR" sz="1400" dirty="0"/>
              <a:t>: </a:t>
            </a:r>
            <a:r>
              <a:rPr lang="ko-KR" altLang="en-US" sz="1400" dirty="0"/>
              <a:t>어떤 항목에 대해 순위를 지정할 지 </a:t>
            </a:r>
            <a:r>
              <a:rPr lang="en-US" altLang="ko-KR" sz="1400" dirty="0"/>
              <a:t>ORDER BY </a:t>
            </a:r>
            <a:r>
              <a:rPr lang="ko-KR" altLang="en-US" sz="1400" dirty="0"/>
              <a:t>절을 기술 </a:t>
            </a:r>
          </a:p>
          <a:p>
            <a:pPr marL="0" indent="0">
              <a:buNone/>
            </a:pPr>
            <a:r>
              <a:rPr lang="en-US" altLang="ko-KR" sz="1400" dirty="0"/>
              <a:t>WINDOWING </a:t>
            </a:r>
            <a:r>
              <a:rPr lang="ko-KR" altLang="en-US" sz="1400" dirty="0"/>
              <a:t>절 </a:t>
            </a:r>
            <a:r>
              <a:rPr lang="en-US" altLang="ko-KR" sz="1400" dirty="0"/>
              <a:t>: WINDOWS </a:t>
            </a:r>
            <a:r>
              <a:rPr lang="ko-KR" altLang="en-US" sz="1400" dirty="0"/>
              <a:t>절은 함수의 대상이 되는 행 기준의 범위를 강력하게 지정할 수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ROWS </a:t>
            </a:r>
            <a:r>
              <a:rPr lang="ko-KR" altLang="en-US" sz="1400" dirty="0"/>
              <a:t>는 물리적인 결과 행의 수</a:t>
            </a:r>
            <a:r>
              <a:rPr lang="en-US" altLang="ko-KR" sz="1400" dirty="0"/>
              <a:t>, RANGE </a:t>
            </a:r>
            <a:r>
              <a:rPr lang="ko-KR" altLang="en-US" sz="1400" dirty="0"/>
              <a:t>는 논리적인 값에 의한 범위를</a:t>
            </a:r>
            <a:r>
              <a:rPr lang="en-US" altLang="ko-KR" sz="1400" dirty="0"/>
              <a:t>, </a:t>
            </a:r>
            <a:r>
              <a:rPr lang="ko-KR" altLang="en-US" sz="1400" dirty="0"/>
              <a:t>둘 중 하나 선택 사용</a:t>
            </a:r>
            <a:br>
              <a:rPr lang="ko-KR" altLang="en-US" sz="1400" dirty="0"/>
            </a:br>
            <a:r>
              <a:rPr lang="en-US" altLang="ko-KR" sz="1400" dirty="0"/>
              <a:t>     </a:t>
            </a:r>
          </a:p>
          <a:p>
            <a:pPr marL="0" indent="0">
              <a:buNone/>
            </a:pPr>
            <a:r>
              <a:rPr lang="en-US" altLang="ko-KR" sz="1400" dirty="0"/>
              <a:t>BETWEEN </a:t>
            </a:r>
            <a:r>
              <a:rPr lang="ko-KR" altLang="en-US" sz="1400" dirty="0"/>
              <a:t>사용 타입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ROWS </a:t>
            </a:r>
            <a:r>
              <a:rPr lang="en-US" altLang="ko-KR" sz="1400" dirty="0"/>
              <a:t>| RANGE BETWEEN UNBOUNDED PRECEDING | CURRENT ROW | VALUE_EXPR PRECEDING/FOLLOWING AND UNBOUNDED FOLLOWING | CURRENT ROW | VALUE_EXPR PRECEDING/FOLLOWING 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BETWEEN </a:t>
            </a:r>
            <a:r>
              <a:rPr lang="ko-KR" altLang="en-US" sz="1400" dirty="0"/>
              <a:t>미사용 타입 </a:t>
            </a:r>
            <a:r>
              <a:rPr lang="en-US" altLang="ko-KR" sz="1400" dirty="0"/>
              <a:t>ROW | RANGE UNBOUNDED PRECEDING | CURRENT ROW | VALUE_EXPR PRECEDING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510" y="1326238"/>
            <a:ext cx="7571184" cy="4839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1) RANK</a:t>
            </a:r>
            <a:endParaRPr lang="en-US" altLang="ko-KR" sz="2400" dirty="0"/>
          </a:p>
          <a:p>
            <a:r>
              <a:rPr lang="en-US" altLang="ko-KR" sz="1400" dirty="0"/>
              <a:t>ORDER BY </a:t>
            </a:r>
            <a:r>
              <a:rPr lang="ko-KR" altLang="en-US" sz="1400" dirty="0"/>
              <a:t>를 포함한 </a:t>
            </a:r>
            <a:r>
              <a:rPr lang="en-US" altLang="ko-KR" sz="1400" dirty="0"/>
              <a:t>QUERY </a:t>
            </a:r>
            <a:r>
              <a:rPr lang="ko-KR" altLang="en-US" sz="1400" dirty="0"/>
              <a:t>문에서 특정 항목</a:t>
            </a:r>
            <a:r>
              <a:rPr lang="en-US" altLang="ko-KR" sz="1400" dirty="0"/>
              <a:t>(</a:t>
            </a:r>
            <a:r>
              <a:rPr lang="ko-KR" altLang="en-US" sz="1400" dirty="0"/>
              <a:t>칼럼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 순위를 구하는 함수 </a:t>
            </a:r>
          </a:p>
          <a:p>
            <a:r>
              <a:rPr lang="ko-KR" altLang="en-US" sz="1400" dirty="0"/>
              <a:t>특정 범위</a:t>
            </a:r>
            <a:r>
              <a:rPr lang="en-US" altLang="ko-KR" sz="1400" dirty="0"/>
              <a:t>(PARTITION) </a:t>
            </a:r>
            <a:r>
              <a:rPr lang="ko-KR" altLang="en-US" sz="1400" dirty="0"/>
              <a:t>내에서 혹은 전체 데이터에 대한 순위 구함 </a:t>
            </a:r>
          </a:p>
          <a:p>
            <a:r>
              <a:rPr lang="ko-KR" altLang="en-US" sz="1400" dirty="0"/>
              <a:t>동일한 값에 대해서는 동일한 순위를 부여함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16096" y="552326"/>
            <a:ext cx="27283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RANK : 1 2 2 4 </a:t>
            </a:r>
          </a:p>
          <a:p>
            <a:r>
              <a:rPr lang="en-US" altLang="ko-KR" dirty="0"/>
              <a:t>DENSE_RANK : 1 2 2 3 </a:t>
            </a:r>
          </a:p>
          <a:p>
            <a:r>
              <a:rPr lang="en-US" altLang="ko-KR" dirty="0"/>
              <a:t>ROW_NUMBER : 1 2 3 4 </a:t>
            </a:r>
            <a:endParaRPr lang="en-US" altLang="ko-KR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함수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순위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7" y="2636912"/>
            <a:ext cx="4991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99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1957</Words>
  <Application>Microsoft Office PowerPoint</Application>
  <PresentationFormat>화면 슬라이드 쇼(4:3)</PresentationFormat>
  <Paragraphs>348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SQL 활용 2</vt:lpstr>
      <vt:lpstr>5장. 그룹함수</vt:lpstr>
      <vt:lpstr>PowerPoint 프레젠테이션</vt:lpstr>
      <vt:lpstr>PowerPoint 프레젠테이션</vt:lpstr>
      <vt:lpstr>PowerPoint 프레젠테이션</vt:lpstr>
      <vt:lpstr>5장. 윈도우 함수</vt:lpstr>
      <vt:lpstr>5장. 윈도우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활용 2</dc:title>
  <dc:creator>Tom</dc:creator>
  <cp:lastModifiedBy>Tom</cp:lastModifiedBy>
  <cp:revision>40</cp:revision>
  <dcterms:created xsi:type="dcterms:W3CDTF">2016-10-04T21:34:40Z</dcterms:created>
  <dcterms:modified xsi:type="dcterms:W3CDTF">2016-10-09T00:33:50Z</dcterms:modified>
</cp:coreProperties>
</file>