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96" r:id="rId5"/>
    <p:sldId id="258" r:id="rId6"/>
    <p:sldId id="259" r:id="rId7"/>
    <p:sldId id="260" r:id="rId8"/>
    <p:sldId id="297" r:id="rId9"/>
    <p:sldId id="263" r:id="rId10"/>
    <p:sldId id="264" r:id="rId11"/>
    <p:sldId id="265" r:id="rId12"/>
    <p:sldId id="266" r:id="rId13"/>
    <p:sldId id="267" r:id="rId14"/>
    <p:sldId id="268" r:id="rId15"/>
    <p:sldId id="298" r:id="rId16"/>
    <p:sldId id="269" r:id="rId17"/>
    <p:sldId id="270" r:id="rId18"/>
    <p:sldId id="271" r:id="rId19"/>
    <p:sldId id="272" r:id="rId20"/>
    <p:sldId id="299" r:id="rId21"/>
    <p:sldId id="273" r:id="rId22"/>
    <p:sldId id="300" r:id="rId23"/>
    <p:sldId id="274" r:id="rId24"/>
    <p:sldId id="275" r:id="rId25"/>
    <p:sldId id="301" r:id="rId26"/>
    <p:sldId id="276" r:id="rId27"/>
    <p:sldId id="302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93" r:id="rId41"/>
    <p:sldId id="303" r:id="rId42"/>
    <p:sldId id="289" r:id="rId43"/>
    <p:sldId id="310" r:id="rId44"/>
    <p:sldId id="304" r:id="rId45"/>
    <p:sldId id="290" r:id="rId46"/>
    <p:sldId id="311" r:id="rId47"/>
    <p:sldId id="295" r:id="rId48"/>
    <p:sldId id="305" r:id="rId49"/>
    <p:sldId id="291" r:id="rId50"/>
    <p:sldId id="307" r:id="rId51"/>
    <p:sldId id="306" r:id="rId52"/>
    <p:sldId id="292" r:id="rId53"/>
    <p:sldId id="308" r:id="rId54"/>
    <p:sldId id="309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E57E-C586-4F61-A82F-6CDBBF668276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AFBB-5795-4A18-A872-36769FD00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43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E57E-C586-4F61-A82F-6CDBBF668276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AFBB-5795-4A18-A872-36769FD00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4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E57E-C586-4F61-A82F-6CDBBF668276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AFBB-5795-4A18-A872-36769FD00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26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E57E-C586-4F61-A82F-6CDBBF668276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AFBB-5795-4A18-A872-36769FD00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33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E57E-C586-4F61-A82F-6CDBBF668276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AFBB-5795-4A18-A872-36769FD00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0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E57E-C586-4F61-A82F-6CDBBF668276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AFBB-5795-4A18-A872-36769FD00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68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E57E-C586-4F61-A82F-6CDBBF668276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AFBB-5795-4A18-A872-36769FD00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15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E57E-C586-4F61-A82F-6CDBBF668276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AFBB-5795-4A18-A872-36769FD00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8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E57E-C586-4F61-A82F-6CDBBF668276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AFBB-5795-4A18-A872-36769FD00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60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E57E-C586-4F61-A82F-6CDBBF668276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AFBB-5795-4A18-A872-36769FD00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87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E57E-C586-4F61-A82F-6CDBBF668276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AFBB-5795-4A18-A872-36769FD00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15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EE57E-C586-4F61-A82F-6CDBBF668276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7AFBB-5795-4A18-A872-36769FD00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0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 </a:t>
            </a:r>
            <a:r>
              <a:rPr lang="en-US" dirty="0" err="1" smtClean="0"/>
              <a:t>Enums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35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 в публичном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Отдача</a:t>
            </a:r>
          </a:p>
          <a:p>
            <a:pPr lvl="1"/>
            <a:r>
              <a:rPr lang="en-US" dirty="0" smtClean="0"/>
              <a:t>http-</a:t>
            </a:r>
            <a:r>
              <a:rPr lang="ru-RU" dirty="0" smtClean="0"/>
              <a:t>код</a:t>
            </a:r>
          </a:p>
          <a:p>
            <a:pPr lvl="1"/>
            <a:r>
              <a:rPr lang="en-US" dirty="0" smtClean="0"/>
              <a:t>mime</a:t>
            </a:r>
            <a:endParaRPr lang="ru-RU" dirty="0" smtClean="0"/>
          </a:p>
          <a:p>
            <a:r>
              <a:rPr lang="ru-RU" dirty="0" smtClean="0"/>
              <a:t>Прием </a:t>
            </a:r>
            <a:endParaRPr lang="en-US" dirty="0" smtClean="0"/>
          </a:p>
          <a:p>
            <a:pPr lvl="1"/>
            <a:r>
              <a:rPr lang="ru-RU" dirty="0" smtClean="0"/>
              <a:t>Обработка неожиданных значений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677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ReCaptcha</a:t>
            </a:r>
            <a:r>
              <a:rPr lang="en-US" dirty="0" smtClean="0"/>
              <a:t> API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156" y="1825625"/>
            <a:ext cx="96256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9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98" y="2010569"/>
            <a:ext cx="66008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</a:t>
            </a:r>
            <a:r>
              <a:rPr lang="ru-RU" dirty="0" err="1" smtClean="0"/>
              <a:t>незадокументированного</a:t>
            </a:r>
            <a:r>
              <a:rPr lang="ru-RU" dirty="0" smtClean="0"/>
              <a:t> 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47" y="1825625"/>
            <a:ext cx="9239500" cy="4518882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rot="13565501">
            <a:off x="2454442" y="4812602"/>
            <a:ext cx="1267326" cy="1171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18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</a:t>
            </a:r>
            <a:r>
              <a:rPr lang="en-US" dirty="0" smtClean="0"/>
              <a:t>UNEXPECTED </a:t>
            </a:r>
            <a:r>
              <a:rPr lang="ru-RU" dirty="0" smtClean="0"/>
              <a:t>значения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2141"/>
            <a:ext cx="9838072" cy="51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0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u-RU" sz="8000" dirty="0" smtClean="0"/>
              <a:t>Перечисления в публичном </a:t>
            </a:r>
            <a:r>
              <a:rPr lang="en-US" sz="8000" dirty="0" smtClean="0"/>
              <a:t>API.</a:t>
            </a:r>
            <a:br>
              <a:rPr lang="en-US" sz="8000" dirty="0" smtClean="0"/>
            </a:br>
            <a:r>
              <a:rPr lang="en-US" sz="8000" dirty="0" smtClean="0"/>
              <a:t>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96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Jackson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73" y="2736869"/>
            <a:ext cx="10914454" cy="15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0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OpenAPI</a:t>
            </a:r>
            <a:r>
              <a:rPr lang="en-US" dirty="0" smtClean="0"/>
              <a:t> </a:t>
            </a:r>
            <a:r>
              <a:rPr lang="ru-RU" dirty="0" smtClean="0"/>
              <a:t>и библиотека </a:t>
            </a:r>
            <a:r>
              <a:rPr lang="en-US" dirty="0" err="1" smtClean="0"/>
              <a:t>springdoc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690688"/>
            <a:ext cx="5800725" cy="1847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471" y="1558131"/>
            <a:ext cx="29337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6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ваш </a:t>
            </a:r>
            <a:r>
              <a:rPr lang="en-US" dirty="0" smtClean="0"/>
              <a:t>JSON </a:t>
            </a:r>
            <a:r>
              <a:rPr lang="ru-RU" dirty="0" smtClean="0"/>
              <a:t>на меня орет?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Yandex</a:t>
            </a:r>
            <a:r>
              <a:rPr lang="en-US" dirty="0" smtClean="0"/>
              <a:t> API: https://yandex.ru/dev/market/partner/doc/dg/reference/get-campaigns.html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72550"/>
            <a:ext cx="5659604" cy="325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4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4489"/>
            <a:ext cx="3926305" cy="46290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809" y="2859505"/>
            <a:ext cx="7085174" cy="22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себя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38" b="14870"/>
          <a:stretch/>
        </p:blipFill>
        <p:spPr>
          <a:xfrm>
            <a:off x="8715100" y="1690687"/>
            <a:ext cx="2528154" cy="44473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1" t="35383" r="24533" b="28602"/>
          <a:stretch/>
        </p:blipFill>
        <p:spPr>
          <a:xfrm>
            <a:off x="4297680" y="2585259"/>
            <a:ext cx="3865419" cy="20033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3" y="2133874"/>
            <a:ext cx="3438109" cy="356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95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u-RU" sz="8000" dirty="0" smtClean="0"/>
              <a:t>Перечисления в </a:t>
            </a:r>
            <a:r>
              <a:rPr lang="en-US" sz="8000" dirty="0" smtClean="0"/>
              <a:t>API.</a:t>
            </a:r>
            <a:br>
              <a:rPr lang="en-US" sz="8000" dirty="0" smtClean="0"/>
            </a:br>
            <a:r>
              <a:rPr lang="en-US" sz="8000" dirty="0" err="1" smtClean="0"/>
              <a:t>Protobuf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9806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Протобаф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146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/>
          </a:bodyPr>
          <a:lstStyle/>
          <a:p>
            <a:pPr algn="ctr"/>
            <a:r>
              <a:rPr lang="ru-RU" sz="8000" dirty="0" smtClean="0"/>
              <a:t>Перечисления в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002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 в БД. </a:t>
            </a:r>
            <a:r>
              <a:rPr lang="en-US" dirty="0" smtClean="0"/>
              <a:t>JPA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976" y="1514225"/>
            <a:ext cx="6313387" cy="2480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8378" y="5438274"/>
            <a:ext cx="316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 </a:t>
            </a:r>
            <a:r>
              <a:rPr lang="en-US" sz="2400" dirty="0" err="1" smtClean="0"/>
              <a:t>JpaConverter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93178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 в БД. </a:t>
            </a:r>
            <a:r>
              <a:rPr lang="ru-RU" dirty="0" err="1" smtClean="0"/>
              <a:t>Перфоманс</a:t>
            </a:r>
            <a:r>
              <a:rPr lang="ru-RU" dirty="0"/>
              <a:t> </a:t>
            </a:r>
            <a:r>
              <a:rPr lang="ru-RU" dirty="0" smtClean="0"/>
              <a:t>в СУБД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801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/>
          </a:bodyPr>
          <a:lstStyle/>
          <a:p>
            <a:pPr algn="ctr"/>
            <a:r>
              <a:rPr lang="ru-RU" sz="8000" dirty="0" smtClean="0"/>
              <a:t>Разделение слоев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684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слоев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Картинка с диаграммой состояния конечного автомата для паттерна Сага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946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u-RU" sz="8000" dirty="0" smtClean="0"/>
              <a:t>Получение перечисления по значению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768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перечисления по значению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названию</a:t>
            </a:r>
          </a:p>
          <a:p>
            <a:pPr lvl="1"/>
            <a:r>
              <a:rPr lang="ru-RU" dirty="0" smtClean="0"/>
              <a:t>Не нужно расширяться</a:t>
            </a:r>
          </a:p>
          <a:p>
            <a:pPr lvl="1"/>
            <a:r>
              <a:rPr lang="ru-RU" dirty="0" smtClean="0"/>
              <a:t>Нужно расширяться</a:t>
            </a:r>
          </a:p>
          <a:p>
            <a:r>
              <a:rPr lang="ru-RU" dirty="0" smtClean="0"/>
              <a:t>По параметру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032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названию без расширения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0650"/>
            <a:ext cx="10397786" cy="173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7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www.pearsonhighered.com/assets/bigcovers/0/1/3/4/013468599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606570"/>
            <a:ext cx="4310607" cy="562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Joshua Bloch: Books, Biography, Blog, Audiobooks, Kind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64" y="606570"/>
            <a:ext cx="3750023" cy="562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267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названию с расширением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156032" cy="36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79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031" y="1837363"/>
            <a:ext cx="8597064" cy="23560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31" y="4626599"/>
            <a:ext cx="8693177" cy="19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63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</a:t>
            </a:r>
            <a:r>
              <a:rPr lang="en-US" dirty="0" smtClean="0"/>
              <a:t>Apache Commons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218" y="2670802"/>
            <a:ext cx="80391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08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</a:t>
            </a:r>
            <a:r>
              <a:rPr lang="en-US" dirty="0" smtClean="0"/>
              <a:t>Guava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771" y="2149643"/>
            <a:ext cx="10902146" cy="385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26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</a:t>
            </a:r>
            <a:r>
              <a:rPr lang="en-US" dirty="0" err="1" smtClean="0"/>
              <a:t>valueOf</a:t>
            </a:r>
            <a:r>
              <a:rPr lang="en-US" dirty="0" smtClean="0"/>
              <a:t>(Class, name)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1298"/>
            <a:ext cx="7471611" cy="52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00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Замер </a:t>
            </a:r>
            <a:r>
              <a:rPr lang="ru-RU" dirty="0" err="1" smtClean="0"/>
              <a:t>перфоманса</a:t>
            </a:r>
            <a:r>
              <a:rPr lang="ru-RU" dirty="0" smtClean="0"/>
              <a:t> с помощью </a:t>
            </a:r>
            <a:r>
              <a:rPr lang="en-US" dirty="0" smtClean="0"/>
              <a:t>JMH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80420" y="1825625"/>
            <a:ext cx="3573379" cy="4351338"/>
          </a:xfrm>
        </p:spPr>
        <p:txBody>
          <a:bodyPr/>
          <a:lstStyle/>
          <a:p>
            <a:r>
              <a:rPr lang="ru-RU" dirty="0" smtClean="0"/>
              <a:t>Характеристики железа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5689"/>
            <a:ext cx="6509084" cy="517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98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перечисления по параметру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178" y="1477419"/>
            <a:ext cx="5636341" cy="39127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72" y="1477419"/>
            <a:ext cx="2733675" cy="24955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721" y="4147050"/>
            <a:ext cx="24669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85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39452"/>
            <a:ext cx="7699776" cy="347244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Через </a:t>
            </a:r>
            <a:r>
              <a:rPr lang="ru-RU" dirty="0" err="1" smtClean="0"/>
              <a:t>стрим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913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Кэш в виде </a:t>
            </a:r>
            <a:r>
              <a:rPr lang="ru-RU" dirty="0" err="1" smtClean="0"/>
              <a:t>мапы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642" y="2172994"/>
            <a:ext cx="10846214" cy="265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03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производительности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54" y="1368843"/>
            <a:ext cx="8372280" cy="53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2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/>
          </a:bodyPr>
          <a:lstStyle/>
          <a:p>
            <a:pPr algn="ctr"/>
            <a:r>
              <a:rPr lang="ru-RU" sz="8000" dirty="0" smtClean="0"/>
              <a:t>Разминка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046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выбора решения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06" y="1484803"/>
            <a:ext cx="4117312" cy="4754832"/>
          </a:xfrm>
        </p:spPr>
      </p:pic>
    </p:spTree>
    <p:extLst>
      <p:ext uri="{BB962C8B-B14F-4D97-AF65-F5344CB8AC3E}">
        <p14:creationId xmlns:p14="http://schemas.microsoft.com/office/powerpoint/2010/main" val="1775452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u-RU" sz="8000" dirty="0" smtClean="0"/>
              <a:t>Перечисление как </a:t>
            </a:r>
            <a:r>
              <a:rPr lang="en-US" sz="8000" dirty="0" smtClean="0"/>
              <a:t>Singleton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493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meme-arsenal.com/memes/9177c459c3bf5e13a67d197d32a4f22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9"/>
          <a:stretch/>
        </p:blipFill>
        <p:spPr bwMode="auto">
          <a:xfrm>
            <a:off x="2635134" y="136992"/>
            <a:ext cx="6489231" cy="648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484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Вот так, с помощью нехитрых приспособлений, можно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ru-RU" dirty="0" smtClean="0"/>
              <a:t>превратить в </a:t>
            </a:r>
            <a:r>
              <a:rPr lang="en-US" dirty="0" smtClean="0"/>
              <a:t>Singleton.</a:t>
            </a:r>
            <a:br>
              <a:rPr lang="en-US" dirty="0" smtClean="0"/>
            </a:br>
            <a:r>
              <a:rPr lang="ru-RU" dirty="0" smtClean="0"/>
              <a:t>Но зачем?</a:t>
            </a:r>
            <a:endParaRPr lang="ru-RU" dirty="0"/>
          </a:p>
        </p:txBody>
      </p:sp>
      <p:pic>
        <p:nvPicPr>
          <p:cNvPr id="2050" name="Picture 2" descr="О неожиданном способе сделать консалтинг интересным - Dots and Bracke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964" y="1825625"/>
            <a:ext cx="62440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55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u-RU" sz="8000" dirty="0" smtClean="0"/>
              <a:t>Внутреннее перечисление как способ организации бизнес-логики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563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ИНН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884" y="1690688"/>
            <a:ext cx="9933362" cy="33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62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Валидация</a:t>
            </a:r>
            <a:r>
              <a:rPr lang="ru-RU" dirty="0" smtClean="0"/>
              <a:t> ИНН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5" y="1438220"/>
            <a:ext cx="6771049" cy="40315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766" y="3354244"/>
            <a:ext cx="6532565" cy="342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51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Минутка саморекламы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8243"/>
            <a:ext cx="8105775" cy="3028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9899"/>
          <a:stretch/>
        </p:blipFill>
        <p:spPr>
          <a:xfrm>
            <a:off x="838200" y="5403272"/>
            <a:ext cx="3133725" cy="703739"/>
          </a:xfrm>
          <a:prstGeom prst="rect">
            <a:avLst/>
          </a:prstGeom>
        </p:spPr>
      </p:pic>
      <p:pic>
        <p:nvPicPr>
          <p:cNvPr id="3074" name="Picture 2" descr="Spring Boot — Национальная библиотека им. Н. Э. Бауман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786" y="5146541"/>
            <a:ext cx="3360131" cy="176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917" y="5455882"/>
            <a:ext cx="17438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2.5</a:t>
            </a:r>
            <a:endParaRPr lang="ru-RU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3876934" y="5403272"/>
            <a:ext cx="17438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6.2</a:t>
            </a:r>
            <a:endParaRPr lang="ru-RU" sz="6600" dirty="0"/>
          </a:p>
        </p:txBody>
      </p:sp>
      <p:sp>
        <p:nvSpPr>
          <p:cNvPr id="9" name="TextBox 8"/>
          <p:cNvSpPr txBox="1"/>
          <p:nvPr/>
        </p:nvSpPr>
        <p:spPr>
          <a:xfrm>
            <a:off x="1430091" y="5755141"/>
            <a:ext cx="2615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VALID</a:t>
            </a:r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</a:rPr>
              <a:t>ATOR</a:t>
            </a:r>
            <a:endParaRPr lang="ru-RU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48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u-RU" sz="8000" dirty="0" smtClean="0"/>
              <a:t>Использование перечислений в юнит-тестах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6560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Проход по различным значениям перечисления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70702"/>
            <a:ext cx="5479895" cy="12003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77" y="1862806"/>
            <a:ext cx="5707540" cy="15355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0" y="1836570"/>
            <a:ext cx="5429250" cy="2390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7326" y="6015789"/>
            <a:ext cx="271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 использовать рандом!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498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Разминка 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0879" y="365125"/>
            <a:ext cx="3579709" cy="58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71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различных видов тестовых моделей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2365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/>
          </a:bodyPr>
          <a:lstStyle/>
          <a:p>
            <a:pPr algn="ctr"/>
            <a:r>
              <a:rPr lang="ru-RU" sz="8000" dirty="0" smtClean="0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2458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947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u-RU" sz="8000" dirty="0" smtClean="0"/>
              <a:t>Здоровья!</a:t>
            </a:r>
            <a:br>
              <a:rPr lang="ru-RU" sz="8000" dirty="0" smtClean="0"/>
            </a:br>
            <a:r>
              <a:rPr lang="ru-RU" sz="8000" dirty="0" smtClean="0"/>
              <a:t>Добра!</a:t>
            </a:r>
            <a:br>
              <a:rPr lang="ru-RU" sz="8000" dirty="0" smtClean="0"/>
            </a:br>
            <a:r>
              <a:rPr lang="ru-RU" sz="8000" dirty="0" smtClean="0"/>
              <a:t>Любви!</a:t>
            </a:r>
            <a:br>
              <a:rPr lang="ru-RU" sz="8000" dirty="0" smtClean="0"/>
            </a:br>
            <a:r>
              <a:rPr lang="ru-RU" sz="8000" dirty="0" smtClean="0"/>
              <a:t>И процветания!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964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/>
          </a:bodyPr>
          <a:lstStyle/>
          <a:p>
            <a:pPr algn="ctr"/>
            <a:r>
              <a:rPr lang="ru-RU" sz="8000" dirty="0" smtClean="0"/>
              <a:t>Ответы на разминку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657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Разминка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21" y="1344584"/>
            <a:ext cx="10884594" cy="493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7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Разминка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92" y="1690688"/>
            <a:ext cx="9150841" cy="437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5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u-RU" sz="8000" dirty="0" smtClean="0"/>
              <a:t>Перечисления в публичном </a:t>
            </a:r>
            <a:r>
              <a:rPr lang="en-US" sz="8000" dirty="0" smtClean="0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46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JPoint</a:t>
            </a:r>
            <a:r>
              <a:rPr lang="en-US" dirty="0" smtClean="0"/>
              <a:t> 2021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9000"/>
            <a:ext cx="7751199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622" y="1883367"/>
            <a:ext cx="3614003" cy="420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450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210</Words>
  <Application>Microsoft Office PowerPoint</Application>
  <PresentationFormat>Широкоэкранный</PresentationFormat>
  <Paragraphs>67</Paragraphs>
  <Slides>54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Тема Office</vt:lpstr>
      <vt:lpstr>Effective Enums</vt:lpstr>
      <vt:lpstr>Представление себя</vt:lpstr>
      <vt:lpstr>Презентация PowerPoint</vt:lpstr>
      <vt:lpstr>Разминка</vt:lpstr>
      <vt:lpstr>Разминка 1</vt:lpstr>
      <vt:lpstr>Разминка 2</vt:lpstr>
      <vt:lpstr>Разминка 3</vt:lpstr>
      <vt:lpstr>Перечисления в публичном API</vt:lpstr>
      <vt:lpstr>JPoint 2021</vt:lpstr>
      <vt:lpstr>Перечисления в публичном API</vt:lpstr>
      <vt:lpstr>Google ReCaptcha API</vt:lpstr>
      <vt:lpstr>Презентация PowerPoint</vt:lpstr>
      <vt:lpstr>Добавление незадокументированного значения</vt:lpstr>
      <vt:lpstr>Добавление UNEXPECTED значения</vt:lpstr>
      <vt:lpstr>Перечисления в публичном API. JSON</vt:lpstr>
      <vt:lpstr>JSON</vt:lpstr>
      <vt:lpstr>OpenAPI и библиотека springdoc</vt:lpstr>
      <vt:lpstr>Почему ваш JSON на меня орет?</vt:lpstr>
      <vt:lpstr>Презентация PowerPoint</vt:lpstr>
      <vt:lpstr>Перечисления в API. Protobuf</vt:lpstr>
      <vt:lpstr>Протобаф</vt:lpstr>
      <vt:lpstr>Перечисления в БД</vt:lpstr>
      <vt:lpstr>Перечисления в БД. JPA</vt:lpstr>
      <vt:lpstr>Перечисления в БД. Перфоманс в СУБД</vt:lpstr>
      <vt:lpstr>Разделение слоев</vt:lpstr>
      <vt:lpstr>Разделение слоев</vt:lpstr>
      <vt:lpstr>Получение перечисления по значению</vt:lpstr>
      <vt:lpstr>Получение перечисления по значению</vt:lpstr>
      <vt:lpstr>По названию без расширения </vt:lpstr>
      <vt:lpstr>По названию с расширением</vt:lpstr>
      <vt:lpstr>Презентация PowerPoint</vt:lpstr>
      <vt:lpstr>Реализация Apache Commons</vt:lpstr>
      <vt:lpstr>Реализация Guava</vt:lpstr>
      <vt:lpstr>Реализация valueOf(Class, name)</vt:lpstr>
      <vt:lpstr>Замер перфоманса с помощью JMH</vt:lpstr>
      <vt:lpstr>Получение перечисления по параметру</vt:lpstr>
      <vt:lpstr>Через стрим</vt:lpstr>
      <vt:lpstr>Кэш в виде мапы</vt:lpstr>
      <vt:lpstr>Сравнение производительности</vt:lpstr>
      <vt:lpstr>Алгоритм выбора решения</vt:lpstr>
      <vt:lpstr>Перечисление как Singleton</vt:lpstr>
      <vt:lpstr>Презентация PowerPoint</vt:lpstr>
      <vt:lpstr>Вот так, с помощью нехитрых приспособлений, можно enum превратить в Singleton. Но зачем?</vt:lpstr>
      <vt:lpstr>Внутреннее перечисление как способ организации бизнес-логики</vt:lpstr>
      <vt:lpstr>ИНН</vt:lpstr>
      <vt:lpstr>Валидация ИНН</vt:lpstr>
      <vt:lpstr>Минутка саморекламы</vt:lpstr>
      <vt:lpstr>Использование перечислений в юнит-тестах</vt:lpstr>
      <vt:lpstr>Проход по различным значениям перечисления</vt:lpstr>
      <vt:lpstr>Генерация различных видов тестовых моделей</vt:lpstr>
      <vt:lpstr>Выводы</vt:lpstr>
      <vt:lpstr>Выводы</vt:lpstr>
      <vt:lpstr>Здоровья! Добра! Любви! И процветания!</vt:lpstr>
      <vt:lpstr>Ответы на разминку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Enums</dc:title>
  <dc:creator>Пользователь Windows</dc:creator>
  <cp:lastModifiedBy>Пользователь Windows</cp:lastModifiedBy>
  <cp:revision>18</cp:revision>
  <dcterms:created xsi:type="dcterms:W3CDTF">2021-07-21T11:09:59Z</dcterms:created>
  <dcterms:modified xsi:type="dcterms:W3CDTF">2021-07-22T21:24:12Z</dcterms:modified>
</cp:coreProperties>
</file>