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94" r:id="rId4"/>
    <p:sldId id="296" r:id="rId5"/>
    <p:sldId id="258" r:id="rId6"/>
    <p:sldId id="314" r:id="rId7"/>
    <p:sldId id="259" r:id="rId8"/>
    <p:sldId id="260" r:id="rId9"/>
    <p:sldId id="297" r:id="rId10"/>
    <p:sldId id="263" r:id="rId11"/>
    <p:sldId id="264" r:id="rId12"/>
    <p:sldId id="265" r:id="rId13"/>
    <p:sldId id="266" r:id="rId14"/>
    <p:sldId id="267" r:id="rId15"/>
    <p:sldId id="268" r:id="rId16"/>
    <p:sldId id="298" r:id="rId17"/>
    <p:sldId id="269" r:id="rId18"/>
    <p:sldId id="270" r:id="rId19"/>
    <p:sldId id="271" r:id="rId20"/>
    <p:sldId id="272" r:id="rId21"/>
    <p:sldId id="299" r:id="rId22"/>
    <p:sldId id="273" r:id="rId23"/>
    <p:sldId id="300" r:id="rId24"/>
    <p:sldId id="274" r:id="rId25"/>
    <p:sldId id="275" r:id="rId26"/>
    <p:sldId id="301" r:id="rId27"/>
    <p:sldId id="276" r:id="rId28"/>
    <p:sldId id="302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3" r:id="rId42"/>
    <p:sldId id="303" r:id="rId43"/>
    <p:sldId id="312" r:id="rId44"/>
    <p:sldId id="315" r:id="rId45"/>
    <p:sldId id="313" r:id="rId46"/>
    <p:sldId id="289" r:id="rId47"/>
    <p:sldId id="310" r:id="rId48"/>
    <p:sldId id="304" r:id="rId49"/>
    <p:sldId id="290" r:id="rId50"/>
    <p:sldId id="311" r:id="rId51"/>
    <p:sldId id="295" r:id="rId52"/>
    <p:sldId id="305" r:id="rId53"/>
    <p:sldId id="291" r:id="rId54"/>
    <p:sldId id="307" r:id="rId55"/>
    <p:sldId id="306" r:id="rId56"/>
    <p:sldId id="292" r:id="rId57"/>
    <p:sldId id="308" r:id="rId58"/>
    <p:sldId id="309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43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4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6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0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8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8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0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7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15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EE57E-C586-4F61-A82F-6CDBBF668276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AFBB-5795-4A18-A872-36769FD00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0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себя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38" b="14870"/>
          <a:stretch/>
        </p:blipFill>
        <p:spPr>
          <a:xfrm>
            <a:off x="8715100" y="1690687"/>
            <a:ext cx="2528154" cy="44473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1" t="35383" r="24533" b="28602"/>
          <a:stretch/>
        </p:blipFill>
        <p:spPr>
          <a:xfrm>
            <a:off x="4297680" y="2585259"/>
            <a:ext cx="3865419" cy="20033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" y="2133874"/>
            <a:ext cx="3438109" cy="35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JPoint</a:t>
            </a:r>
            <a:r>
              <a:rPr lang="en-US" dirty="0"/>
              <a:t> 2021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000"/>
            <a:ext cx="7751199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22" y="1883367"/>
            <a:ext cx="3614003" cy="42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в публичном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Отдача</a:t>
            </a:r>
          </a:p>
          <a:p>
            <a:pPr lvl="1"/>
            <a:r>
              <a:rPr lang="en-US" dirty="0"/>
              <a:t>http-</a:t>
            </a:r>
            <a:r>
              <a:rPr lang="ru-RU" dirty="0"/>
              <a:t>код</a:t>
            </a:r>
          </a:p>
          <a:p>
            <a:pPr lvl="1"/>
            <a:r>
              <a:rPr lang="en-US" dirty="0"/>
              <a:t>mime</a:t>
            </a:r>
            <a:endParaRPr lang="ru-RU" dirty="0"/>
          </a:p>
          <a:p>
            <a:r>
              <a:rPr lang="ru-RU" dirty="0"/>
              <a:t>Прием </a:t>
            </a:r>
            <a:endParaRPr lang="en-US" dirty="0"/>
          </a:p>
          <a:p>
            <a:pPr lvl="1"/>
            <a:r>
              <a:rPr lang="ru-RU" dirty="0"/>
              <a:t>Обработка неожиданных значений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Хорошо или плохо?</a:t>
            </a:r>
          </a:p>
        </p:txBody>
      </p:sp>
    </p:spTree>
    <p:extLst>
      <p:ext uri="{BB962C8B-B14F-4D97-AF65-F5344CB8AC3E}">
        <p14:creationId xmlns:p14="http://schemas.microsoft.com/office/powerpoint/2010/main" val="307677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ReCaptcha</a:t>
            </a:r>
            <a:r>
              <a:rPr lang="en-US" dirty="0"/>
              <a:t> API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156" y="1825625"/>
            <a:ext cx="96256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84" y="810062"/>
            <a:ext cx="8683845" cy="52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ru-RU" dirty="0" err="1"/>
              <a:t>незадокументированного</a:t>
            </a:r>
            <a:r>
              <a:rPr lang="ru-RU" dirty="0"/>
              <a:t>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7" y="1825625"/>
            <a:ext cx="9239500" cy="4518882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3565501">
            <a:off x="2454442" y="4812602"/>
            <a:ext cx="1267326" cy="117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UNEXPECTED </a:t>
            </a:r>
            <a:r>
              <a:rPr lang="ru-RU" dirty="0"/>
              <a:t>значения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141"/>
            <a:ext cx="9838072" cy="51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0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/>
              <a:t>Перечисления в публичном </a:t>
            </a:r>
            <a:r>
              <a:rPr lang="en-US" sz="8000" dirty="0"/>
              <a:t>API.</a:t>
            </a:r>
            <a:br>
              <a:rPr lang="en-US" sz="8000" dirty="0"/>
            </a:br>
            <a:r>
              <a:rPr lang="en-US" sz="8000" dirty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96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Jackson</a:t>
            </a:r>
            <a:endParaRPr lang="ru-RU" dirty="0"/>
          </a:p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JsonValue</a:t>
            </a:r>
            <a:r>
              <a:rPr lang="en-US" dirty="0"/>
              <a:t> </a:t>
            </a:r>
            <a:r>
              <a:rPr lang="en-US" dirty="0" err="1"/>
              <a:t>JsonCreator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3" y="2736869"/>
            <a:ext cx="10914454" cy="15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</a:t>
            </a:r>
            <a:r>
              <a:rPr lang="ru-RU" dirty="0"/>
              <a:t>и библиотека </a:t>
            </a:r>
            <a:r>
              <a:rPr lang="en-US" dirty="0" err="1"/>
              <a:t>springdoc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690688"/>
            <a:ext cx="5800725" cy="1847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471" y="1558131"/>
            <a:ext cx="2933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ваш </a:t>
            </a:r>
            <a:r>
              <a:rPr lang="en-US" dirty="0"/>
              <a:t>JSON </a:t>
            </a:r>
            <a:r>
              <a:rPr lang="ru-RU" dirty="0"/>
              <a:t>на меня орет?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Yandex</a:t>
            </a:r>
            <a:r>
              <a:rPr lang="en-US" dirty="0"/>
              <a:t> API: https://yandex.ru/dev/market/partner/doc/dg/reference/get-campaigns.html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8" y="1110797"/>
            <a:ext cx="9372238" cy="53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4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Effective </a:t>
            </a:r>
            <a:r>
              <a:rPr lang="en-US" dirty="0" err="1"/>
              <a:t>Enums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35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489"/>
            <a:ext cx="3926305" cy="46290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09" y="2859505"/>
            <a:ext cx="7085174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/>
              <a:t>Перечисления в </a:t>
            </a:r>
            <a:r>
              <a:rPr lang="en-US" sz="8000" dirty="0"/>
              <a:t>API.</a:t>
            </a:r>
            <a:br>
              <a:rPr lang="en-US" sz="8000" dirty="0"/>
            </a:br>
            <a:r>
              <a:rPr lang="en-US" sz="8000" dirty="0" err="1"/>
              <a:t>Protobuf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80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Протобаф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146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/>
              <a:t>Перечисления в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00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в БД. </a:t>
            </a:r>
            <a:r>
              <a:rPr lang="en-US" dirty="0"/>
              <a:t>JPA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76" y="1514225"/>
            <a:ext cx="6313387" cy="2480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8378" y="5438274"/>
            <a:ext cx="316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</a:t>
            </a:r>
            <a:r>
              <a:rPr lang="en-US" sz="2400" dirty="0" err="1"/>
              <a:t>JpaConverter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317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в БД. </a:t>
            </a:r>
            <a:r>
              <a:rPr lang="ru-RU" dirty="0" err="1"/>
              <a:t>Перфоманс</a:t>
            </a:r>
            <a:r>
              <a:rPr lang="ru-RU" dirty="0"/>
              <a:t> в СУБД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801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/>
              <a:t>Разделение слоев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684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слоев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Картинка с диаграммой состояния конечного автомата для паттерна Сага</a:t>
            </a:r>
          </a:p>
        </p:txBody>
      </p:sp>
    </p:spTree>
    <p:extLst>
      <p:ext uri="{BB962C8B-B14F-4D97-AF65-F5344CB8AC3E}">
        <p14:creationId xmlns:p14="http://schemas.microsoft.com/office/powerpoint/2010/main" val="4204946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/>
              <a:t>Получение перечисления по значению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76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перечисления по значению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названию</a:t>
            </a:r>
          </a:p>
          <a:p>
            <a:pPr lvl="1"/>
            <a:r>
              <a:rPr lang="ru-RU" dirty="0"/>
              <a:t>Не нужно расширяться</a:t>
            </a:r>
          </a:p>
          <a:p>
            <a:pPr lvl="1"/>
            <a:r>
              <a:rPr lang="ru-RU" dirty="0"/>
              <a:t>Нужно расширяться</a:t>
            </a:r>
          </a:p>
          <a:p>
            <a:r>
              <a:rPr lang="ru-RU" dirty="0"/>
              <a:t>По параметру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Сделать </a:t>
            </a:r>
            <a:r>
              <a:rPr lang="ru-RU" dirty="0" err="1"/>
              <a:t>перебивочку</a:t>
            </a:r>
            <a:r>
              <a:rPr lang="ru-RU" dirty="0"/>
              <a:t>: какую задачу решаем</a:t>
            </a:r>
          </a:p>
        </p:txBody>
      </p:sp>
    </p:spTree>
    <p:extLst>
      <p:ext uri="{BB962C8B-B14F-4D97-AF65-F5344CB8AC3E}">
        <p14:creationId xmlns:p14="http://schemas.microsoft.com/office/powerpoint/2010/main" val="392003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www.pearsonhighered.com/assets/bigcovers/0/1/3/4/013468599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606570"/>
            <a:ext cx="4310607" cy="56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Joshua Bloch: Books, Biography, Blog, Audiobooks, Kind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64" y="606570"/>
            <a:ext cx="3750023" cy="562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6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названию без расширения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50"/>
            <a:ext cx="10397786" cy="17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9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названию с расширением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156032" cy="36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79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Commons </a:t>
            </a:r>
            <a:r>
              <a:rPr lang="ru-RU" dirty="0"/>
              <a:t>и </a:t>
            </a:r>
            <a:r>
              <a:rPr lang="en-US" dirty="0"/>
              <a:t>Guava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31" y="1837363"/>
            <a:ext cx="8597064" cy="23560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1" y="4626599"/>
            <a:ext cx="8693177" cy="19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3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Apache Commons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92" y="1392607"/>
            <a:ext cx="11255893" cy="36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08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Guava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771" y="2149643"/>
            <a:ext cx="10902146" cy="38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26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/>
              <a:t>valueOf</a:t>
            </a:r>
            <a:r>
              <a:rPr lang="en-US" dirty="0"/>
              <a:t>(Class, name)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298"/>
            <a:ext cx="7471611" cy="52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00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Замер </a:t>
            </a:r>
            <a:r>
              <a:rPr lang="ru-RU" dirty="0" err="1"/>
              <a:t>перфоманса</a:t>
            </a:r>
            <a:r>
              <a:rPr lang="ru-RU" dirty="0"/>
              <a:t> с помощью </a:t>
            </a:r>
            <a:r>
              <a:rPr lang="en-US" dirty="0"/>
              <a:t>JMH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80420" y="1825625"/>
            <a:ext cx="3573379" cy="4351338"/>
          </a:xfrm>
        </p:spPr>
        <p:txBody>
          <a:bodyPr/>
          <a:lstStyle/>
          <a:p>
            <a:r>
              <a:rPr lang="ru-RU" dirty="0"/>
              <a:t>Характеристики железа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689"/>
            <a:ext cx="6509084" cy="51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9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перечисления по параметру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78" y="1477419"/>
            <a:ext cx="5636341" cy="39127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72" y="1477419"/>
            <a:ext cx="2733675" cy="2495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721" y="4147050"/>
            <a:ext cx="2466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5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878961" cy="445521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Через </a:t>
            </a:r>
            <a:r>
              <a:rPr lang="ru-RU" dirty="0" err="1"/>
              <a:t>стрим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913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 в виде </a:t>
            </a:r>
            <a:r>
              <a:rPr lang="ru-RU" dirty="0" err="1"/>
              <a:t>мапы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42" y="2172994"/>
            <a:ext cx="10846214" cy="26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/>
              <a:t>Разминка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046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4" y="1368843"/>
            <a:ext cx="8372280" cy="53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выбора решения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6" y="1484803"/>
            <a:ext cx="4117312" cy="4754832"/>
          </a:xfrm>
        </p:spPr>
      </p:pic>
    </p:spTree>
    <p:extLst>
      <p:ext uri="{BB962C8B-B14F-4D97-AF65-F5344CB8AC3E}">
        <p14:creationId xmlns:p14="http://schemas.microsoft.com/office/powerpoint/2010/main" val="1775452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/>
              <a:t>Перечисление как </a:t>
            </a:r>
            <a:r>
              <a:rPr lang="en-US" sz="8000" dirty="0"/>
              <a:t>Singleton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93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C911-2577-4FBE-AEC0-F4DD1380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Мутабельность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FD3544-96CD-498E-AF9F-15C0DA29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10" y="1613359"/>
            <a:ext cx="643027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40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76912-F41A-4678-A996-BCF1E208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как </a:t>
            </a:r>
            <a:r>
              <a:rPr lang="en-US" dirty="0"/>
              <a:t>Spring Bean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7F861-4CA4-452D-AC86-3E058A4C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175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8EDE7-49F5-4280-940C-AA566739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там у </a:t>
            </a:r>
            <a:r>
              <a:rPr lang="ru-RU" dirty="0" err="1"/>
              <a:t>котлинистов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81761-14FB-401E-B137-AEC4663A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Скрин перегнанного в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en-US" dirty="0"/>
              <a:t>companion 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055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2EE93B-EB0E-49B1-B1E4-41951C62A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9" y="340446"/>
            <a:ext cx="5916230" cy="5987225"/>
          </a:xfrm>
          <a:prstGeom prst="rect">
            <a:avLst/>
          </a:prstGeom>
        </p:spPr>
      </p:pic>
      <p:pic>
        <p:nvPicPr>
          <p:cNvPr id="1026" name="Picture 2" descr="Блох, Джошуа — Википедия">
            <a:extLst>
              <a:ext uri="{FF2B5EF4-FFF2-40B4-BE49-F238E27FC236}">
                <a16:creationId xmlns:a16="http://schemas.microsoft.com/office/drawing/2014/main" id="{F4750A4C-1F21-4C71-BEED-C5E6D3A12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5" r="9460"/>
          <a:stretch/>
        </p:blipFill>
        <p:spPr bwMode="auto">
          <a:xfrm>
            <a:off x="6653451" y="241289"/>
            <a:ext cx="4932506" cy="55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385A9D-09D7-4E34-A3E0-AB906A124691}"/>
              </a:ext>
            </a:extLst>
          </p:cNvPr>
          <p:cNvSpPr txBox="1"/>
          <p:nvPr/>
        </p:nvSpPr>
        <p:spPr>
          <a:xfrm>
            <a:off x="6975835" y="5970380"/>
            <a:ext cx="406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… single-element </a:t>
            </a:r>
            <a:r>
              <a:rPr lang="en-US" dirty="0" err="1"/>
              <a:t>enum</a:t>
            </a:r>
            <a:r>
              <a:rPr lang="en-US" dirty="0"/>
              <a:t> type is often </a:t>
            </a:r>
            <a:br>
              <a:rPr lang="en-US" dirty="0"/>
            </a:br>
            <a:r>
              <a:rPr lang="en-US" dirty="0"/>
              <a:t>the best way to implement a singleton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484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798" y="6791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Вот так, с помощью нехитрых приспособлений, можно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превратить в </a:t>
            </a:r>
            <a:r>
              <a:rPr lang="en-US" dirty="0"/>
              <a:t>Singleton </a:t>
            </a:r>
            <a:r>
              <a:rPr lang="ru-RU" dirty="0"/>
              <a:t>и даже в </a:t>
            </a:r>
            <a:br>
              <a:rPr lang="ru-RU" dirty="0"/>
            </a:br>
            <a:r>
              <a:rPr lang="ru-RU" dirty="0" err="1"/>
              <a:t>спринговый</a:t>
            </a:r>
            <a:r>
              <a:rPr lang="ru-RU" dirty="0"/>
              <a:t> компонент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Но зачем?</a:t>
            </a:r>
          </a:p>
        </p:txBody>
      </p:sp>
      <p:pic>
        <p:nvPicPr>
          <p:cNvPr id="2050" name="Picture 2" descr="О неожиданном способе сделать консалтинг интересным - Dots and Bracke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80" y="2004734"/>
            <a:ext cx="6244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55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/>
              <a:t>Внутреннее перечисление как способ организации бизнес-логики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563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ИНН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84" y="1690688"/>
            <a:ext cx="9933362" cy="33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Разминка 1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879" y="365125"/>
            <a:ext cx="3579709" cy="58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7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Валидация</a:t>
            </a:r>
            <a:r>
              <a:rPr lang="ru-RU" dirty="0"/>
              <a:t> ИНН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5" y="1438220"/>
            <a:ext cx="6771049" cy="40315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66" y="3354244"/>
            <a:ext cx="6532565" cy="3423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64D32-5101-4F1D-AB30-352005919EDA}"/>
              </a:ext>
            </a:extLst>
          </p:cNvPr>
          <p:cNvSpPr txBox="1"/>
          <p:nvPr/>
        </p:nvSpPr>
        <p:spPr>
          <a:xfrm>
            <a:off x="7285703" y="1946787"/>
            <a:ext cx="321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Sealed interface </a:t>
            </a:r>
            <a:r>
              <a:rPr lang="ru-RU"/>
              <a:t>для бедных</a:t>
            </a:r>
          </a:p>
        </p:txBody>
      </p:sp>
    </p:spTree>
    <p:extLst>
      <p:ext uri="{BB962C8B-B14F-4D97-AF65-F5344CB8AC3E}">
        <p14:creationId xmlns:p14="http://schemas.microsoft.com/office/powerpoint/2010/main" val="117415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Минутка саморекламы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243"/>
            <a:ext cx="8105775" cy="3028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899"/>
          <a:stretch/>
        </p:blipFill>
        <p:spPr>
          <a:xfrm>
            <a:off x="838200" y="5403272"/>
            <a:ext cx="3133725" cy="703739"/>
          </a:xfrm>
          <a:prstGeom prst="rect">
            <a:avLst/>
          </a:prstGeom>
        </p:spPr>
      </p:pic>
      <p:pic>
        <p:nvPicPr>
          <p:cNvPr id="3074" name="Picture 2" descr="Spring Boot — Национальная библиотека им. Н. Э. Бауман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86" y="5146541"/>
            <a:ext cx="3360131" cy="17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917" y="5455882"/>
            <a:ext cx="1743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2.5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876934" y="5403272"/>
            <a:ext cx="1743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6.2</a:t>
            </a:r>
            <a:endParaRPr lang="ru-RU" sz="6600" dirty="0"/>
          </a:p>
        </p:txBody>
      </p:sp>
      <p:sp>
        <p:nvSpPr>
          <p:cNvPr id="9" name="TextBox 8"/>
          <p:cNvSpPr txBox="1"/>
          <p:nvPr/>
        </p:nvSpPr>
        <p:spPr>
          <a:xfrm>
            <a:off x="1430091" y="5755141"/>
            <a:ext cx="261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ATOR</a:t>
            </a:r>
            <a:endParaRPr lang="ru-RU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48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/>
              <a:t>Использование перечислений в юнит-тестах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560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Проход по различным значениям перечисления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70702"/>
            <a:ext cx="5479895" cy="12003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7" y="1862806"/>
            <a:ext cx="5707540" cy="1535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1836570"/>
            <a:ext cx="5429250" cy="239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7326" y="6015789"/>
            <a:ext cx="271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использовать рандом!</a:t>
            </a:r>
          </a:p>
        </p:txBody>
      </p:sp>
    </p:spTree>
    <p:extLst>
      <p:ext uri="{BB962C8B-B14F-4D97-AF65-F5344CB8AC3E}">
        <p14:creationId xmlns:p14="http://schemas.microsoft.com/office/powerpoint/2010/main" val="3684981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различных видов тестовых моделей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236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245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47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/>
              <a:t>Здоровья!</a:t>
            </a:r>
            <a:br>
              <a:rPr lang="ru-RU" sz="8000" dirty="0"/>
            </a:br>
            <a:r>
              <a:rPr lang="ru-RU" sz="8000" dirty="0"/>
              <a:t>Добра!</a:t>
            </a:r>
            <a:br>
              <a:rPr lang="ru-RU" sz="8000" dirty="0"/>
            </a:br>
            <a:r>
              <a:rPr lang="ru-RU" sz="8000" dirty="0"/>
              <a:t>Любви!</a:t>
            </a:r>
            <a:br>
              <a:rPr lang="ru-RU" sz="8000" dirty="0"/>
            </a:br>
            <a:r>
              <a:rPr lang="ru-RU" sz="8000" dirty="0"/>
              <a:t>И процветания!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964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/>
              <a:t>Ответы на разминку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57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E93E5-FF7B-4BC2-8F92-3E4FA2B6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Правильный ответ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AFE76-2D1E-47B9-B210-BBBFDA06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5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Разминка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21" y="1344584"/>
            <a:ext cx="10884594" cy="49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7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Разминка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92" y="1690688"/>
            <a:ext cx="9150841" cy="43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5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225" y="2443941"/>
            <a:ext cx="10515600" cy="19784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8000" dirty="0"/>
              <a:t>Перечисления в публичном </a:t>
            </a:r>
            <a:r>
              <a:rPr lang="en-US" sz="8000" dirty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466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309</Words>
  <Application>Microsoft Office PowerPoint</Application>
  <PresentationFormat>Широкоэкранный</PresentationFormat>
  <Paragraphs>82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Wingdings</vt:lpstr>
      <vt:lpstr>Тема Office</vt:lpstr>
      <vt:lpstr>Представление себя</vt:lpstr>
      <vt:lpstr>Effective Enums</vt:lpstr>
      <vt:lpstr>Презентация PowerPoint</vt:lpstr>
      <vt:lpstr>Разминка</vt:lpstr>
      <vt:lpstr>Разминка 1</vt:lpstr>
      <vt:lpstr>Правильный ответ</vt:lpstr>
      <vt:lpstr>Разминка 2</vt:lpstr>
      <vt:lpstr>Разминка 3</vt:lpstr>
      <vt:lpstr>Перечисления в публичном API</vt:lpstr>
      <vt:lpstr>JPoint 2021</vt:lpstr>
      <vt:lpstr>Перечисления в публичном API</vt:lpstr>
      <vt:lpstr>Google ReCaptcha API</vt:lpstr>
      <vt:lpstr>Презентация PowerPoint</vt:lpstr>
      <vt:lpstr>Добавление незадокументированного значения</vt:lpstr>
      <vt:lpstr>Добавление UNEXPECTED значения</vt:lpstr>
      <vt:lpstr>Перечисления в публичном API. JSON</vt:lpstr>
      <vt:lpstr>JSON</vt:lpstr>
      <vt:lpstr>OpenAPI и библиотека springdoc</vt:lpstr>
      <vt:lpstr>Почему ваш JSON на меня орет?</vt:lpstr>
      <vt:lpstr>Презентация PowerPoint</vt:lpstr>
      <vt:lpstr>Перечисления в API. Protobuf</vt:lpstr>
      <vt:lpstr>Протобаф</vt:lpstr>
      <vt:lpstr>Перечисления в БД</vt:lpstr>
      <vt:lpstr>Перечисления в БД. JPA</vt:lpstr>
      <vt:lpstr>Перечисления в БД. Перфоманс в СУБД</vt:lpstr>
      <vt:lpstr>Разделение слоев</vt:lpstr>
      <vt:lpstr>Разделение слоев</vt:lpstr>
      <vt:lpstr>Получение перечисления по значению</vt:lpstr>
      <vt:lpstr>Получение перечисления по значению</vt:lpstr>
      <vt:lpstr>По названию без расширения </vt:lpstr>
      <vt:lpstr>По названию с расширением</vt:lpstr>
      <vt:lpstr>Apache Commons и Guava</vt:lpstr>
      <vt:lpstr>Реализация Apache Commons</vt:lpstr>
      <vt:lpstr>Реализация Guava</vt:lpstr>
      <vt:lpstr>Реализация valueOf(Class, name)</vt:lpstr>
      <vt:lpstr>Замер перфоманса с помощью JMH</vt:lpstr>
      <vt:lpstr>Получение перечисления по параметру</vt:lpstr>
      <vt:lpstr>Через стрим</vt:lpstr>
      <vt:lpstr>Кэш в виде мапы</vt:lpstr>
      <vt:lpstr>Сравнение производительности</vt:lpstr>
      <vt:lpstr>Алгоритм выбора решения</vt:lpstr>
      <vt:lpstr>Перечисление как Singleton</vt:lpstr>
      <vt:lpstr>Мутабельность</vt:lpstr>
      <vt:lpstr>Singleton enum как Spring Bean</vt:lpstr>
      <vt:lpstr>Что там у котлинистов?</vt:lpstr>
      <vt:lpstr>Презентация PowerPoint</vt:lpstr>
      <vt:lpstr>Вот так, с помощью нехитрых приспособлений, можно enum превратить в Singleton и даже в  спринговый компонент. Но зачем?</vt:lpstr>
      <vt:lpstr>Внутреннее перечисление как способ организации бизнес-логики</vt:lpstr>
      <vt:lpstr>ИНН</vt:lpstr>
      <vt:lpstr>Валидация ИНН</vt:lpstr>
      <vt:lpstr>Минутка саморекламы</vt:lpstr>
      <vt:lpstr>Использование перечислений в юнит-тестах</vt:lpstr>
      <vt:lpstr>Проход по различным значениям перечисления</vt:lpstr>
      <vt:lpstr>Генерация различных видов тестовых моделей</vt:lpstr>
      <vt:lpstr>Выводы</vt:lpstr>
      <vt:lpstr>Выводы</vt:lpstr>
      <vt:lpstr>Здоровья! Добра! Любви! И процветания!</vt:lpstr>
      <vt:lpstr>Ответы на разминку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Enums</dc:title>
  <dc:creator>Пользователь Windows</dc:creator>
  <cp:lastModifiedBy>Бояршинов Артём Владиславович</cp:lastModifiedBy>
  <cp:revision>28</cp:revision>
  <dcterms:created xsi:type="dcterms:W3CDTF">2021-07-21T11:09:59Z</dcterms:created>
  <dcterms:modified xsi:type="dcterms:W3CDTF">2021-07-24T15:36:20Z</dcterms:modified>
</cp:coreProperties>
</file>