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82" r:id="rId5"/>
    <p:sldId id="383" r:id="rId6"/>
    <p:sldId id="384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7" r:id="rId18"/>
    <p:sldId id="398" r:id="rId1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3" autoAdjust="0"/>
    <p:restoredTop sz="95388" autoAdjust="0"/>
  </p:normalViewPr>
  <p:slideViewPr>
    <p:cSldViewPr snapToGrid="0" snapToObjects="1" showGuides="1">
      <p:cViewPr varScale="1">
        <p:scale>
          <a:sx n="62" d="100"/>
          <a:sy n="62" d="100"/>
        </p:scale>
        <p:origin x="-648" y="-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948" y="9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modSld">
      <pc:chgData name="Fake Test User" userId="SID-0" providerId="Test" clId="FakeClientId" dt="2024-03-13T07:28:56.592" v="9"/>
      <pc:docMkLst>
        <pc:docMk/>
      </pc:docMkLst>
      <pc:sldChg chg="modSp mod">
        <pc:chgData name="Fake Test User" userId="SID-0" providerId="Test" clId="FakeClientId" dt="2024-03-13T07:28:56.592" v="9"/>
        <pc:sldMkLst>
          <pc:docMk/>
          <pc:sldMk cId="2498031464" sldId="342"/>
        </pc:sldMkLst>
        <pc:spChg chg="mod">
          <ac:chgData name="Fake Test User" userId="SID-0" providerId="Test" clId="FakeClientId" dt="2024-03-13T07:28:56.592" v="9"/>
          <ac:spMkLst>
            <pc:docMk/>
            <pc:sldMk cId="2498031464" sldId="342"/>
            <ac:spMk id="9" creationId="{2981AB9E-AF0F-CAD0-2DD2-D640FB871E66}"/>
          </ac:spMkLst>
        </pc:spChg>
      </pc:sldChg>
      <pc:sldChg chg="modSp mod">
        <pc:chgData name="Fake Test User" userId="SID-0" providerId="Test" clId="FakeClientId" dt="2024-03-13T07:28:08.669" v="6" actId="1076"/>
        <pc:sldMkLst>
          <pc:docMk/>
          <pc:sldMk cId="1330733909" sldId="365"/>
        </pc:sldMkLst>
        <pc:spChg chg="mod">
          <ac:chgData name="Fake Test User" userId="SID-0" providerId="Test" clId="FakeClientId" dt="2024-03-13T07:28:08.669" v="6" actId="1076"/>
          <ac:spMkLst>
            <pc:docMk/>
            <pc:sldMk cId="1330733909" sldId="365"/>
            <ac:spMk id="9" creationId="{0FD6A3FE-1BF6-4C1A-0553-EBD497A69F2D}"/>
          </ac:spMkLst>
        </pc:spChg>
      </pc:sldChg>
      <pc:sldChg chg="modSp mod">
        <pc:chgData name="Fake Test User" userId="SID-0" providerId="Test" clId="FakeClientId" dt="2024-03-13T07:28:41.857" v="8"/>
        <pc:sldMkLst>
          <pc:docMk/>
          <pc:sldMk cId="1397193754" sldId="373"/>
        </pc:sldMkLst>
        <pc:spChg chg="mod">
          <ac:chgData name="Fake Test User" userId="SID-0" providerId="Test" clId="FakeClientId" dt="2024-03-13T07:28:41.857" v="8"/>
          <ac:spMkLst>
            <pc:docMk/>
            <pc:sldMk cId="1397193754" sldId="373"/>
            <ac:spMk id="4" creationId="{260D053B-A40A-3228-B6D5-3371B9EE2E56}"/>
          </ac:spMkLst>
        </pc:spChg>
      </pc:sldChg>
      <pc:sldChg chg="modSp mod">
        <pc:chgData name="Fake Test User" userId="SID-0" providerId="Test" clId="FakeClientId" dt="2024-03-13T07:28:18.435" v="7" actId="14100"/>
        <pc:sldMkLst>
          <pc:docMk/>
          <pc:sldMk cId="1962637282" sldId="375"/>
        </pc:sldMkLst>
        <pc:spChg chg="mod">
          <ac:chgData name="Fake Test User" userId="SID-0" providerId="Test" clId="FakeClientId" dt="2024-03-13T07:28:18.435" v="7" actId="14100"/>
          <ac:spMkLst>
            <pc:docMk/>
            <pc:sldMk cId="1962637282" sldId="375"/>
            <ac:spMk id="4" creationId="{74160DFF-2E7E-7A22-819A-C011020DFF01}"/>
          </ac:spMkLst>
        </pc:spChg>
      </pc:sldChg>
      <pc:sldChg chg="modSp mod">
        <pc:chgData name="Fake Test User" userId="SID-0" providerId="Test" clId="FakeClientId" dt="2024-03-13T07:26:09.419" v="3" actId="14734"/>
        <pc:sldMkLst>
          <pc:docMk/>
          <pc:sldMk cId="2170071140" sldId="379"/>
        </pc:sldMkLst>
        <pc:graphicFrameChg chg="modGraphic">
          <ac:chgData name="Fake Test User" userId="SID-0" providerId="Test" clId="FakeClientId" dt="2024-03-13T07:26:09.419" v="3" actId="14734"/>
          <ac:graphicFrameMkLst>
            <pc:docMk/>
            <pc:sldMk cId="2170071140" sldId="379"/>
            <ac:graphicFrameMk id="5" creationId="{67588EB3-ED1D-6AD3-5960-55BD64293774}"/>
          </ac:graphicFrameMkLst>
        </pc:graphicFrameChg>
      </pc:sldChg>
      <pc:sldChg chg="modSp mod">
        <pc:chgData name="Fake Test User" userId="SID-0" providerId="Test" clId="FakeClientId" dt="2024-03-13T07:25:39.293" v="0" actId="14100"/>
        <pc:sldMkLst>
          <pc:docMk/>
          <pc:sldMk cId="79695288" sldId="380"/>
        </pc:sldMkLst>
        <pc:spChg chg="mod">
          <ac:chgData name="Fake Test User" userId="SID-0" providerId="Test" clId="FakeClientId" dt="2024-03-13T07:25:39.293" v="0" actId="14100"/>
          <ac:spMkLst>
            <pc:docMk/>
            <pc:sldMk cId="79695288" sldId="380"/>
            <ac:spMk id="3" creationId="{7D7CECA3-144C-CD4B-9246-81B4F2E6546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=""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BD9F0D7B-CC30-49B2-84DF-4EF2AF81DB57}" type="datetime1">
              <a:rPr lang="ru-RU" smtClean="0"/>
              <a:pPr rtl="0"/>
              <a:t>19.05.2025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9E9D61A1-75D9-49F7-83EB-F5872642613A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2FB9301F-F85E-4923-A4E4-7DB1529AA245}" type="datetime1">
              <a:rPr lang="ru-RU" smtClean="0"/>
              <a:pPr/>
              <a:t>19.05.2025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EF75CB5-5666-5049-9AE0-38EFD385C21E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pPr rtl="0"/>
              <a:t>1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860164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pPr rtl="0"/>
              <a:t>3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75999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Было 2342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F75CB5-5666-5049-9AE0-38EFD385C21E}" type="slidenum">
              <a:rPr lang="ru-RU" smtClean="0"/>
              <a:pPr rtl="0"/>
              <a:t>4</a:t>
            </a:fld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Шаблон</a:t>
            </a:r>
            <a:r>
              <a:rPr lang="ru-RU" baseline="0" dirty="0" smtClean="0"/>
              <a:t> классификация текстов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F75CB5-5666-5049-9AE0-38EFD385C21E}" type="slidenum">
              <a:rPr lang="ru-RU" smtClean="0"/>
              <a:pPr rtl="0"/>
              <a:t>5</a:t>
            </a:fld>
            <a:endParaRPr lang="ru-R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pPr rtl="0"/>
              <a:t>9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75999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под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D1BA6450-E291-DC40-F198-C02B485137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=""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=""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7123B0D0-B01D-0BB0-6127-A878BE49D1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=""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=""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=""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="" xmlns:a16="http://schemas.microsoft.com/office/drawing/2014/main" id="{F0712911-615E-724B-FC0F-996291526D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BCFFF0E2-6B47-67EB-D6AA-D972E7B7C3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="" xmlns:a16="http://schemas.microsoft.com/office/drawing/2014/main" id="{94827F6F-999F-23E9-8C09-325D1A76B0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=""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2" name="Заполнитель таблицы 11">
            <a:extLst>
              <a:ext uri="{FF2B5EF4-FFF2-40B4-BE49-F238E27FC236}">
                <a16:creationId xmlns=""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=""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</p:spTree>
    <p:extLst>
      <p:ext uri="{BB962C8B-B14F-4D97-AF65-F5344CB8AC3E}">
        <p14:creationId xmlns=""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4196A82D-0723-4BA3-0283-9F0D67B0CE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="" xmlns:a16="http://schemas.microsoft.com/office/drawing/2014/main" id="{6A20A5FD-BDFB-45F2-E644-E93FB81CA5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=""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=""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=""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=""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02D51531-1219-2E4B-DCE7-C6FD9D809F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="" xmlns:a16="http://schemas.microsoft.com/office/drawing/2014/main" id="{BEC02E56-87A4-158A-F0B0-DB8E9BE3AE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Заполнитель таблицы 9">
            <a:extLst>
              <a:ext uri="{FF2B5EF4-FFF2-40B4-BE49-F238E27FC236}">
                <a16:creationId xmlns=""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="" xmlns:a16="http://schemas.microsoft.com/office/drawing/2014/main" id="{6468DE94-FC46-A848-7949-ABFEADADEA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ижний колонтитул 4">
            <a:extLst>
              <a:ext uri="{FF2B5EF4-FFF2-40B4-BE49-F238E27FC236}">
                <a16:creationId xmlns=""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=""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="" xmlns:a16="http://schemas.microsoft.com/office/drawing/2014/main" id="{289F5C3D-E9E6-75E0-BF7D-799B5CFE5E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Группа 15">
              <a:extLst>
                <a:ext uri="{FF2B5EF4-FFF2-40B4-BE49-F238E27FC236}">
                  <a16:creationId xmlns=""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Овал 26">
                <a:extLst>
                  <a:ext uri="{FF2B5EF4-FFF2-40B4-BE49-F238E27FC236}">
                    <a16:creationId xmlns="" xmlns:a16="http://schemas.microsoft.com/office/drawing/2014/main" id="{7C904D88-E1BE-F1FA-D405-F55DA966DA8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" name="Графический объект 12">
                <a:extLst>
                  <a:ext uri="{FF2B5EF4-FFF2-40B4-BE49-F238E27FC236}">
                    <a16:creationId xmlns="" xmlns:a16="http://schemas.microsoft.com/office/drawing/2014/main" id="{1D8F0816-C429-D32E-058B-33405874DFA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pic>
          <p:nvPicPr>
            <p:cNvPr id="4" name="Объект 14">
              <a:extLst>
                <a:ext uri="{FF2B5EF4-FFF2-40B4-BE49-F238E27FC236}">
                  <a16:creationId xmlns="" xmlns:a16="http://schemas.microsoft.com/office/drawing/2014/main" id="{14AC0A97-7D79-3DBE-FB53-A9EBFD806E0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ru-RU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=""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="" xmlns:a16="http://schemas.microsoft.com/office/drawing/2014/main" id="{61CFC792-44F7-2497-E19D-8FB08AFF94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D1BA6450-E291-DC40-F198-C02B485137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=""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="" xmlns:a16="http://schemas.microsoft.com/office/drawing/2014/main" id="{9A084D09-1B2D-4EE2-82A7-83196133B8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="" xmlns:a16="http://schemas.microsoft.com/office/drawing/2014/main" id="{53860AA6-1B14-DF89-B725-CC444E50202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Объект 14">
              <a:extLst>
                <a:ext uri="{FF2B5EF4-FFF2-40B4-BE49-F238E27FC236}">
                  <a16:creationId xmlns="" xmlns:a16="http://schemas.microsoft.com/office/drawing/2014/main" id="{D172E570-D67F-4980-88C2-CF6560C1C1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=""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Овал 7">
                <a:extLst>
                  <a:ext uri="{FF2B5EF4-FFF2-40B4-BE49-F238E27FC236}">
                    <a16:creationId xmlns="" xmlns:a16="http://schemas.microsoft.com/office/drawing/2014/main" id="{1066F635-8DB9-B091-8467-D8F0327217F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9" name="Графический объект 12">
                <a:extLst>
                  <a:ext uri="{FF2B5EF4-FFF2-40B4-BE49-F238E27FC236}">
                    <a16:creationId xmlns="" xmlns:a16="http://schemas.microsoft.com/office/drawing/2014/main" id="{882D2FD3-A05B-400C-6347-115486FFD94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ru-RU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="" xmlns:a16="http://schemas.microsoft.com/office/drawing/2014/main" id="{34F613B1-323C-4C25-4526-1D3313A716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12">
            <a:extLst>
              <a:ext uri="{FF2B5EF4-FFF2-40B4-BE49-F238E27FC236}">
                <a16:creationId xmlns=""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=""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8EB5B81B-FCE8-FE9C-8F0A-6488B25F0F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ru-RU" sz="32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=""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=""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=""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3664209F-41AB-70E5-1B9E-7490900C59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032D3409-585B-54E2-1DCC-AC58804E4A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ru-RU" sz="24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=""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=""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=""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=""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Заголовок и 2 столбц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14">
            <a:extLst>
              <a:ext uri="{FF2B5EF4-FFF2-40B4-BE49-F238E27FC236}">
                <a16:creationId xmlns="" xmlns:a16="http://schemas.microsoft.com/office/drawing/2014/main" id="{318CE367-BBCB-F4AB-635F-4C9995EAE3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5CE3FBBA-81E2-31F1-EF51-02706B5B5C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="" xmlns:a16="http://schemas.microsoft.com/office/drawing/2014/main" id="{9AD3746D-3CD1-FFA5-0019-AD0C588B19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=""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=""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=""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="" xmlns:a16="http://schemas.microsoft.com/office/drawing/2014/main" id="{4361F2FA-20C7-5447-C138-CE2CA1867F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=""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" name="Рисунок 2">
              <a:extLst>
                <a:ext uri="{FF2B5EF4-FFF2-40B4-BE49-F238E27FC236}">
                  <a16:creationId xmlns="" xmlns:a16="http://schemas.microsoft.com/office/drawing/2014/main" id="{CDC952AF-CE06-54F7-CB4A-1722F90AC3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Группа 10">
              <a:extLst>
                <a:ext uri="{FF2B5EF4-FFF2-40B4-BE49-F238E27FC236}">
                  <a16:creationId xmlns=""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Графический объект 15">
                <a:extLst>
                  <a:ext uri="{FF2B5EF4-FFF2-40B4-BE49-F238E27FC236}">
                    <a16:creationId xmlns="" xmlns:a16="http://schemas.microsoft.com/office/drawing/2014/main" id="{312F4F85-6C79-201D-E20D-64CD4728E4C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="" xmlns:a16="http://schemas.microsoft.com/office/drawing/2014/main" id="{01D71DAD-ECC6-A850-88E4-A4EDCF494A2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14" name="Группа 13">
              <a:extLst>
                <a:ext uri="{FF2B5EF4-FFF2-40B4-BE49-F238E27FC236}">
                  <a16:creationId xmlns=""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Графический объект 15">
                <a:extLst>
                  <a:ext uri="{FF2B5EF4-FFF2-40B4-BE49-F238E27FC236}">
                    <a16:creationId xmlns="" xmlns:a16="http://schemas.microsoft.com/office/drawing/2014/main" id="{B05BE7BE-7D54-A09B-8A67-6B28CF6BB6C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7" name="Графический объект 12">
                <a:extLst>
                  <a:ext uri="{FF2B5EF4-FFF2-40B4-BE49-F238E27FC236}">
                    <a16:creationId xmlns="" xmlns:a16="http://schemas.microsoft.com/office/drawing/2014/main" id="{258346A9-F75C-6704-EEED-CF7A8A0F801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ru-RU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=""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=""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="" xmlns:a16="http://schemas.microsoft.com/office/drawing/2014/main" id="{9C7D5518-914C-92E3-E9EC-26752C9F05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="" xmlns:a16="http://schemas.microsoft.com/office/drawing/2014/main" id="{C82D0B82-F74C-65EF-3BF6-8EEA16F36B7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Рисунок 5" descr="Сине-лиловая спираль&#10;&#10;Автоматически созданное описание">
              <a:extLst>
                <a:ext uri="{FF2B5EF4-FFF2-40B4-BE49-F238E27FC236}">
                  <a16:creationId xmlns=""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=""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Графический объект 15">
                <a:extLst>
                  <a:ext uri="{FF2B5EF4-FFF2-40B4-BE49-F238E27FC236}">
                    <a16:creationId xmlns="" xmlns:a16="http://schemas.microsoft.com/office/drawing/2014/main" id="{2BC89B10-C93E-8CE5-73B3-F6049168C31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2" name="Графический объект 12">
                <a:extLst>
                  <a:ext uri="{FF2B5EF4-FFF2-40B4-BE49-F238E27FC236}">
                    <a16:creationId xmlns="" xmlns:a16="http://schemas.microsoft.com/office/drawing/2014/main" id="{39DB2AA2-9661-AC91-932D-2F1BEC47BD8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="" xmlns:a16="http://schemas.microsoft.com/office/drawing/2014/main" id="{86C9AC9B-3792-E880-03FE-D46FB046AB6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8" name="Группа 7">
              <a:extLst>
                <a:ext uri="{FF2B5EF4-FFF2-40B4-BE49-F238E27FC236}">
                  <a16:creationId xmlns=""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Графический объект 15">
                <a:extLst>
                  <a:ext uri="{FF2B5EF4-FFF2-40B4-BE49-F238E27FC236}">
                    <a16:creationId xmlns="" xmlns:a16="http://schemas.microsoft.com/office/drawing/2014/main" id="{A746B023-387D-4EAC-052B-60F131E6E70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0" name="Графический объект 12">
                <a:extLst>
                  <a:ext uri="{FF2B5EF4-FFF2-40B4-BE49-F238E27FC236}">
                    <a16:creationId xmlns="" xmlns:a16="http://schemas.microsoft.com/office/drawing/2014/main" id="{20760125-21CF-A296-3EA7-3C6C0E9BCB2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cxnSp>
        <p:nvCxnSpPr>
          <p:cNvPr id="14" name="Прямая соединительная линия 13">
            <a:extLst>
              <a:ext uri="{FF2B5EF4-FFF2-40B4-BE49-F238E27FC236}">
                <a16:creationId xmlns="" xmlns:a16="http://schemas.microsoft.com/office/drawing/2014/main" id="{7F851D11-41E3-33F2-CBA6-B2A9A5A2A5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21" name="Объект 4">
            <a:extLst>
              <a:ext uri="{FF2B5EF4-FFF2-40B4-BE49-F238E27FC236}">
                <a16:creationId xmlns=""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=""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=""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B3A7247A-846A-F316-B494-69B42CBF34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="" xmlns:a16="http://schemas.microsoft.com/office/drawing/2014/main" id="{884B3AF6-983E-0901-0045-6CDF4E93E1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па 8">
            <a:extLst>
              <a:ext uri="{FF2B5EF4-FFF2-40B4-BE49-F238E27FC236}">
                <a16:creationId xmlns="" xmlns:a16="http://schemas.microsoft.com/office/drawing/2014/main" id="{3C5B7647-403E-A66E-6CF4-0D3A99AA51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Графический объект 15">
              <a:extLst>
                <a:ext uri="{FF2B5EF4-FFF2-40B4-BE49-F238E27FC236}">
                  <a16:creationId xmlns="" xmlns:a16="http://schemas.microsoft.com/office/drawing/2014/main" id="{E48E731E-FEF1-9C59-64B0-9CB6E88539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Графический объект 12">
              <a:extLst>
                <a:ext uri="{FF2B5EF4-FFF2-40B4-BE49-F238E27FC236}">
                  <a16:creationId xmlns="" xmlns:a16="http://schemas.microsoft.com/office/drawing/2014/main" id="{AFE83BB3-4D12-8E20-CA93-1834D7F0A43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Графический объект 12">
              <a:extLst>
                <a:ext uri="{FF2B5EF4-FFF2-40B4-BE49-F238E27FC236}">
                  <a16:creationId xmlns="" xmlns:a16="http://schemas.microsoft.com/office/drawing/2014/main" id="{3EB1D810-BC05-6C0E-0DE4-3604EBAADCC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=""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=""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=""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=""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ru-RU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896" y="133564"/>
            <a:ext cx="6411075" cy="1500027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000" cap="none" spc="0" dirty="0" smtClean="0">
                <a:solidFill>
                  <a:schemeClr val="accent3">
                    <a:lumMod val="75000"/>
                  </a:schemeClr>
                </a:solidFill>
                <a:latin typeface="Calibri"/>
                <a:ea typeface="+mn-ea"/>
                <a:cs typeface="+mn-cs"/>
              </a:rPr>
              <a:t>Государственное бюджетное</a:t>
            </a:r>
            <a:br>
              <a:rPr lang="ru-RU" sz="2000" cap="none" spc="0" dirty="0" smtClean="0">
                <a:solidFill>
                  <a:schemeClr val="accent3">
                    <a:lumMod val="75000"/>
                  </a:schemeClr>
                </a:solidFill>
                <a:latin typeface="Calibri"/>
                <a:ea typeface="+mn-ea"/>
                <a:cs typeface="+mn-cs"/>
              </a:rPr>
            </a:br>
            <a:r>
              <a:rPr lang="ru-RU" sz="2000" cap="none" spc="0" dirty="0" smtClean="0">
                <a:solidFill>
                  <a:schemeClr val="accent3">
                    <a:lumMod val="75000"/>
                  </a:schemeClr>
                </a:solidFill>
                <a:latin typeface="Calibri"/>
                <a:ea typeface="+mn-ea"/>
                <a:cs typeface="+mn-cs"/>
              </a:rPr>
              <a:t>профессиональное образовательное учреждение</a:t>
            </a:r>
            <a:br>
              <a:rPr lang="ru-RU" sz="2000" cap="none" spc="0" dirty="0" smtClean="0">
                <a:solidFill>
                  <a:schemeClr val="accent3">
                    <a:lumMod val="75000"/>
                  </a:schemeClr>
                </a:solidFill>
                <a:latin typeface="Calibri"/>
                <a:ea typeface="+mn-ea"/>
                <a:cs typeface="+mn-cs"/>
              </a:rPr>
            </a:br>
            <a:r>
              <a:rPr lang="ru-RU" sz="2000" cap="none" spc="0" dirty="0" smtClean="0">
                <a:solidFill>
                  <a:schemeClr val="accent3">
                    <a:lumMod val="75000"/>
                  </a:schemeClr>
                </a:solidFill>
                <a:latin typeface="Calibri"/>
                <a:ea typeface="+mn-ea"/>
                <a:cs typeface="+mn-cs"/>
              </a:rPr>
              <a:t>Московской области</a:t>
            </a:r>
            <a:br>
              <a:rPr lang="ru-RU" sz="2000" cap="none" spc="0" dirty="0" smtClean="0">
                <a:solidFill>
                  <a:schemeClr val="accent3">
                    <a:lumMod val="75000"/>
                  </a:schemeClr>
                </a:solidFill>
                <a:latin typeface="Calibri"/>
                <a:ea typeface="+mn-ea"/>
                <a:cs typeface="+mn-cs"/>
              </a:rPr>
            </a:br>
            <a:r>
              <a:rPr lang="ru-RU" sz="2000" cap="none" spc="0" dirty="0" smtClean="0">
                <a:solidFill>
                  <a:schemeClr val="accent3">
                    <a:lumMod val="75000"/>
                  </a:schemeClr>
                </a:solidFill>
                <a:latin typeface="Calibri"/>
                <a:ea typeface="+mn-ea"/>
                <a:cs typeface="+mn-cs"/>
              </a:rPr>
              <a:t>«Физико-технический колледж»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1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06203" y="1633591"/>
            <a:ext cx="789055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 smtClean="0">
                <a:solidFill>
                  <a:schemeClr val="bg1"/>
                </a:solidFill>
              </a:rPr>
              <a:t>Модель классификации комментариев по работе управляющей компании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178230" y="3605890"/>
            <a:ext cx="3558481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400" i="1" dirty="0" smtClean="0">
                <a:solidFill>
                  <a:schemeClr val="accent3">
                    <a:lumMod val="75000"/>
                  </a:schemeClr>
                </a:solidFill>
              </a:rPr>
              <a:t>Работу выполнили:</a:t>
            </a:r>
          </a:p>
          <a:p>
            <a:pPr algn="r"/>
            <a:r>
              <a:rPr lang="ru-RU" sz="2400" i="1" dirty="0" smtClean="0">
                <a:solidFill>
                  <a:schemeClr val="accent3">
                    <a:lumMod val="75000"/>
                  </a:schemeClr>
                </a:solidFill>
              </a:rPr>
              <a:t>Студенты  группы ИСП-21:</a:t>
            </a:r>
          </a:p>
          <a:p>
            <a:pPr algn="r"/>
            <a:r>
              <a:rPr lang="ru-RU" sz="2400" i="1" dirty="0" smtClean="0">
                <a:solidFill>
                  <a:schemeClr val="accent3">
                    <a:lumMod val="75000"/>
                  </a:schemeClr>
                </a:solidFill>
              </a:rPr>
              <a:t>Затыка Артём</a:t>
            </a:r>
          </a:p>
          <a:p>
            <a:pPr algn="r"/>
            <a:r>
              <a:rPr lang="ru-RU" sz="2400" i="1" dirty="0" smtClean="0">
                <a:solidFill>
                  <a:schemeClr val="accent3">
                    <a:lumMod val="75000"/>
                  </a:schemeClr>
                </a:solidFill>
              </a:rPr>
              <a:t>Бойчук  Карина</a:t>
            </a:r>
          </a:p>
          <a:p>
            <a:pPr algn="r"/>
            <a:r>
              <a:rPr lang="ru-RU" sz="2400" i="1" dirty="0" smtClean="0">
                <a:solidFill>
                  <a:schemeClr val="accent3">
                    <a:lumMod val="75000"/>
                  </a:schemeClr>
                </a:solidFill>
              </a:rPr>
              <a:t>Преподаватель: </a:t>
            </a:r>
          </a:p>
          <a:p>
            <a:pPr algn="r"/>
            <a:r>
              <a:rPr lang="ru-RU" sz="2400" i="1" dirty="0" smtClean="0">
                <a:solidFill>
                  <a:schemeClr val="accent3">
                    <a:lumMod val="75000"/>
                  </a:schemeClr>
                </a:solidFill>
              </a:rPr>
              <a:t>Базяк Г.В.</a:t>
            </a:r>
          </a:p>
          <a:p>
            <a:pPr algn="r"/>
            <a:endParaRPr lang="ru-RU" sz="2000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11487" y="5648366"/>
            <a:ext cx="24347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2641600" algn="l"/>
              </a:tabLst>
            </a:pPr>
            <a:r>
              <a:rPr lang="ru-RU" sz="200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Долгопрудный, 2025</a:t>
            </a:r>
            <a:endParaRPr lang="ru-RU" sz="2800" dirty="0" smtClean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719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815" y="0"/>
            <a:ext cx="7959044" cy="1171254"/>
          </a:xfrm>
        </p:spPr>
        <p:txBody>
          <a:bodyPr/>
          <a:lstStyle/>
          <a:p>
            <a:r>
              <a:rPr lang="en-US" sz="4800" dirty="0" smtClean="0"/>
              <a:t>Random Forest</a:t>
            </a:r>
            <a:endParaRPr lang="ru-RU" sz="4800" dirty="0"/>
          </a:p>
        </p:txBody>
      </p:sp>
      <p:pic>
        <p:nvPicPr>
          <p:cNvPr id="3" name="Рисунок 2" descr="photo_5285087103635553068_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08" y="1171254"/>
            <a:ext cx="9965933" cy="50754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65079"/>
            <a:ext cx="12191994" cy="778180"/>
          </a:xfrm>
        </p:spPr>
        <p:txBody>
          <a:bodyPr/>
          <a:lstStyle/>
          <a:p>
            <a:r>
              <a:rPr lang="en-US" sz="4400" b="1" dirty="0" smtClean="0"/>
              <a:t>XGBoost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ru-RU" sz="4400" dirty="0"/>
          </a:p>
        </p:txBody>
      </p:sp>
      <p:pic>
        <p:nvPicPr>
          <p:cNvPr id="3" name="Рисунок 2" descr="photo_5285087103635553077_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738" y="1613042"/>
            <a:ext cx="9534418" cy="48596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4" cy="1253447"/>
          </a:xfrm>
        </p:spPr>
        <p:txBody>
          <a:bodyPr/>
          <a:lstStyle/>
          <a:p>
            <a:r>
              <a:rPr lang="en-US" sz="4800" dirty="0" smtClean="0"/>
              <a:t>bert</a:t>
            </a:r>
            <a:endParaRPr lang="ru-RU" sz="4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9752" y="1466550"/>
            <a:ext cx="9061807" cy="488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рефлексия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14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68455" y="503434"/>
            <a:ext cx="400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Что получилось хорошо: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0966" y="1314407"/>
            <a:ext cx="511653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b="1" dirty="0" smtClean="0">
                <a:solidFill>
                  <a:schemeClr val="bg1"/>
                </a:solidFill>
              </a:rPr>
              <a:t>BERT показал отличные результаты</a:t>
            </a:r>
            <a:r>
              <a:rPr lang="ru-RU" sz="2400" dirty="0" smtClean="0">
                <a:solidFill>
                  <a:schemeClr val="bg1"/>
                </a:solidFill>
              </a:rPr>
              <a:t> для контекстно-зависимых категорий (например, "скорость" </a:t>
            </a:r>
            <a:r>
              <a:rPr lang="ru-RU" sz="2400" dirty="0" err="1" smtClean="0">
                <a:solidFill>
                  <a:schemeClr val="bg1"/>
                </a:solidFill>
              </a:rPr>
              <a:t>vs</a:t>
            </a:r>
            <a:r>
              <a:rPr lang="ru-RU" sz="2400" dirty="0" smtClean="0">
                <a:solidFill>
                  <a:schemeClr val="bg1"/>
                </a:solidFill>
              </a:rPr>
              <a:t> "качество").</a:t>
            </a:r>
            <a:br>
              <a:rPr lang="ru-RU" sz="2400" dirty="0" smtClean="0">
                <a:solidFill>
                  <a:schemeClr val="bg1"/>
                </a:solidFill>
              </a:rPr>
            </a:br>
            <a:endParaRPr lang="ru-RU" sz="24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Высокий AUC (&gt;0.9) для 4 из 6 категорий — модель уверенно разделяет классы.</a:t>
            </a:r>
            <a:br>
              <a:rPr lang="ru-RU" sz="2400" dirty="0" smtClean="0">
                <a:solidFill>
                  <a:schemeClr val="bg1"/>
                </a:solidFill>
              </a:rPr>
            </a:br>
            <a:r>
              <a:rPr lang="ru-RU" sz="2400" dirty="0" smtClean="0">
                <a:solidFill>
                  <a:schemeClr val="bg1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</a:rPr>
              <a:t>Учет "Вопрос не решен" добавил ценность для анализа негативных отзывов.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925499" y="503434"/>
            <a:ext cx="3500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chemeClr val="accent3">
                    <a:lumMod val="75000"/>
                  </a:schemeClr>
                </a:solidFill>
              </a:rPr>
              <a:t>Что можно улучшить:</a:t>
            </a:r>
            <a:endParaRPr lang="ru-RU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020656" y="1314407"/>
            <a:ext cx="570215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b="1" dirty="0" smtClean="0">
                <a:solidFill>
                  <a:schemeClr val="accent3">
                    <a:lumMod val="75000"/>
                  </a:schemeClr>
                </a:solidFill>
              </a:rPr>
              <a:t>Категория с AUC=0.82</a:t>
            </a:r>
            <a:r>
              <a:rPr lang="ru-RU" sz="2400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r>
              <a:rPr lang="ru-RU" sz="2400" dirty="0" smtClean="0">
                <a:solidFill>
                  <a:schemeClr val="accent3">
                    <a:lumMod val="75000"/>
                  </a:schemeClr>
                </a:solidFill>
              </a:rPr>
              <a:t>Возможно, комментарии категории </a:t>
            </a:r>
            <a:r>
              <a:rPr lang="ru-RU" sz="2400" i="1" dirty="0" smtClean="0">
                <a:solidFill>
                  <a:schemeClr val="accent3">
                    <a:lumMod val="75000"/>
                  </a:schemeClr>
                </a:solidFill>
              </a:rPr>
              <a:t>"Понравилось выполнение заявки"</a:t>
            </a:r>
            <a:r>
              <a:rPr lang="ru-RU" sz="2400" dirty="0" smtClean="0">
                <a:solidFill>
                  <a:schemeClr val="accent3">
                    <a:lumMod val="75000"/>
                  </a:schemeClr>
                </a:solidFill>
              </a:rPr>
              <a:t> пересекаются с другими (например, "качество выполнения").</a:t>
            </a:r>
          </a:p>
          <a:p>
            <a:r>
              <a:rPr lang="ru-RU" sz="2400" b="1" dirty="0" smtClean="0">
                <a:solidFill>
                  <a:schemeClr val="accent3">
                    <a:lumMod val="75000"/>
                  </a:schemeClr>
                </a:solidFill>
              </a:rPr>
              <a:t>Решение</a:t>
            </a:r>
            <a:r>
              <a:rPr lang="ru-RU" sz="2400" dirty="0" smtClean="0">
                <a:solidFill>
                  <a:schemeClr val="accent3">
                    <a:lumMod val="75000"/>
                  </a:schemeClr>
                </a:solidFill>
              </a:rPr>
              <a:t>: Уточнить разметку или объединить с близкими категориями</a:t>
            </a:r>
            <a:r>
              <a:rPr lang="ru-RU" sz="24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accent3">
                    <a:lumMod val="75000"/>
                  </a:schemeClr>
                </a:solidFill>
              </a:rPr>
              <a:t> </a:t>
            </a:r>
            <a:r>
              <a:rPr lang="ru-RU" sz="2400" b="1" dirty="0" smtClean="0">
                <a:solidFill>
                  <a:schemeClr val="accent3">
                    <a:lumMod val="75000"/>
                  </a:schemeClr>
                </a:solidFill>
              </a:rPr>
              <a:t>Интерпретируемость</a:t>
            </a:r>
            <a:r>
              <a:rPr lang="ru-RU" sz="2400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r>
              <a:rPr lang="ru-RU" sz="2400" dirty="0" smtClean="0">
                <a:solidFill>
                  <a:schemeClr val="accent3">
                    <a:lumMod val="75000"/>
                  </a:schemeClr>
                </a:solidFill>
              </a:rPr>
              <a:t>BERT — "чёрный ящик". Добавить </a:t>
            </a:r>
            <a:r>
              <a:rPr lang="ru-RU" sz="2400" b="1" dirty="0" smtClean="0">
                <a:solidFill>
                  <a:schemeClr val="accent3">
                    <a:lumMod val="75000"/>
                  </a:schemeClr>
                </a:solidFill>
              </a:rPr>
              <a:t>SHAP/LIME</a:t>
            </a:r>
            <a:r>
              <a:rPr lang="ru-RU" sz="2400" dirty="0" smtClean="0">
                <a:solidFill>
                  <a:schemeClr val="accent3">
                    <a:lumMod val="75000"/>
                  </a:schemeClr>
                </a:solidFill>
              </a:rPr>
              <a:t> для объяснения предсказаний (например, ключевые слова для категории "скорость").</a:t>
            </a:r>
          </a:p>
          <a:p>
            <a:endParaRPr lang="ru-RU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31515"/>
            <a:ext cx="12191994" cy="708916"/>
          </a:xfrm>
        </p:spPr>
        <p:txBody>
          <a:bodyPr/>
          <a:lstStyle/>
          <a:p>
            <a:r>
              <a:rPr lang="ru-RU" dirty="0" smtClean="0"/>
              <a:t>Вывод</a:t>
            </a:r>
            <a:r>
              <a:rPr lang="ru-RU" dirty="0" smtClean="0"/>
              <a:t>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7962" y="1931543"/>
            <a:ext cx="1132403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CoFo Sans Medium" panose="020B0604020202020204" charset="-52"/>
                <a:ea typeface="CoFo Sans Medium" panose="020B0604020202020204" charset="-52"/>
              </a:rPr>
              <a:t>Работа успешно </a:t>
            </a:r>
            <a:r>
              <a:rPr lang="ru-RU" sz="2400" dirty="0" smtClean="0">
                <a:solidFill>
                  <a:schemeClr val="bg1"/>
                </a:solidFill>
                <a:latin typeface="CoFo Sans Medium" panose="020B0604020202020204" charset="-52"/>
                <a:ea typeface="CoFo Sans Medium" panose="020B0604020202020204" charset="-52"/>
              </a:rPr>
              <a:t>завершена</a:t>
            </a:r>
          </a:p>
          <a:p>
            <a:pPr algn="ctr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CoFo Sans Medium" panose="020B0604020202020204" charset="-52"/>
                <a:ea typeface="CoFo Sans Medium" panose="020B0604020202020204" charset="-52"/>
              </a:rPr>
              <a:t>Можно добавить новые идеи в проект и монетизировать </a:t>
            </a:r>
            <a:r>
              <a:rPr lang="ru-RU" sz="2400" dirty="0" smtClean="0">
                <a:solidFill>
                  <a:schemeClr val="bg1"/>
                </a:solidFill>
                <a:latin typeface="CoFo Sans Medium" panose="020B0604020202020204" charset="-52"/>
                <a:ea typeface="CoFo Sans Medium" panose="020B0604020202020204" charset="-52"/>
              </a:rPr>
              <a:t>его</a:t>
            </a:r>
          </a:p>
          <a:p>
            <a:pPr algn="ctr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CoFo Sans Medium" panose="020B0604020202020204" charset="-52"/>
                <a:ea typeface="CoFo Sans Medium" panose="020B0604020202020204" charset="-52"/>
              </a:rPr>
              <a:t>Работать в </a:t>
            </a:r>
            <a:r>
              <a:rPr lang="ru-RU" sz="2400" dirty="0" smtClean="0">
                <a:solidFill>
                  <a:schemeClr val="bg1"/>
                </a:solidFill>
                <a:latin typeface="CoFo Sans Medium" panose="020B0604020202020204" charset="-52"/>
                <a:ea typeface="CoFo Sans Medium" panose="020B0604020202020204" charset="-52"/>
              </a:rPr>
              <a:t>команде позволяет рассмотреть разные взгляды на одну работу</a:t>
            </a:r>
          </a:p>
          <a:p>
            <a:pPr algn="ctr">
              <a:buFont typeface="Arial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CoFo Sans Medium" panose="020B0604020202020204" charset="-52"/>
                <a:ea typeface="CoFo Sans Medium" panose="020B0604020202020204" charset="-52"/>
              </a:rPr>
              <a:t>Работу стесняло количество данных которые нельзя было дополнить   </a:t>
            </a:r>
            <a:endParaRPr lang="ru-RU" sz="2400" dirty="0" smtClean="0">
              <a:solidFill>
                <a:schemeClr val="bg1"/>
              </a:solidFill>
              <a:latin typeface="CoFo Sans Medium" panose="020B0604020202020204" charset="-52"/>
              <a:ea typeface="CoFo Sans Medium" panose="020B0604020202020204" charset="-52"/>
            </a:endParaRPr>
          </a:p>
          <a:p>
            <a:pPr>
              <a:buFont typeface="Arial" pitchFamily="34" charset="0"/>
              <a:buChar char="•"/>
            </a:pPr>
            <a:endParaRPr lang="ru-RU" sz="2800" dirty="0" smtClean="0">
              <a:solidFill>
                <a:schemeClr val="bg1"/>
              </a:solidFill>
              <a:latin typeface="CoFo Sans Medium" panose="020B0604020202020204" charset="-52"/>
              <a:ea typeface="CoFo Sans Medium" panose="020B0604020202020204" charset="-52"/>
            </a:endParaRPr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2756" y="0"/>
            <a:ext cx="9986481" cy="1153674"/>
          </a:xfrm>
        </p:spPr>
        <p:txBody>
          <a:bodyPr/>
          <a:lstStyle/>
          <a:p>
            <a:r>
              <a:rPr lang="ru-RU" sz="4400" b="1" dirty="0" smtClean="0">
                <a:latin typeface="+mn-lt"/>
              </a:rPr>
              <a:t>ЦЕЛЬ И ЗАДАЧИ</a:t>
            </a:r>
            <a:endParaRPr lang="ru-RU" sz="4400" b="1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3086" y="1376738"/>
            <a:ext cx="10937665" cy="1571946"/>
          </a:xfrm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ru-RU" sz="2800" b="1" cap="none" dirty="0" smtClean="0">
                <a:latin typeface="+mn-lt"/>
              </a:rPr>
              <a:t>Цель</a:t>
            </a:r>
            <a:r>
              <a:rPr lang="ru-RU" sz="2400" cap="none" dirty="0" smtClean="0">
                <a:latin typeface="+mn-lt"/>
              </a:rPr>
              <a:t>: создать модель для классификации позитивных комментариев по работе управляющей компании.</a:t>
            </a:r>
            <a:endParaRPr lang="ru-RU" sz="2400" cap="none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3085" y="2687074"/>
            <a:ext cx="1479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</a:rPr>
              <a:t>Задачи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85" y="3452117"/>
            <a:ext cx="101157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b="1" dirty="0" smtClean="0">
                <a:solidFill>
                  <a:schemeClr val="bg1"/>
                </a:solidFill>
              </a:rPr>
              <a:t>Подготовка данных:</a:t>
            </a:r>
            <a:r>
              <a:rPr lang="ru-RU" sz="2400" dirty="0" smtClean="0">
                <a:solidFill>
                  <a:schemeClr val="bg1"/>
                </a:solidFill>
              </a:rPr>
              <a:t> Анализ, очистка, преобразование.</a:t>
            </a: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ru-RU" sz="2400" b="1" dirty="0" smtClean="0">
                <a:solidFill>
                  <a:schemeClr val="bg1"/>
                </a:solidFill>
              </a:rPr>
              <a:t>Моделирование:</a:t>
            </a:r>
            <a:r>
              <a:rPr lang="ru-RU" sz="2400" dirty="0" smtClean="0">
                <a:solidFill>
                  <a:schemeClr val="bg1"/>
                </a:solidFill>
              </a:rPr>
              <a:t> Построение и тестирование модели.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=""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 dirty="0" smtClean="0"/>
              <a:t>Подготовка</a:t>
            </a:r>
            <a:endParaRPr lang="ru-RU" dirty="0"/>
          </a:p>
        </p:txBody>
      </p:sp>
      <p:sp>
        <p:nvSpPr>
          <p:cNvPr id="9" name="Подзаголовок 3">
            <a:extLst>
              <a:ext uri="{FF2B5EF4-FFF2-40B4-BE49-F238E27FC236}">
                <a16:creationId xmlns=""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 smtClean="0"/>
              <a:t>Данных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49803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489672"/>
          </a:xfrm>
        </p:spPr>
        <p:txBody>
          <a:bodyPr/>
          <a:lstStyle/>
          <a:p>
            <a:r>
              <a:rPr lang="ru-RU" dirty="0" smtClean="0"/>
              <a:t>Удаление дубликатов</a:t>
            </a:r>
            <a:endParaRPr lang="ru-RU" dirty="0"/>
          </a:p>
        </p:txBody>
      </p:sp>
      <p:pic>
        <p:nvPicPr>
          <p:cNvPr id="5" name="Содержимое 4" descr="photo_5285087103635553047_w.jpg"/>
          <p:cNvPicPr>
            <a:picLocks noGrp="1" noChangeAspect="1"/>
          </p:cNvPicPr>
          <p:nvPr>
            <p:ph sz="quarter" idx="31"/>
          </p:nvPr>
        </p:nvPicPr>
        <p:blipFill>
          <a:blip r:embed="rId3"/>
          <a:stretch>
            <a:fillRect/>
          </a:stretch>
        </p:blipFill>
        <p:spPr>
          <a:xfrm>
            <a:off x="3305175" y="2260316"/>
            <a:ext cx="7421563" cy="4140484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4</a:t>
            </a:fld>
            <a:endParaRPr lang="ru-RU" dirty="0"/>
          </a:p>
        </p:txBody>
      </p:sp>
      <p:pic>
        <p:nvPicPr>
          <p:cNvPr id="6" name="Рисунок 5" descr="photo_5285087103635553000_w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2617" y="1325366"/>
            <a:ext cx="3241553" cy="29856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H="1">
            <a:off x="2544563" y="394014"/>
            <a:ext cx="7462465" cy="489564"/>
          </a:xfrm>
        </p:spPr>
        <p:txBody>
          <a:bodyPr/>
          <a:lstStyle/>
          <a:p>
            <a:r>
              <a:rPr lang="en-US" sz="4800" dirty="0" smtClean="0"/>
              <a:t>Label studio</a:t>
            </a:r>
            <a:endParaRPr lang="ru-RU" sz="4800" dirty="0"/>
          </a:p>
        </p:txBody>
      </p:sp>
      <p:pic>
        <p:nvPicPr>
          <p:cNvPr id="4" name="Рисунок 3" descr="photo_5285087103635553097_w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08" y="1362612"/>
            <a:ext cx="9760449" cy="5195512"/>
          </a:xfrm>
          <a:prstGeom prst="rect">
            <a:avLst/>
          </a:prstGeom>
        </p:spPr>
      </p:pic>
      <p:pic>
        <p:nvPicPr>
          <p:cNvPr id="5" name="Рисунок 4" descr="photo_5285087103635553096_w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511" y="595903"/>
            <a:ext cx="3164154" cy="20635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photo_5285087103635553093_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59" y="1910994"/>
            <a:ext cx="10723858" cy="4633645"/>
          </a:xfrm>
          <a:prstGeom prst="rect">
            <a:avLst/>
          </a:prstGeom>
        </p:spPr>
      </p:pic>
      <p:pic>
        <p:nvPicPr>
          <p:cNvPr id="5" name="Рисунок 4" descr="photo_5285087103635553095_w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80" y="297951"/>
            <a:ext cx="11257052" cy="14383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photo_5285087103635553053_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51" y="914401"/>
            <a:ext cx="11533381" cy="5239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5627" y="0"/>
            <a:ext cx="9483044" cy="1448656"/>
          </a:xfrm>
        </p:spPr>
        <p:txBody>
          <a:bodyPr/>
          <a:lstStyle/>
          <a:p>
            <a:r>
              <a:rPr lang="ru-RU" sz="3600" dirty="0" smtClean="0"/>
              <a:t>конвертации тегов в колонки</a:t>
            </a:r>
            <a:endParaRPr lang="ru-RU" sz="3600" dirty="0"/>
          </a:p>
        </p:txBody>
      </p:sp>
      <p:pic>
        <p:nvPicPr>
          <p:cNvPr id="3" name="Рисунок 2" descr="photo_5285087103635553052_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96" y="1282980"/>
            <a:ext cx="11486507" cy="5313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=""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709087"/>
            <a:ext cx="12191998" cy="3215641"/>
          </a:xfrm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 dirty="0" smtClean="0"/>
              <a:t>Модели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49803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ользовательская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117</Words>
  <Application>Microsoft Office PowerPoint</Application>
  <PresentationFormat>Произвольный</PresentationFormat>
  <Paragraphs>50</Paragraphs>
  <Slides>15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Пользовательская</vt:lpstr>
      <vt:lpstr>Государственное бюджетное профессиональное образовательное учреждение Московской области «Физико-технический колледж»</vt:lpstr>
      <vt:lpstr>ЦЕЛЬ И ЗАДАЧИ</vt:lpstr>
      <vt:lpstr>Подготовка</vt:lpstr>
      <vt:lpstr>Удаление дубликатов</vt:lpstr>
      <vt:lpstr>Label studio</vt:lpstr>
      <vt:lpstr>Слайд 6</vt:lpstr>
      <vt:lpstr>Слайд 7</vt:lpstr>
      <vt:lpstr>конвертации тегов в колонки</vt:lpstr>
      <vt:lpstr>Модели</vt:lpstr>
      <vt:lpstr>Random Forest</vt:lpstr>
      <vt:lpstr>XGBoost </vt:lpstr>
      <vt:lpstr>bert</vt:lpstr>
      <vt:lpstr>рефлексия</vt:lpstr>
      <vt:lpstr>Слайд 14</vt:lpstr>
      <vt:lpstr>Выводы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Государственное бюджетное профессиональное образовательное учреждение Московской области «Физико-технический колледж»</dc:title>
  <dc:creator>Karina</dc:creator>
  <cp:lastModifiedBy>Karina</cp:lastModifiedBy>
  <cp:revision>4</cp:revision>
  <dcterms:created xsi:type="dcterms:W3CDTF">2024-01-05T14:58:10Z</dcterms:created>
  <dcterms:modified xsi:type="dcterms:W3CDTF">2025-05-19T15:33:43Z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