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325694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401" y="25478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Project Landscape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72" y="1477471"/>
            <a:ext cx="3603308" cy="3274256"/>
          </a:xfrm>
        </p:spPr>
        <p:txBody>
          <a:bodyPr anchor="t">
            <a:normAutofit/>
          </a:bodyPr>
          <a:lstStyle/>
          <a:p>
            <a:pPr algn="l"/>
            <a:r>
              <a:rPr lang="en-ZA" sz="1200" b="1" i="0" dirty="0">
                <a:effectLst/>
                <a:latin typeface="Söhne"/>
              </a:rPr>
              <a:t>1. Data:</a:t>
            </a:r>
          </a:p>
          <a:p>
            <a:pPr algn="l"/>
            <a:r>
              <a:rPr lang="en-ZA" sz="1200" b="1" i="0" dirty="0">
                <a:effectLst/>
                <a:latin typeface="Söhne"/>
              </a:rPr>
              <a:t>Sources:</a:t>
            </a:r>
            <a:endParaRPr lang="en-ZA" sz="12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0" i="0" dirty="0">
                <a:effectLst/>
                <a:latin typeface="Söhne"/>
              </a:rPr>
              <a:t>Policyholder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0" i="0" dirty="0">
                <a:effectLst/>
                <a:latin typeface="Söhne"/>
              </a:rPr>
              <a:t>Claims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0" i="0" dirty="0">
                <a:effectLst/>
                <a:latin typeface="Söhne"/>
              </a:rPr>
              <a:t>Underwriting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0" i="0" dirty="0">
                <a:effectLst/>
                <a:latin typeface="Söhne"/>
              </a:rPr>
              <a:t>External sources (e.g., weather, socio-economic)</a:t>
            </a:r>
          </a:p>
          <a:p>
            <a:pPr algn="l"/>
            <a:r>
              <a:rPr lang="en-ZA" sz="1200" b="1" i="0" dirty="0">
                <a:effectLst/>
                <a:latin typeface="Söhne"/>
              </a:rPr>
              <a:t>Processing:</a:t>
            </a:r>
            <a:endParaRPr lang="en-ZA" sz="12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0" i="0" dirty="0">
                <a:effectLst/>
                <a:latin typeface="Söhne"/>
              </a:rPr>
              <a:t>Data cleaning and 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0" i="0" dirty="0">
                <a:effectLst/>
                <a:latin typeface="Söhne"/>
              </a:rPr>
              <a:t>Integration of diverse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0" i="0" dirty="0">
                <a:effectLst/>
                <a:latin typeface="Söhne"/>
              </a:rPr>
              <a:t>Ensuring data quality and completeness</a:t>
            </a:r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39E5D0-F230-E64D-AF66-C912B46937E1}"/>
              </a:ext>
            </a:extLst>
          </p:cNvPr>
          <p:cNvSpPr txBox="1">
            <a:spLocks/>
          </p:cNvSpPr>
          <p:nvPr/>
        </p:nvSpPr>
        <p:spPr>
          <a:xfrm>
            <a:off x="4862002" y="1477470"/>
            <a:ext cx="3439486" cy="38979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1600" b="1" i="0" dirty="0">
                <a:effectLst/>
                <a:latin typeface="Söhne"/>
              </a:rPr>
              <a:t>2. Information:</a:t>
            </a:r>
          </a:p>
          <a:p>
            <a:pPr algn="l"/>
            <a:r>
              <a:rPr lang="en-ZA" sz="1600" b="1" i="0" dirty="0">
                <a:effectLst/>
                <a:latin typeface="Söhne"/>
              </a:rPr>
              <a:t>Analysis and </a:t>
            </a:r>
            <a:r>
              <a:rPr lang="en-ZA" sz="1600" b="1" i="0" dirty="0" err="1">
                <a:effectLst/>
                <a:latin typeface="Söhne"/>
              </a:rPr>
              <a:t>Modeling</a:t>
            </a:r>
            <a:r>
              <a:rPr lang="en-ZA" sz="1600" b="1" i="0" dirty="0">
                <a:effectLst/>
                <a:latin typeface="Söhne"/>
              </a:rPr>
              <a:t>:</a:t>
            </a:r>
            <a:endParaRPr lang="en-ZA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600" b="0" i="0" dirty="0">
                <a:effectLst/>
                <a:latin typeface="Söhne"/>
              </a:rPr>
              <a:t>Risk assessment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600" b="0" i="0" dirty="0">
                <a:effectLst/>
                <a:latin typeface="Söhne"/>
              </a:rPr>
              <a:t>Fraud detection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600" b="0" i="0" dirty="0">
                <a:effectLst/>
                <a:latin typeface="Söhne"/>
              </a:rPr>
              <a:t>Customer churn prediction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600" b="0" i="0" dirty="0">
                <a:effectLst/>
                <a:latin typeface="Söhne"/>
              </a:rPr>
              <a:t>Utilization of machine learning techniques</a:t>
            </a:r>
          </a:p>
          <a:p>
            <a:pPr algn="l"/>
            <a:r>
              <a:rPr lang="en-ZA" sz="1600" b="1" i="0" dirty="0">
                <a:effectLst/>
                <a:latin typeface="Söhne"/>
              </a:rPr>
              <a:t>Dashboard and Reporting:</a:t>
            </a:r>
            <a:endParaRPr lang="en-ZA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600" b="0" i="0" dirty="0">
                <a:effectLst/>
                <a:latin typeface="Söhne"/>
              </a:rPr>
              <a:t>Real-time monitoring dashboards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600" b="0" i="0" dirty="0">
                <a:effectLst/>
                <a:latin typeface="Söhne"/>
              </a:rPr>
              <a:t>Visual insights for decision-makers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600" b="0" i="0" dirty="0">
                <a:effectLst/>
                <a:latin typeface="Söhne"/>
              </a:rPr>
              <a:t>Model performance reports</a:t>
            </a:r>
          </a:p>
          <a:p>
            <a:pPr algn="l"/>
            <a:r>
              <a:rPr lang="en-ZA" sz="1600" b="1" i="0" dirty="0">
                <a:effectLst/>
                <a:latin typeface="Söhne"/>
              </a:rPr>
              <a:t>Integration:</a:t>
            </a:r>
            <a:endParaRPr lang="en-ZA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600" b="0" i="0" dirty="0">
                <a:effectLst/>
                <a:latin typeface="Söhne"/>
              </a:rPr>
              <a:t>Implement insights into underwriting, claims, and customer service processes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600" b="0" i="0" dirty="0">
                <a:effectLst/>
                <a:latin typeface="Söhne"/>
              </a:rPr>
              <a:t>Align information with business goals</a:t>
            </a:r>
          </a:p>
          <a:p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1C9C84-E4F1-B491-BBE0-0F6B74763F71}"/>
              </a:ext>
            </a:extLst>
          </p:cNvPr>
          <p:cNvSpPr txBox="1">
            <a:spLocks/>
          </p:cNvSpPr>
          <p:nvPr/>
        </p:nvSpPr>
        <p:spPr>
          <a:xfrm>
            <a:off x="8460525" y="1477470"/>
            <a:ext cx="3603308" cy="32742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800" b="1" i="0" dirty="0">
                <a:effectLst/>
                <a:latin typeface="Söhne"/>
              </a:rPr>
              <a:t>3. Knowledge:</a:t>
            </a:r>
          </a:p>
          <a:p>
            <a:pPr algn="l"/>
            <a:r>
              <a:rPr lang="en-ZA" sz="4800" b="1" i="0" dirty="0">
                <a:effectLst/>
                <a:latin typeface="Söhne"/>
              </a:rPr>
              <a:t>Security and Compliance:</a:t>
            </a:r>
            <a:endParaRPr lang="en-ZA" sz="4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4800" b="0" i="0" dirty="0">
                <a:effectLst/>
                <a:latin typeface="Söhne"/>
              </a:rPr>
              <a:t>Robust data security protocols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4800" b="0" i="0" dirty="0">
                <a:effectLst/>
                <a:latin typeface="Söhne"/>
              </a:rPr>
              <a:t>Compliance with regulations (e.g., GDPR, HIPAA)</a:t>
            </a:r>
          </a:p>
          <a:p>
            <a:pPr algn="l"/>
            <a:r>
              <a:rPr lang="en-ZA" sz="4800" b="1" i="0" dirty="0">
                <a:effectLst/>
                <a:latin typeface="Söhne"/>
              </a:rPr>
              <a:t>Continuous Improvement:</a:t>
            </a:r>
            <a:endParaRPr lang="en-ZA" sz="4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4800" b="0" i="0" dirty="0">
                <a:effectLst/>
                <a:latin typeface="Söhne"/>
              </a:rPr>
              <a:t>Ongoing model monitoring and refinement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4800" b="0" i="0" dirty="0">
                <a:effectLst/>
                <a:latin typeface="Söhne"/>
              </a:rPr>
              <a:t>User feedback for continuous enhancement</a:t>
            </a:r>
          </a:p>
          <a:p>
            <a:pPr algn="l"/>
            <a:r>
              <a:rPr lang="en-ZA" sz="4800" b="1" i="0" dirty="0">
                <a:effectLst/>
                <a:latin typeface="Söhne"/>
              </a:rPr>
              <a:t>Documentation and Training:</a:t>
            </a:r>
            <a:endParaRPr lang="en-ZA" sz="4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4800" b="0" i="0" dirty="0">
                <a:effectLst/>
                <a:latin typeface="Söhne"/>
              </a:rPr>
              <a:t>Detailed documentation of methodologies and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4800" b="0" i="0" dirty="0">
                <a:effectLst/>
                <a:latin typeface="Söhne"/>
              </a:rPr>
              <a:t>User manuals for 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4800" b="0" i="0" dirty="0">
                <a:effectLst/>
                <a:latin typeface="Söhne"/>
              </a:rPr>
              <a:t>Training programs for users and teams</a:t>
            </a:r>
          </a:p>
          <a:p>
            <a:pPr algn="l"/>
            <a:r>
              <a:rPr lang="en-ZA" sz="4800" b="1" i="0" dirty="0">
                <a:effectLst/>
                <a:latin typeface="Söhne"/>
              </a:rPr>
              <a:t>Feedback and Evaluation:</a:t>
            </a:r>
            <a:endParaRPr lang="en-ZA" sz="4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4800" b="0" i="0" dirty="0">
                <a:effectLst/>
                <a:latin typeface="Söhne"/>
              </a:rPr>
              <a:t>Collecting user feedback for improvements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4800" b="0" i="0" dirty="0">
                <a:effectLst/>
                <a:latin typeface="Söhne"/>
              </a:rPr>
              <a:t>Regular evaluations of project outcomes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{949C0A9B-4970-4097-8EBD-433157422E9D}tf55705232_win32</Template>
  <TotalTime>4</TotalTime>
  <Words>174</Words>
  <Application>Microsoft Office PowerPoint</Application>
  <PresentationFormat>Widescreen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Goudy Old Style</vt:lpstr>
      <vt:lpstr>Söhne</vt:lpstr>
      <vt:lpstr>Wingdings 2</vt:lpstr>
      <vt:lpstr>SlateVTI</vt:lpstr>
      <vt:lpstr>Title Lorem Ipsum</vt:lpstr>
      <vt:lpstr>Project Landscape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Boikanyo Mashau</dc:creator>
  <cp:lastModifiedBy>Boikanyo Mashau</cp:lastModifiedBy>
  <cp:revision>1</cp:revision>
  <dcterms:created xsi:type="dcterms:W3CDTF">2023-11-24T11:19:09Z</dcterms:created>
  <dcterms:modified xsi:type="dcterms:W3CDTF">2023-11-24T11:23:42Z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