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Julius Sans One"/>
      <p:regular r:id="rId10"/>
    </p:embeddedFont>
    <p:embeddedFont>
      <p:font typeface="Didact Gothic"/>
      <p:regular r:id="rId11"/>
    </p:embeddedFont>
    <p:embeddedFont>
      <p:font typeface="Questrial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DidactGothic-regular.fntdata"/><Relationship Id="rId10" Type="http://schemas.openxmlformats.org/officeDocument/2006/relationships/font" Target="fonts/JuliusSansOne-regular.fntdata"/><Relationship Id="rId12" Type="http://schemas.openxmlformats.org/officeDocument/2006/relationships/font" Target="fonts/Questria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47f2e9a217_0_2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47f2e9a217_0_2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47f2e9a217_0_2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47f2e9a217_0_2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47f2e9a217_0_2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47f2e9a217_0_2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820a4b15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820a4b15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reepik.com/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38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rgbClr val="3838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603058" y="1948236"/>
            <a:ext cx="4543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16899" y="4037775"/>
            <a:ext cx="582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rgbClr val="3838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21_1_1">
    <p:bg>
      <p:bgPr>
        <a:solidFill>
          <a:schemeClr val="accent6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 flipH="1" rot="10800000">
            <a:off x="-2390100" y="-102475"/>
            <a:ext cx="13887000" cy="65724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2434275" y="3133271"/>
            <a:ext cx="42753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1726200" y="347525"/>
            <a:ext cx="5691600" cy="26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4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2">
    <p:bg>
      <p:bgPr>
        <a:solidFill>
          <a:schemeClr val="accent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hasCustomPrompt="1" type="title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5"/>
          <p:cNvSpPr txBox="1"/>
          <p:nvPr>
            <p:ph idx="2" type="title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8" name="Google Shape;88;p15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fmla="val 4989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hasCustomPrompt="1" idx="3" type="title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/>
          <p:nvPr>
            <p:ph idx="4" type="title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5" type="subTitle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6" type="title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7" type="title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8" type="subTitle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hasCustomPrompt="1" idx="9" type="title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/>
          <p:nvPr>
            <p:ph idx="13" type="title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4" type="subTitle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98" name="Google Shape;98;p15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/>
          <p:nvPr/>
        </p:nvCxnSpPr>
        <p:spPr>
          <a:xfrm flipH="1" rot="10800000">
            <a:off x="6566175" y="18802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5"/>
          <p:cNvSpPr txBox="1"/>
          <p:nvPr>
            <p:ph idx="15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accen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6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rgbClr val="EEEE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6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rgbClr val="929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9292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38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2860200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accent5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hasCustomPrompt="1" idx="2" type="title"/>
          </p:nvPr>
        </p:nvSpPr>
        <p:spPr>
          <a:xfrm>
            <a:off x="3043350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accent5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353130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1" name="Google Shape;111;p16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713225" y="687700"/>
            <a:ext cx="3858900" cy="12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713225" y="2263300"/>
            <a:ext cx="38589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6" name="Google Shape;116;p17"/>
          <p:cNvSpPr/>
          <p:nvPr/>
        </p:nvSpPr>
        <p:spPr>
          <a:xfrm>
            <a:off x="842850" y="154450"/>
            <a:ext cx="459300" cy="492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>
            <p:ph idx="2" type="pic"/>
          </p:nvPr>
        </p:nvSpPr>
        <p:spPr>
          <a:xfrm>
            <a:off x="5634400" y="747975"/>
            <a:ext cx="2619900" cy="364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5_1">
    <p:bg>
      <p:bgPr>
        <a:solidFill>
          <a:schemeClr val="accent5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431100" y="695250"/>
            <a:ext cx="8281800" cy="41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948725" y="2351950"/>
            <a:ext cx="7246500" cy="2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948725" y="1327900"/>
            <a:ext cx="7246500" cy="8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6_1"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40" name="Google Shape;140;p21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1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1"/>
          <p:cNvSpPr txBox="1"/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3" type="title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_1">
    <p:bg>
      <p:bgPr>
        <a:solidFill>
          <a:schemeClr val="accent6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type="ctrTitle"/>
          </p:nvPr>
        </p:nvSpPr>
        <p:spPr>
          <a:xfrm>
            <a:off x="713225" y="730700"/>
            <a:ext cx="3706800" cy="15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713225" y="2472000"/>
            <a:ext cx="3678000" cy="19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9" name="Google Shape;149;p22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2"/>
          <p:cNvCxnSpPr/>
          <p:nvPr/>
        </p:nvCxnSpPr>
        <p:spPr>
          <a:xfrm flipH="1" rot="10800000">
            <a:off x="4562550" y="-204075"/>
            <a:ext cx="6010200" cy="618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23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55" name="Google Shape;155;p23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3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bg>
      <p:bgPr>
        <a:solidFill>
          <a:schemeClr val="accent5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chemeClr val="accent6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25"/>
          <p:cNvSpPr/>
          <p:nvPr/>
        </p:nvSpPr>
        <p:spPr>
          <a:xfrm flipH="1" rot="-5400000">
            <a:off x="2841550" y="28805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5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5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6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26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5" name="Google Shape;175;p26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26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27"/>
          <p:cNvSpPr txBox="1"/>
          <p:nvPr>
            <p:ph hasCustomPrompt="1" idx="2" type="title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27"/>
          <p:cNvSpPr txBox="1"/>
          <p:nvPr>
            <p:ph idx="1" type="subTitle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85" name="Google Shape;185;p27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7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2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9" name="Google Shape;199;p29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2_1">
    <p:bg>
      <p:bgPr>
        <a:solidFill>
          <a:schemeClr val="accent5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/>
          <p:nvPr/>
        </p:nvSpPr>
        <p:spPr>
          <a:xfrm flipH="1" rot="5400000">
            <a:off x="-3170100" y="96925"/>
            <a:ext cx="10676100" cy="4808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 txBox="1"/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1" type="subTitle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" type="title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" type="title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4" type="subTitle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8" name="Google Shape;208;p30"/>
          <p:cNvSpPr txBox="1"/>
          <p:nvPr>
            <p:ph idx="5" type="title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30"/>
          <p:cNvSpPr txBox="1"/>
          <p:nvPr>
            <p:ph idx="6" type="subTitle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0" name="Google Shape;210;p30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30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30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rgbClr val="383838"/>
          </a:solidFill>
          <a:ln cap="flat" cmpd="sng" w="9525">
            <a:solidFill>
              <a:srgbClr val="DBDB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626250" y="597425"/>
            <a:ext cx="789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626250" y="1304875"/>
            <a:ext cx="789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solidFill>
          <a:schemeClr val="accent5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31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 flipH="1" rot="-5400000">
            <a:off x="7959050" y="337625"/>
            <a:ext cx="2457300" cy="1152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32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3" name="Google Shape;223;p32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32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5" name="Google Shape;225;p32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32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7" name="Google Shape;227;p32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3_1">
    <p:bg>
      <p:bgPr>
        <a:solidFill>
          <a:schemeClr val="accent5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33"/>
          <p:cNvSpPr txBox="1"/>
          <p:nvPr>
            <p:ph idx="1" type="subTitle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1" name="Google Shape;231;p33"/>
          <p:cNvSpPr txBox="1"/>
          <p:nvPr>
            <p:ph idx="2" type="title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33"/>
          <p:cNvSpPr txBox="1"/>
          <p:nvPr>
            <p:ph idx="3" type="subTitle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3" name="Google Shape;233;p33"/>
          <p:cNvSpPr txBox="1"/>
          <p:nvPr>
            <p:ph idx="4" type="title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33"/>
          <p:cNvSpPr txBox="1"/>
          <p:nvPr>
            <p:ph idx="5" type="subTitle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5" name="Google Shape;235;p33"/>
          <p:cNvSpPr txBox="1"/>
          <p:nvPr>
            <p:ph idx="6" type="title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33"/>
          <p:cNvSpPr txBox="1"/>
          <p:nvPr>
            <p:ph idx="7" type="subTitle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7" name="Google Shape;237;p33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33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33"/>
          <p:cNvSpPr txBox="1"/>
          <p:nvPr>
            <p:ph idx="8"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34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6" name="Google Shape;246;p34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34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8" name="Google Shape;248;p34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34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0" name="Google Shape;250;p34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34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2" name="Google Shape;252;p34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4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4" name="Google Shape;254;p34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34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6" name="Google Shape;256;p34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3_1_1">
    <p:bg>
      <p:bgPr>
        <a:solidFill>
          <a:srgbClr val="191919">
            <a:alpha val="0"/>
          </a:srgbClr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35"/>
          <p:cNvSpPr txBox="1"/>
          <p:nvPr>
            <p:ph idx="1" type="subTitle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0" name="Google Shape;260;p35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35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35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3" name="Google Shape;263;p35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p35"/>
          <p:cNvSpPr txBox="1"/>
          <p:nvPr>
            <p:ph idx="2" type="title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35"/>
          <p:cNvSpPr txBox="1"/>
          <p:nvPr>
            <p:ph idx="3" type="subTitle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6" name="Google Shape;266;p35"/>
          <p:cNvSpPr txBox="1"/>
          <p:nvPr>
            <p:ph idx="4" type="title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7" name="Google Shape;267;p35"/>
          <p:cNvSpPr txBox="1"/>
          <p:nvPr>
            <p:ph idx="5" type="subTitle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8" name="Google Shape;268;p35"/>
          <p:cNvSpPr txBox="1"/>
          <p:nvPr>
            <p:ph idx="6" type="title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35"/>
          <p:cNvSpPr txBox="1"/>
          <p:nvPr>
            <p:ph idx="7" type="subTitle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0" name="Google Shape;270;p35"/>
          <p:cNvSpPr txBox="1"/>
          <p:nvPr>
            <p:ph idx="8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36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36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_1">
    <p:bg>
      <p:bgPr>
        <a:solidFill>
          <a:schemeClr val="accent5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37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0" name="Google Shape;280;p38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38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2" name="Google Shape;282;p38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3" name="Google Shape;283;p38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4" name="Google Shape;284;p38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38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39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40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0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0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6" name="Google Shape;296;p40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7" name="Google Shape;297;p40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8" name="Google Shape;298;p40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9" name="Google Shape;299;p40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40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1" name="Google Shape;301;p40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2" name="Google Shape;302;p40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3" name="Google Shape;303;p40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40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_1">
    <p:bg>
      <p:bgPr>
        <a:solidFill>
          <a:schemeClr val="dk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idx="1" type="subTitle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7" name="Google Shape;307;p41"/>
          <p:cNvSpPr txBox="1"/>
          <p:nvPr>
            <p:ph hasCustomPrompt="1" type="title"/>
          </p:nvPr>
        </p:nvSpPr>
        <p:spPr>
          <a:xfrm>
            <a:off x="713227" y="63982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41"/>
          <p:cNvSpPr txBox="1"/>
          <p:nvPr>
            <p:ph idx="2" type="subTitle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9" name="Google Shape;309;p41"/>
          <p:cNvSpPr txBox="1"/>
          <p:nvPr>
            <p:ph hasCustomPrompt="1" idx="3" type="title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41"/>
          <p:cNvSpPr txBox="1"/>
          <p:nvPr>
            <p:ph idx="4" type="subTitle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1" name="Google Shape;311;p41"/>
          <p:cNvSpPr txBox="1"/>
          <p:nvPr>
            <p:ph hasCustomPrompt="1" idx="5" type="title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41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1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4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42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8" name="Google Shape;318;p42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p42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2"/>
          <p:cNvSpPr txBox="1"/>
          <p:nvPr>
            <p:ph idx="2" type="title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1" name="Google Shape;321;p42"/>
          <p:cNvSpPr txBox="1"/>
          <p:nvPr>
            <p:ph idx="1" type="subTitle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2" name="Google Shape;322;p42"/>
          <p:cNvSpPr txBox="1"/>
          <p:nvPr>
            <p:ph idx="3" type="title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3" name="Google Shape;323;p42"/>
          <p:cNvSpPr txBox="1"/>
          <p:nvPr>
            <p:ph idx="4" type="subTitle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4" name="Google Shape;324;p42"/>
          <p:cNvSpPr txBox="1"/>
          <p:nvPr>
            <p:ph idx="5" type="title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5" name="Google Shape;325;p42"/>
          <p:cNvSpPr txBox="1"/>
          <p:nvPr>
            <p:ph idx="6" type="subTitle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6" name="Google Shape;326;p42"/>
          <p:cNvSpPr txBox="1"/>
          <p:nvPr>
            <p:ph hasCustomPrompt="1" idx="7" type="title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42"/>
          <p:cNvSpPr txBox="1"/>
          <p:nvPr>
            <p:ph hasCustomPrompt="1" idx="8" type="title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42"/>
          <p:cNvSpPr txBox="1"/>
          <p:nvPr>
            <p:ph hasCustomPrompt="1" idx="9" type="title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1" name="Google Shape;331;p43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3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5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3" name="Google Shape;333;p43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4" name="Google Shape;334;p43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5" name="Google Shape;335;p43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_1">
    <p:bg>
      <p:bgPr>
        <a:solidFill>
          <a:schemeClr val="accent5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44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44"/>
          <p:cNvSpPr/>
          <p:nvPr/>
        </p:nvSpPr>
        <p:spPr>
          <a:xfrm flipH="1" rot="10800000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0" name="Google Shape;340;p44"/>
          <p:cNvSpPr/>
          <p:nvPr/>
        </p:nvSpPr>
        <p:spPr>
          <a:xfrm flipH="1" rot="10800000">
            <a:off x="-1996725" y="-198567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3">
    <p:bg>
      <p:bgPr>
        <a:solidFill>
          <a:schemeClr val="accent5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>
            <a:off x="4572000" y="1737675"/>
            <a:ext cx="3636600" cy="13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45"/>
          <p:cNvSpPr txBox="1"/>
          <p:nvPr>
            <p:ph hasCustomPrompt="1" idx="2" type="title"/>
          </p:nvPr>
        </p:nvSpPr>
        <p:spPr>
          <a:xfrm>
            <a:off x="5151175" y="424768"/>
            <a:ext cx="3057300" cy="14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5" name="Google Shape;345;p45"/>
          <p:cNvSpPr txBox="1"/>
          <p:nvPr>
            <p:ph idx="1" type="subTitle"/>
          </p:nvPr>
        </p:nvSpPr>
        <p:spPr>
          <a:xfrm>
            <a:off x="5367475" y="3320300"/>
            <a:ext cx="28410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346" name="Google Shape;346;p45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45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21_1_3"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idx="1" type="body"/>
          </p:nvPr>
        </p:nvSpPr>
        <p:spPr>
          <a:xfrm>
            <a:off x="713225" y="2347850"/>
            <a:ext cx="4941600" cy="22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0" name="Google Shape;350;p46"/>
          <p:cNvSpPr txBox="1"/>
          <p:nvPr>
            <p:ph type="title"/>
          </p:nvPr>
        </p:nvSpPr>
        <p:spPr>
          <a:xfrm>
            <a:off x="713225" y="1061025"/>
            <a:ext cx="5218800" cy="9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46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2" name="Google Shape;352;p46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3" name="Google Shape;353;p46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SECTION_TITLE_AND_DESCRIPTION_2">
    <p:bg>
      <p:bgPr>
        <a:solidFill>
          <a:schemeClr val="accent5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7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7"/>
          <p:cNvSpPr txBox="1"/>
          <p:nvPr>
            <p:ph type="ctrTitle"/>
          </p:nvPr>
        </p:nvSpPr>
        <p:spPr>
          <a:xfrm>
            <a:off x="1690800" y="1707225"/>
            <a:ext cx="5762400" cy="14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b="1"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b="1"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b="1"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b="1"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b="1"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b="1"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b="1"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b="1"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b="1" sz="8000"/>
            </a:lvl9pPr>
          </a:lstStyle>
          <a:p/>
        </p:txBody>
      </p:sp>
      <p:sp>
        <p:nvSpPr>
          <p:cNvPr id="358" name="Google Shape;358;p47"/>
          <p:cNvSpPr txBox="1"/>
          <p:nvPr>
            <p:ph idx="1" type="subTitle"/>
          </p:nvPr>
        </p:nvSpPr>
        <p:spPr>
          <a:xfrm>
            <a:off x="1431175" y="3334300"/>
            <a:ext cx="6281400" cy="11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2">
    <p:bg>
      <p:bgPr>
        <a:solidFill>
          <a:schemeClr val="accent5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1" name="Google Shape;361;p48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2" name="Google Shape;362;p48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48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4" name="Google Shape;364;p48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0_3">
    <p:bg>
      <p:bgPr>
        <a:solidFill>
          <a:schemeClr val="accent5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9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9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9"/>
          <p:cNvSpPr txBox="1"/>
          <p:nvPr>
            <p:ph type="ctrTitle"/>
          </p:nvPr>
        </p:nvSpPr>
        <p:spPr>
          <a:xfrm>
            <a:off x="816825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49"/>
          <p:cNvSpPr txBox="1"/>
          <p:nvPr>
            <p:ph idx="1" type="subTitle"/>
          </p:nvPr>
        </p:nvSpPr>
        <p:spPr>
          <a:xfrm>
            <a:off x="816825" y="1873375"/>
            <a:ext cx="5762400" cy="15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APTION_ONLY_2">
    <p:bg>
      <p:bgPr>
        <a:solidFill>
          <a:schemeClr val="accent5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0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5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6" name="Google Shape;376;p5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5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rgbClr val="38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EEEE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rgbClr val="929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EEEE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rgbClr val="929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EEEE"/>
              </a:solidFill>
            </a:endParaRPr>
          </a:p>
        </p:txBody>
      </p:sp>
      <p:sp>
        <p:nvSpPr>
          <p:cNvPr id="36" name="Google Shape;36;p6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38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2">
    <p:bg>
      <p:bgPr>
        <a:solidFill>
          <a:schemeClr val="accent5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1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1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1" name="Google Shape;381;p51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2" name="Google Shape;382;p51"/>
          <p:cNvSpPr txBox="1"/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1_1_5">
    <p:bg>
      <p:bgPr>
        <a:solidFill>
          <a:schemeClr val="accent5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/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5" name="Google Shape;385;p52"/>
          <p:cNvSpPr txBox="1"/>
          <p:nvPr>
            <p:ph idx="1" type="subTitle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6" name="Google Shape;386;p52"/>
          <p:cNvSpPr txBox="1"/>
          <p:nvPr>
            <p:ph idx="2" type="title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7" name="Google Shape;387;p52"/>
          <p:cNvSpPr txBox="1"/>
          <p:nvPr>
            <p:ph idx="3" type="subTitle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8" name="Google Shape;388;p52"/>
          <p:cNvSpPr txBox="1"/>
          <p:nvPr>
            <p:ph idx="4" type="title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9" name="Google Shape;389;p52"/>
          <p:cNvSpPr txBox="1"/>
          <p:nvPr>
            <p:ph idx="5" type="subTitle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0" name="Google Shape;390;p52"/>
          <p:cNvSpPr txBox="1"/>
          <p:nvPr>
            <p:ph idx="6" type="title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1" name="Google Shape;391;p52"/>
          <p:cNvSpPr txBox="1"/>
          <p:nvPr>
            <p:ph idx="7" type="subTitle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2" name="Google Shape;392;p52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2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4" name="Google Shape;394;p52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5" name="Google Shape;395;p52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6" name="Google Shape;396;p52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7" name="Google Shape;397;p52"/>
          <p:cNvSpPr txBox="1"/>
          <p:nvPr>
            <p:ph idx="8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_3">
    <p:bg>
      <p:bgPr>
        <a:solidFill>
          <a:schemeClr val="accent5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0" name="Google Shape;400;p53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1" name="Google Shape;401;p53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2" name="Google Shape;402;p53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3" name="Google Shape;403;p53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53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3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_3">
    <p:bg>
      <p:bgPr>
        <a:solidFill>
          <a:schemeClr val="accent5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4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0" name="Google Shape;410;p54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1" name="Google Shape;411;p54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2" name="Google Shape;412;p54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3" name="Google Shape;413;p54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4" name="Google Shape;414;p54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5" name="Google Shape;415;p54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_3">
    <p:bg>
      <p:bgPr>
        <a:solidFill>
          <a:schemeClr val="accent5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8" name="Google Shape;418;p55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9" name="Google Shape;419;p55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0" name="Google Shape;420;p55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6250" y="597425"/>
            <a:ext cx="789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6250" y="1304875"/>
            <a:ext cx="789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6"/>
          <p:cNvSpPr txBox="1"/>
          <p:nvPr>
            <p:ph type="ctrTitle"/>
          </p:nvPr>
        </p:nvSpPr>
        <p:spPr>
          <a:xfrm>
            <a:off x="3603058" y="1948236"/>
            <a:ext cx="4543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Candlestick mean reversion strategy</a:t>
            </a:r>
            <a:endParaRPr/>
          </a:p>
        </p:txBody>
      </p:sp>
      <p:sp>
        <p:nvSpPr>
          <p:cNvPr id="426" name="Google Shape;426;p56"/>
          <p:cNvSpPr txBox="1"/>
          <p:nvPr>
            <p:ph idx="1" type="subTitle"/>
          </p:nvPr>
        </p:nvSpPr>
        <p:spPr>
          <a:xfrm>
            <a:off x="2316899" y="4037775"/>
            <a:ext cx="582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Navneeth Krishna</a:t>
            </a:r>
            <a:endParaRPr/>
          </a:p>
        </p:txBody>
      </p:sp>
      <p:cxnSp>
        <p:nvCxnSpPr>
          <p:cNvPr id="427" name="Google Shape;427;p56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7"/>
          <p:cNvSpPr txBox="1"/>
          <p:nvPr>
            <p:ph idx="1" type="body"/>
          </p:nvPr>
        </p:nvSpPr>
        <p:spPr>
          <a:xfrm>
            <a:off x="778200" y="2580550"/>
            <a:ext cx="7587600" cy="2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The principle of mean reversion is a cornerstone of many successful trading strategies.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solidFill>
                  <a:srgbClr val="000000"/>
                </a:solidFill>
              </a:rPr>
              <a:t>Traders use candlestick patterns as a key technical tool to anticipate potential price reversals.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solidFill>
                  <a:srgbClr val="000000"/>
                </a:solidFill>
              </a:rPr>
              <a:t>This strategy combines mean reversion principles with candlestick analysis to identify high-probability pullback opportunities.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3" name="Google Shape;433;p57"/>
          <p:cNvSpPr txBox="1"/>
          <p:nvPr>
            <p:ph idx="4294967295" type="title"/>
          </p:nvPr>
        </p:nvSpPr>
        <p:spPr>
          <a:xfrm>
            <a:off x="778200" y="1229325"/>
            <a:ext cx="7587600" cy="10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	</a:t>
            </a:r>
            <a:endParaRPr b="1"/>
          </a:p>
        </p:txBody>
      </p:sp>
      <p:cxnSp>
        <p:nvCxnSpPr>
          <p:cNvPr id="434" name="Google Shape;434;p57"/>
          <p:cNvCxnSpPr/>
          <p:nvPr/>
        </p:nvCxnSpPr>
        <p:spPr>
          <a:xfrm>
            <a:off x="4248450" y="248362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8"/>
          <p:cNvSpPr txBox="1"/>
          <p:nvPr>
            <p:ph idx="1" type="body"/>
          </p:nvPr>
        </p:nvSpPr>
        <p:spPr>
          <a:xfrm>
            <a:off x="713225" y="2347850"/>
            <a:ext cx="4941600" cy="22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/>
              <a:t>Candlestick Patterns: Specific bullish (Hammer, Inverted Hammer, Bullish Engulfing, Doji at low RSI) and bearish (Shooting Star, Hanging Man, Bearish Engulfing, Doji at high RSI)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/>
              <a:t>Bollinger Bands and RSI for volatility and over/under bought conditions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/>
              <a:t>Average True Range for stop loss placement</a:t>
            </a:r>
            <a:endParaRPr/>
          </a:p>
        </p:txBody>
      </p:sp>
      <p:sp>
        <p:nvSpPr>
          <p:cNvPr id="440" name="Google Shape;440;p58"/>
          <p:cNvSpPr txBox="1"/>
          <p:nvPr>
            <p:ph type="title"/>
          </p:nvPr>
        </p:nvSpPr>
        <p:spPr>
          <a:xfrm>
            <a:off x="713225" y="1061025"/>
            <a:ext cx="5218800" cy="9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Indicators Used</a:t>
            </a:r>
            <a:endParaRPr/>
          </a:p>
        </p:txBody>
      </p:sp>
      <p:cxnSp>
        <p:nvCxnSpPr>
          <p:cNvPr id="441" name="Google Shape;441;p58"/>
          <p:cNvCxnSpPr/>
          <p:nvPr/>
        </p:nvCxnSpPr>
        <p:spPr>
          <a:xfrm>
            <a:off x="851125" y="2260832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"/>
          <p:cNvSpPr txBox="1"/>
          <p:nvPr>
            <p:ph idx="1" type="body"/>
          </p:nvPr>
        </p:nvSpPr>
        <p:spPr>
          <a:xfrm>
            <a:off x="778200" y="2580550"/>
            <a:ext cx="7587600" cy="2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solidFill>
                  <a:srgbClr val="000000"/>
                </a:solidFill>
              </a:rPr>
              <a:t>Backtest yielded a 1.46% profit over 5 years</a:t>
            </a:r>
            <a:endParaRPr>
              <a:solidFill>
                <a:srgbClr val="000000"/>
              </a:solidFill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Very low due to entry being very rare</a:t>
            </a:r>
            <a:endParaRPr>
              <a:solidFill>
                <a:srgbClr val="000000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Win Rate: 50%</a:t>
            </a:r>
            <a:endParaRPr>
              <a:solidFill>
                <a:srgbClr val="000000"/>
              </a:solidFill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Need more trades</a:t>
            </a:r>
            <a:endParaRPr>
              <a:solidFill>
                <a:srgbClr val="000000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Max Drawdown -2.3%</a:t>
            </a:r>
            <a:endParaRPr>
              <a:solidFill>
                <a:srgbClr val="000000"/>
              </a:solidFill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Low risk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7" name="Google Shape;447;p59"/>
          <p:cNvSpPr txBox="1"/>
          <p:nvPr>
            <p:ph idx="4294967295" type="title"/>
          </p:nvPr>
        </p:nvSpPr>
        <p:spPr>
          <a:xfrm>
            <a:off x="778200" y="1229325"/>
            <a:ext cx="7587600" cy="10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Backtest and Potential Improvements</a:t>
            </a:r>
            <a:endParaRPr b="1"/>
          </a:p>
        </p:txBody>
      </p:sp>
      <p:cxnSp>
        <p:nvCxnSpPr>
          <p:cNvPr id="448" name="Google Shape;448;p59"/>
          <p:cNvCxnSpPr/>
          <p:nvPr/>
        </p:nvCxnSpPr>
        <p:spPr>
          <a:xfrm>
            <a:off x="4248450" y="248362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ayscale Pitch Deck XL by Slidesgo">
  <a:themeElements>
    <a:clrScheme name="Simple Light">
      <a:dk1>
        <a:srgbClr val="000000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