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9"/>
  </p:notesMasterIdLst>
  <p:handoutMasterIdLst>
    <p:handoutMasterId r:id="rId10"/>
  </p:handoutMasterIdLst>
  <p:sldIdLst>
    <p:sldId id="289" r:id="rId5"/>
    <p:sldId id="261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694" autoAdjust="0"/>
  </p:normalViewPr>
  <p:slideViewPr>
    <p:cSldViewPr snapToGrid="0">
      <p:cViewPr varScale="1">
        <p:scale>
          <a:sx n="65" d="100"/>
          <a:sy n="65" d="100"/>
        </p:scale>
        <p:origin x="57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3" r:id="rId13"/>
    <p:sldLayoutId id="2147483684" r:id="rId14"/>
    <p:sldLayoutId id="214748368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293" y="486137"/>
            <a:ext cx="5894759" cy="3599727"/>
          </a:xfrm>
        </p:spPr>
        <p:txBody>
          <a:bodyPr/>
          <a:lstStyle/>
          <a:p>
            <a:r>
              <a:rPr lang="en-US" dirty="0"/>
              <a:t>Trading BTC with MACD and RSI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Creating the signal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0116" y="2022395"/>
            <a:ext cx="7494297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RSI: </a:t>
            </a:r>
            <a:r>
              <a:rPr lang="en-US" sz="2000" dirty="0"/>
              <a:t>over 70 means overbought, below 30 is oversold as a momentum indicator</a:t>
            </a:r>
          </a:p>
          <a:p>
            <a:r>
              <a:rPr lang="en-US" sz="2000" b="1" dirty="0"/>
              <a:t>MACD: </a:t>
            </a:r>
            <a:r>
              <a:rPr lang="en-US" sz="2000" dirty="0"/>
              <a:t>Buy Signal occurs when the MACD Line crosses </a:t>
            </a:r>
            <a:r>
              <a:rPr lang="en-US" sz="2000" i="1" dirty="0"/>
              <a:t>above</a:t>
            </a:r>
            <a:r>
              <a:rPr lang="en-US" sz="2000" dirty="0"/>
              <a:t> the Signal Line, AND sell signal occurs when it is bellow</a:t>
            </a:r>
          </a:p>
          <a:p>
            <a:r>
              <a:rPr lang="en-US" sz="2000" dirty="0"/>
              <a:t>Signal is either a buy or an exit:</a:t>
            </a:r>
          </a:p>
          <a:p>
            <a:pPr lvl="1"/>
            <a:r>
              <a:rPr lang="en-US" sz="2000" dirty="0"/>
              <a:t>Buy: Happens when oversold or (buy MACD signal)</a:t>
            </a:r>
          </a:p>
          <a:p>
            <a:pPr lvl="1"/>
            <a:r>
              <a:rPr lang="en-US" sz="2000" dirty="0"/>
              <a:t>Exit: Happens when overbought or (short MACD signal)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52E7F30-F4B2-8C16-13C3-F46AD55AD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57228C-8EC5-0F2C-3FFD-955E1B014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817A0C-0F21-8574-1BEA-94C3A664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" y="1244427"/>
            <a:ext cx="11997391" cy="46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9684D-1E70-86F9-2060-62B69982B03E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19ABD49-72C3-4193-A122-B04E0E27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533401"/>
            <a:ext cx="10213976" cy="1382156"/>
          </a:xfrm>
        </p:spPr>
        <p:txBody>
          <a:bodyPr/>
          <a:lstStyle/>
          <a:p>
            <a:r>
              <a:rPr lang="en-US" dirty="0"/>
              <a:t>Overall Strategy conclusion</a:t>
            </a: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58500F2A-BDD2-0859-5F98-5F8685BCE513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688537781"/>
              </p:ext>
            </p:extLst>
          </p:nvPr>
        </p:nvGraphicFramePr>
        <p:xfrm>
          <a:off x="835024" y="2032000"/>
          <a:ext cx="10518776" cy="4067492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3864795">
                  <a:extLst>
                    <a:ext uri="{9D8B030D-6E8A-4147-A177-3AD203B41FA5}">
                      <a16:colId xmlns:a16="http://schemas.microsoft.com/office/drawing/2014/main" val="1015524979"/>
                    </a:ext>
                  </a:extLst>
                </a:gridCol>
                <a:gridCol w="6653981">
                  <a:extLst>
                    <a:ext uri="{9D8B030D-6E8A-4147-A177-3AD203B41FA5}">
                      <a16:colId xmlns:a16="http://schemas.microsoft.com/office/drawing/2014/main" val="991827206"/>
                    </a:ext>
                  </a:extLst>
                </a:gridCol>
              </a:tblGrid>
              <a:tr h="1016873">
                <a:tc>
                  <a:txBody>
                    <a:bodyPr/>
                    <a:lstStyle/>
                    <a:p>
                      <a:r>
                        <a:rPr lang="en-US" sz="2800" b="1" dirty="0"/>
                        <a:t>Strengths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Catches the general uptrend of the market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Generates Profit while minimizing volatility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760602"/>
                  </a:ext>
                </a:extLst>
              </a:tr>
              <a:tr h="1016873">
                <a:tc>
                  <a:txBody>
                    <a:bodyPr/>
                    <a:lstStyle/>
                    <a:p>
                      <a:r>
                        <a:rPr lang="en-US" sz="2800" b="1" dirty="0"/>
                        <a:t>Weaknesses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Does not give as many or more returns as BTC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Fails to take advantage of volatility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3775165"/>
                  </a:ext>
                </a:extLst>
              </a:tr>
              <a:tr h="1016873">
                <a:tc>
                  <a:txBody>
                    <a:bodyPr/>
                    <a:lstStyle/>
                    <a:p>
                      <a:r>
                        <a:rPr lang="en-US" sz="2800" b="1" dirty="0"/>
                        <a:t>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Optimize for highly oversold and highly over bought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5397884"/>
                  </a:ext>
                </a:extLst>
              </a:tr>
              <a:tr h="1016873">
                <a:tc>
                  <a:txBody>
                    <a:bodyPr/>
                    <a:lstStyle/>
                    <a:p>
                      <a:r>
                        <a:rPr lang="en-US" sz="2800" b="1" dirty="0"/>
                        <a:t>Conclusions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Great but needs more complexity and finetuning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05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{F7F60B6A-9880-4B07-8BD8-E93F912A33A7}tf22797433_win32</Template>
  <TotalTime>42</TotalTime>
  <Words>132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Univers Condensed Light</vt:lpstr>
      <vt:lpstr>Walbaum Display Light</vt:lpstr>
      <vt:lpstr>AngleLinesVTI</vt:lpstr>
      <vt:lpstr>Trading BTC with MACD and RSI</vt:lpstr>
      <vt:lpstr>Creating the signal</vt:lpstr>
      <vt:lpstr>PowerPoint Presentation</vt:lpstr>
      <vt:lpstr>Overall Strategy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Carranza, Jose Miguel</dc:creator>
  <cp:lastModifiedBy>Carranza, Jose Miguel</cp:lastModifiedBy>
  <cp:revision>1</cp:revision>
  <dcterms:created xsi:type="dcterms:W3CDTF">2025-09-23T02:33:21Z</dcterms:created>
  <dcterms:modified xsi:type="dcterms:W3CDTF">2025-09-23T04:09:19Z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4044bd30-2ed7-4c9d-9d12-46200872a97b_Enabled">
    <vt:lpwstr>true</vt:lpwstr>
  </property>
  <property fmtid="{D5CDD505-2E9C-101B-9397-08002B2CF9AE}" pid="4" name="MSIP_Label_4044bd30-2ed7-4c9d-9d12-46200872a97b_SetDate">
    <vt:lpwstr>2025-09-23T03:27:14Z</vt:lpwstr>
  </property>
  <property fmtid="{D5CDD505-2E9C-101B-9397-08002B2CF9AE}" pid="5" name="MSIP_Label_4044bd30-2ed7-4c9d-9d12-46200872a97b_Method">
    <vt:lpwstr>Standard</vt:lpwstr>
  </property>
  <property fmtid="{D5CDD505-2E9C-101B-9397-08002B2CF9AE}" pid="6" name="MSIP_Label_4044bd30-2ed7-4c9d-9d12-46200872a97b_Name">
    <vt:lpwstr>defa4170-0d19-0005-0004-bc88714345d2</vt:lpwstr>
  </property>
  <property fmtid="{D5CDD505-2E9C-101B-9397-08002B2CF9AE}" pid="7" name="MSIP_Label_4044bd30-2ed7-4c9d-9d12-46200872a97b_SiteId">
    <vt:lpwstr>4130bd39-7c53-419c-b1e5-8758d6d63f21</vt:lpwstr>
  </property>
  <property fmtid="{D5CDD505-2E9C-101B-9397-08002B2CF9AE}" pid="8" name="MSIP_Label_4044bd30-2ed7-4c9d-9d12-46200872a97b_ActionId">
    <vt:lpwstr>52d2cdd6-1b36-434a-9ed0-42ca8f37f6d0</vt:lpwstr>
  </property>
  <property fmtid="{D5CDD505-2E9C-101B-9397-08002B2CF9AE}" pid="9" name="MSIP_Label_4044bd30-2ed7-4c9d-9d12-46200872a97b_ContentBits">
    <vt:lpwstr>0</vt:lpwstr>
  </property>
  <property fmtid="{D5CDD505-2E9C-101B-9397-08002B2CF9AE}" pid="10" name="MSIP_Label_4044bd30-2ed7-4c9d-9d12-46200872a97b_Tag">
    <vt:lpwstr>10, 3, 0, 1</vt:lpwstr>
  </property>
</Properties>
</file>