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85ED9-46E9-234A-9F85-F12A4CD5BF35}" v="106" dt="2025-02-11T13:16:24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72265-BA58-0C42-8AF7-C955F2A6AFB0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2AE7-B35C-4E4D-9033-0388EE0B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A2AE7-B35C-4E4D-9033-0388EE0B6E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7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7F8A-FFA9-D383-16ED-839456CA3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FCB2B-CCE5-54BB-A73D-AE74F0F54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059D5-E430-F52F-1745-233B5183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3BB7-DAD5-4779-114E-B7F65309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3E8C3-B398-6745-7D5A-BC71372C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5A5F-55BA-7C06-456F-31638C8E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F75C5-84FA-24DD-3615-0DDD5AA2F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796B-4A5B-C2FB-D20E-A303F764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BD2C-1924-2F09-49A1-90C114AF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44E2-30F6-5CB0-4F33-4A31E805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3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C2D62-C7D8-DF4D-2CBB-A8C7A7D0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C3691-2C4B-E55B-84D7-B9A9CB69A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7C17-17FF-79E9-0782-93B6CE6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A4236-05E4-D452-1FC0-57A4AC0C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A4AD7-E740-6891-0207-8D263FB9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7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819F-4309-2CC4-2EEE-D83B10B7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FA696-FACC-6712-C6C1-47F0C0F99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5A4E-337C-2A4B-5236-DCA9E819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6BD4E-DC37-9ACB-8469-5A367880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5B32-A920-F4D6-1461-AE5AB4F7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3C9E-E53B-BB89-F088-EF179F55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5D04F-C245-2467-987C-A7B3F3CE5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89A8-EE41-DA09-5E52-2B4757AE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5925C-542B-C8C1-D01F-11F57001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4EF6-8355-854C-031C-98FE3286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7101-70BB-4BC6-84B0-9E4E095B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9EE77-9B0F-1439-2D8D-9181BC6BA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B26DB-E9E7-EB45-09AA-910AD792E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60A97-22AE-1115-C9A8-91EBB72D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3B8EF-5EFD-6773-871C-E3056E2E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A18AF-C4EF-8396-D610-F3FAA258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FDE6-3172-D8C9-C0A5-69A6EFA2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6EF0E-69EE-DED2-BF63-9BC96CC3B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10446-E786-AF84-CB1E-EE76B9C3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72D77-1FB5-ACD1-8D2F-BA8E79E5D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F5EC8-E963-4D4F-D276-8E7B51210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8905B-E379-500D-2320-CCE5E281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B3C6B-9303-2978-7375-73728AA1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421B5-78D8-20F2-49FC-7BFCD55C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EA6E-2F68-1D29-04F4-4E2808A9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A117B-8092-7A34-BD97-893A3F2A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5E2B4-B76C-0BA0-7323-A1285DF9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848FB-82D3-8F89-3926-A8430E7D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3834B-79CA-A8F5-624E-0DBF187E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D8008-3A71-547E-16C1-975611CE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673EC-529A-C47B-D152-65BD13DC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5A48-7DA1-DDE3-5AEF-E6705EB9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2AEF-768F-2835-1940-4E0A3EB0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69196-926F-81BE-D755-E06D8AF9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84E6B-4A1F-0EAF-9DAE-139F7C4B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1B966-0017-D5F9-2507-AF3133B2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10F90-C449-D528-2871-DA017E6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7C1C-B1F8-73E3-1650-2F0FC86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396FE-7F88-2169-1AA4-E9892D3F2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812C3-D949-4341-6F11-8BF6B5DB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255F8-5159-45BD-8476-0E25F08F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2444E-4D1F-B879-64E1-DD81409A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F134F-CC29-0615-AE06-71731347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861B6-ABA1-4057-7207-392D6C0A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D5FE5-BC58-574D-9A85-8FB8CE91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ED4A-4AA5-9FD6-C4E2-4C96FD364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9ED4B-3EA1-F649-895D-AA2D8322B87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A3B87-E033-AD5D-2C89-21049F30D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443CF-C4C8-DCED-7F38-421F5D268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38CFC-7C02-3749-8DFD-A45BDF3BF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2139/ssrn.1153505" TargetMode="External"/><Relationship Id="rId2" Type="http://schemas.openxmlformats.org/officeDocument/2006/relationships/hyperlink" Target="https://ssrn.com/abstract=115350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8113-CDE5-10A2-C224-DB04415C9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986" y="1122363"/>
            <a:ext cx="11340662" cy="2387600"/>
          </a:xfrm>
        </p:spPr>
        <p:txBody>
          <a:bodyPr>
            <a:normAutofit/>
          </a:bodyPr>
          <a:lstStyle/>
          <a:p>
            <a:r>
              <a:rPr lang="en-US" b="1" dirty="0"/>
              <a:t>Statistical Arbitrage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FBF0A-FF6D-9857-5B0A-8CF65658C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0713"/>
            <a:ext cx="9144000" cy="1369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Implementation of </a:t>
            </a:r>
            <a:r>
              <a:rPr lang="en-US" i="1" dirty="0"/>
              <a:t>Statistical Arbitrage in the U.S. Equities Market </a:t>
            </a:r>
            <a:r>
              <a:rPr lang="en-US" dirty="0"/>
              <a:t>by Avellaneda and Lee</a:t>
            </a:r>
            <a:r>
              <a:rPr lang="en-US" baseline="30000" dirty="0"/>
              <a:t>1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Presentation by Caleb </a:t>
            </a:r>
            <a:r>
              <a:rPr lang="en-US" dirty="0" err="1"/>
              <a:t>Suhy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C8BD32-F7C4-DC09-8E69-F5829F940013}"/>
              </a:ext>
            </a:extLst>
          </p:cNvPr>
          <p:cNvSpPr txBox="1">
            <a:spLocks/>
          </p:cNvSpPr>
          <p:nvPr/>
        </p:nvSpPr>
        <p:spPr>
          <a:xfrm>
            <a:off x="0" y="6177073"/>
            <a:ext cx="9144000" cy="680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[1] </a:t>
            </a:r>
            <a:r>
              <a:rPr lang="en-US" sz="1400" i="1" dirty="0"/>
              <a:t>Statistical Arbitrage in the U.S. Equities Market</a:t>
            </a:r>
            <a:r>
              <a:rPr lang="en-US" sz="1400" dirty="0"/>
              <a:t>: Avellaneda, Marco and Lee, Jeong-Hyun, Statistical Arbitrage in the U.S. Equities Market (July 11, 2008). Available at SSRN: </a:t>
            </a:r>
            <a:r>
              <a:rPr lang="en-US" sz="1400" dirty="0">
                <a:hlinkClick r:id="rId2"/>
              </a:rPr>
              <a:t>https://ssrn.com/abstract=1153505</a:t>
            </a:r>
            <a:r>
              <a:rPr lang="en-US" sz="1400" dirty="0"/>
              <a:t> or </a:t>
            </a:r>
            <a:r>
              <a:rPr lang="en-US" sz="1400" dirty="0">
                <a:hlinkClick r:id="rId3"/>
              </a:rPr>
              <a:t>http://dx.doi.org/10.2139/ssrn.1153505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88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FE9A-BD2C-F015-F913-03EABD21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 err="1"/>
              <a:t>StatArb</a:t>
            </a:r>
            <a:r>
              <a:rPr lang="en-US" b="1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2F0A-1B7F-FCA4-2CB9-BF7157DC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JPM</a:t>
            </a:r>
            <a:r>
              <a:rPr lang="en-US" sz="2000" dirty="0"/>
              <a:t> is the stock we assume will obey the mean reversion principle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XLF</a:t>
            </a:r>
            <a:r>
              <a:rPr lang="en-US" sz="2000" dirty="0"/>
              <a:t> is the ETF for the financial sector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SPY</a:t>
            </a:r>
            <a:r>
              <a:rPr lang="en-US" sz="2000" dirty="0"/>
              <a:t> is an ETF that tracks the S&amp;P500 (tracks the general market)</a:t>
            </a:r>
          </a:p>
          <a:p>
            <a:pPr marL="0" indent="0" algn="ctr">
              <a:buNone/>
            </a:pPr>
            <a:r>
              <a:rPr lang="en-US" sz="2000" b="1" dirty="0"/>
              <a:t>Economic Factor Model: </a:t>
            </a:r>
            <a:r>
              <a:rPr lang="en-US" sz="2000" b="1" dirty="0">
                <a:solidFill>
                  <a:srgbClr val="0070C0"/>
                </a:solidFill>
              </a:rPr>
              <a:t>JPM</a:t>
            </a:r>
            <a:r>
              <a:rPr lang="en-US" sz="2000" b="1" dirty="0"/>
              <a:t> = 1.37</a:t>
            </a:r>
            <a:r>
              <a:rPr lang="en-US" sz="2000" b="1" dirty="0">
                <a:solidFill>
                  <a:srgbClr val="FF0000"/>
                </a:solidFill>
              </a:rPr>
              <a:t>XLF</a:t>
            </a:r>
            <a:r>
              <a:rPr lang="en-US" sz="2000" b="1" dirty="0"/>
              <a:t> – 0.38</a:t>
            </a:r>
            <a:r>
              <a:rPr lang="en-US" sz="2000" b="1" dirty="0">
                <a:solidFill>
                  <a:srgbClr val="00B050"/>
                </a:solidFill>
              </a:rPr>
              <a:t>SPY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615727-0F60-D78D-9609-9E9868602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92" y="2882634"/>
            <a:ext cx="7251415" cy="395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1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A08D3-CCD5-1ED6-0B74-17BA23C76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B18A-5876-6DE4-1297-5F848203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Auxiliary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5731-0AF4-2C6D-F3EA-8DC1CB95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Define the </a:t>
            </a:r>
            <a:r>
              <a:rPr lang="en-US" sz="2000" b="1" dirty="0">
                <a:sym typeface="Wingdings" pitchFamily="2" charset="2"/>
              </a:rPr>
              <a:t>Auxiliary Process</a:t>
            </a:r>
            <a:r>
              <a:rPr lang="en-US" sz="2000" dirty="0">
                <a:sym typeface="Wingdings" pitchFamily="2" charset="2"/>
              </a:rPr>
              <a:t> as the cumulative sum of the EFM residuals</a:t>
            </a:r>
          </a:p>
          <a:p>
            <a:pPr>
              <a:buFont typeface="Wingdings" pitchFamily="2" charset="2"/>
              <a:buChar char="à"/>
            </a:pPr>
            <a:endParaRPr lang="en-US" sz="2000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en-US" sz="2000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lang="en-US" sz="2000" b="1" dirty="0"/>
          </a:p>
          <a:p>
            <a:pPr>
              <a:buFont typeface="Wingdings" pitchFamily="2" charset="2"/>
              <a:buChar char="à"/>
            </a:pPr>
            <a:endParaRPr lang="en-US" sz="2000" b="1" dirty="0"/>
          </a:p>
          <a:p>
            <a:pPr>
              <a:buFont typeface="Wingdings" pitchFamily="2" charset="2"/>
              <a:buChar char="à"/>
            </a:pPr>
            <a:endParaRPr lang="en-US" sz="2000" b="1" dirty="0"/>
          </a:p>
          <a:p>
            <a:pPr>
              <a:buFont typeface="Wingdings" pitchFamily="2" charset="2"/>
              <a:buChar char="à"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The central idea underpinning this entire model is that the auxiliary process can be modeled using an Ornstein-</a:t>
            </a:r>
            <a:r>
              <a:rPr lang="en-US" sz="2000" b="1" dirty="0" err="1"/>
              <a:t>Uhlenbeck</a:t>
            </a:r>
            <a:r>
              <a:rPr lang="en-US" sz="2000" b="1" dirty="0"/>
              <a:t> (OU) process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5A9B80B3-90A2-BDA8-36ED-2B3E4FA6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684" y="1650004"/>
            <a:ext cx="7268631" cy="271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BBE57C-FE2C-F7BC-B4A9-A8BCBACA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5435451"/>
            <a:ext cx="7772400" cy="7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2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34EB4-4C63-1F75-0481-4DC0DD0AE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B63AD66D-75A6-AA22-EE2B-22AA2F50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6096002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6DF4E8E-6BD2-F9E4-5BDD-FE886FA8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8999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ECB74FE-3312-CA9F-52F7-11453C53E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0"/>
            <a:ext cx="6096002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BD70388D-D6BE-6DD0-CF40-0232670E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428998"/>
            <a:ext cx="6096002" cy="3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91B96-597D-D96E-4747-98CD4D5440A8}"/>
              </a:ext>
            </a:extLst>
          </p:cNvPr>
          <p:cNvSpPr txBox="1"/>
          <p:nvPr/>
        </p:nvSpPr>
        <p:spPr>
          <a:xfrm>
            <a:off x="2008908" y="3932126"/>
            <a:ext cx="207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12.46% cumulative return!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1F865-7A49-91F8-3BE8-667D5C90DE9E}"/>
              </a:ext>
            </a:extLst>
          </p:cNvPr>
          <p:cNvSpPr txBox="1"/>
          <p:nvPr/>
        </p:nvSpPr>
        <p:spPr>
          <a:xfrm>
            <a:off x="7441354" y="2614934"/>
            <a:ext cx="207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XLF hedge bad?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82FBF-816C-0CA3-CE6F-9BFA52226A17}"/>
              </a:ext>
            </a:extLst>
          </p:cNvPr>
          <p:cNvSpPr txBox="1"/>
          <p:nvPr/>
        </p:nvSpPr>
        <p:spPr>
          <a:xfrm>
            <a:off x="7496347" y="3932126"/>
            <a:ext cx="207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35.08% cumulative return! But there’s a catch…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A59DB-502F-2C63-41AC-05BDE0462B46}"/>
              </a:ext>
            </a:extLst>
          </p:cNvPr>
          <p:cNvSpPr txBox="1"/>
          <p:nvPr/>
        </p:nvSpPr>
        <p:spPr>
          <a:xfrm>
            <a:off x="8404376" y="5885250"/>
            <a:ext cx="207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Sharpe Ratio: 0.27 </a:t>
            </a:r>
          </a:p>
          <a:p>
            <a:pPr algn="ctr"/>
            <a:r>
              <a:rPr lang="en-US" sz="1200" b="1" dirty="0"/>
              <a:t>Max Drawdown: 0.33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5F8BB-A160-D9DE-DAB1-8CEDF4BDBD41}"/>
              </a:ext>
            </a:extLst>
          </p:cNvPr>
          <p:cNvSpPr txBox="1"/>
          <p:nvPr/>
        </p:nvSpPr>
        <p:spPr>
          <a:xfrm>
            <a:off x="1709442" y="5885249"/>
            <a:ext cx="2078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Sharpe Ratio: 0.29 </a:t>
            </a:r>
          </a:p>
          <a:p>
            <a:pPr algn="ctr"/>
            <a:r>
              <a:rPr lang="en-US" sz="1200" b="1" dirty="0"/>
              <a:t>Max Drawdown: 0.19</a:t>
            </a:r>
          </a:p>
        </p:txBody>
      </p:sp>
    </p:spTree>
    <p:extLst>
      <p:ext uri="{BB962C8B-B14F-4D97-AF65-F5344CB8AC3E}">
        <p14:creationId xmlns:p14="http://schemas.microsoft.com/office/powerpoint/2010/main" val="318923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206</Words>
  <Application>Microsoft Macintosh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Statistical Arbitrage</vt:lpstr>
      <vt:lpstr>StatArb Basics</vt:lpstr>
      <vt:lpstr>Auxiliary 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Suhy, Caleb Nathaniel</dc:creator>
  <cp:lastModifiedBy>Suhy, Caleb Nathaniel</cp:lastModifiedBy>
  <cp:revision>3</cp:revision>
  <dcterms:created xsi:type="dcterms:W3CDTF">2025-02-11T03:41:46Z</dcterms:created>
  <dcterms:modified xsi:type="dcterms:W3CDTF">2025-02-11T15:30:31Z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2025-02-11T03:42:09Z</vt:lpwstr>
  </property>
  <property fmtid="{D5CDD505-2E9C-101B-9397-08002B2CF9AE}" pid="4" name="MSIP_Label_4044bd30-2ed7-4c9d-9d12-46200872a97b_Method">
    <vt:lpwstr>Privileged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1903e0c5-74b4-443c-9d48-af8ab1454108</vt:lpwstr>
  </property>
  <property fmtid="{D5CDD505-2E9C-101B-9397-08002B2CF9AE}" pid="8" name="MSIP_Label_4044bd30-2ed7-4c9d-9d12-46200872a97b_ContentBits">
    <vt:lpwstr>0</vt:lpwstr>
  </property>
  <property fmtid="{D5CDD505-2E9C-101B-9397-08002B2CF9AE}" pid="9" name="MSIP_Label_4044bd30-2ed7-4c9d-9d12-46200872a97b_Tag">
    <vt:lpwstr>50, 0, 1, 1</vt:lpwstr>
  </property>
</Properties>
</file>