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314" r:id="rId5"/>
    <p:sldId id="315" r:id="rId6"/>
    <p:sldId id="326" r:id="rId7"/>
    <p:sldId id="3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388" autoAdjust="0"/>
  </p:normalViewPr>
  <p:slideViewPr>
    <p:cSldViewPr snapToGrid="0">
      <p:cViewPr>
        <p:scale>
          <a:sx n="66" d="100"/>
          <a:sy n="66" d="100"/>
        </p:scale>
        <p:origin x="1656" y="9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DDCEC-D27E-9BB3-25D6-D6C963CC9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7928E-F2D5-0EA9-1974-CFB91E6E5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F1B7F-45B2-A010-C96F-AC4587E75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AD683-F2E0-FCC1-22B8-04D202931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4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 err="1"/>
              <a:t>Boilerquant</a:t>
            </a:r>
            <a:r>
              <a:rPr lang="en-US" dirty="0"/>
              <a:t> onboarding</a:t>
            </a:r>
            <a:br>
              <a:rPr lang="en-US" dirty="0"/>
            </a:br>
            <a:r>
              <a:rPr lang="en-US" sz="3600" dirty="0"/>
              <a:t>By: Sandilya Kambhampati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anchor="ctr"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869357" cy="3747180"/>
          </a:xfrm>
        </p:spPr>
        <p:txBody>
          <a:bodyPr>
            <a:noAutofit/>
          </a:bodyPr>
          <a:lstStyle/>
          <a:p>
            <a:r>
              <a:rPr lang="en-US" sz="1600" dirty="0"/>
              <a:t>Create a Weighted Moving Average using variable length windows and a normal distribution centered around the window size.</a:t>
            </a:r>
          </a:p>
          <a:p>
            <a:r>
              <a:rPr lang="en-US" sz="1600" dirty="0"/>
              <a:t>Window Sizes: 2, 3, 5, 10, 25, 50 days</a:t>
            </a:r>
          </a:p>
          <a:p>
            <a:r>
              <a:rPr lang="en-US" sz="1600" dirty="0"/>
              <a:t>Looking at Gold Futures</a:t>
            </a:r>
          </a:p>
          <a:p>
            <a:r>
              <a:rPr lang="en-US" sz="1600" dirty="0"/>
              <a:t>First Strategy</a:t>
            </a:r>
          </a:p>
          <a:p>
            <a:pPr lvl="1"/>
            <a:r>
              <a:rPr lang="en-US" sz="1600" b="1" cap="none" dirty="0"/>
              <a:t>Buy: When the closing price is less than the Weighted Moving Average</a:t>
            </a:r>
          </a:p>
          <a:p>
            <a:pPr lvl="1"/>
            <a:r>
              <a:rPr lang="en-US" sz="1600" b="1" dirty="0">
                <a:cs typeface="Calibri"/>
              </a:rPr>
              <a:t>Sell: When the closing price is greater than the Weighted Moving Average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blue line graph with numbers with Gateway Arch in the background&#10;&#10;AI-generated content may be incorrect.">
            <a:extLst>
              <a:ext uri="{FF2B5EF4-FFF2-40B4-BE49-F238E27FC236}">
                <a16:creationId xmlns:a16="http://schemas.microsoft.com/office/drawing/2014/main" id="{5886DA03-97B4-BF5E-DF36-FA3AF0BC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48" y="2018120"/>
            <a:ext cx="5240813" cy="374718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CD83-C33D-476C-E87D-DC76F42E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D69C-7C0F-03B4-EFDC-7D7CFC2E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60" y="-129676"/>
            <a:ext cx="7273637" cy="1646555"/>
          </a:xfrm>
        </p:spPr>
        <p:txBody>
          <a:bodyPr/>
          <a:lstStyle/>
          <a:p>
            <a:r>
              <a:rPr lang="en-US" dirty="0"/>
              <a:t>Improved Strategy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84C8-4057-2774-9FCD-36E4BB317C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6460" y="1094567"/>
            <a:ext cx="7273638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Buy: When the closing price is less than the Weighted Moving Average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Sell: When the closing price is greater than the Weighted Moving Average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Q</a:t>
            </a:r>
            <a:r>
              <a:rPr lang="en-US" sz="2000" b="1" cap="none" dirty="0">
                <a:cs typeface="Calibri"/>
              </a:rPr>
              <a:t>uantity </a:t>
            </a:r>
            <a:r>
              <a:rPr lang="en-US" b="1" dirty="0">
                <a:cs typeface="Calibri"/>
              </a:rPr>
              <a:t>dependent on percent change from previous day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>
                <a:cs typeface="Calibri"/>
              </a:rPr>
              <a:t>Converted</a:t>
            </a:r>
            <a:r>
              <a:rPr lang="en-US" b="1" dirty="0">
                <a:cs typeface="Calibri"/>
              </a:rPr>
              <a:t> cumulative return to cash return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E6C8-243F-AC29-6CF6-6013A7609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8B5AB-A3B2-ABBF-0C23-AEF46A48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380479"/>
            <a:ext cx="4800600" cy="1600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A4998-DC91-E3E3-7B7B-09BCAFEE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896" y="5159187"/>
            <a:ext cx="4800600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87949-C615-C288-1F46-809FF26239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55618" y="3380479"/>
            <a:ext cx="4800600" cy="1600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F325A0-D114-53C1-4A26-65C11C97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55617" y="5156699"/>
            <a:ext cx="4800600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3B91-D879-774F-38DC-87F779303AF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391399" y="201430"/>
            <a:ext cx="48006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F3496B-85D3-E3C5-9C3E-FA65C097578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391400" y="1846000"/>
            <a:ext cx="4800600" cy="160019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305B3E1-4D55-1AEB-979F-AB31467A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862" y="4058593"/>
            <a:ext cx="284596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Sharpe Ratio-2: -4.57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Sharpe Ratio-3: -4.56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Sharpe Ratio-5: -4.57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Sharpe Ratio-10: -4.61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Sharpe Ratio-25: -4.47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Sharpe Ratio-50: -4.47 </a:t>
            </a:r>
          </a:p>
        </p:txBody>
      </p:sp>
    </p:spTree>
    <p:extLst>
      <p:ext uri="{BB962C8B-B14F-4D97-AF65-F5344CB8AC3E}">
        <p14:creationId xmlns:p14="http://schemas.microsoft.com/office/powerpoint/2010/main" val="128001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5A98-E9CF-6D6B-4011-AE9DEF9F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anchor="ctr">
            <a:normAutofit/>
          </a:bodyPr>
          <a:lstStyle/>
          <a:p>
            <a:r>
              <a:rPr lang="en-US" dirty="0"/>
              <a:t>Future Steps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FFE62B0E-2B8C-33EE-92F1-5583B4EB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49" r="9104"/>
          <a:stretch/>
        </p:blipFill>
        <p:spPr>
          <a:xfrm>
            <a:off x="100451" y="2049401"/>
            <a:ext cx="7867024" cy="319201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7A42-FB43-F373-8490-86E30D28F16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/>
          <a:p>
            <a:r>
              <a:rPr lang="en-US" sz="1900"/>
              <a:t>Look at the impact of currency markets on gold futures</a:t>
            </a:r>
          </a:p>
          <a:p>
            <a:r>
              <a:rPr lang="en-US" sz="1900"/>
              <a:t>Compare how signals can be impacted by multiple variables</a:t>
            </a:r>
          </a:p>
          <a:p>
            <a:pPr lvl="1"/>
            <a:r>
              <a:rPr lang="en-US" sz="1900"/>
              <a:t>Multiple Currency Closing Prices</a:t>
            </a:r>
          </a:p>
          <a:p>
            <a:pPr lvl="1"/>
            <a:r>
              <a:rPr lang="en-US" sz="1900"/>
              <a:t>Volume, Open, Low, High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8D7C-181C-FD50-BE7C-E216FE01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84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185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Boilerquant onboarding By: Sandilya Kambhampati</vt:lpstr>
      <vt:lpstr>Idea</vt:lpstr>
      <vt:lpstr>Improved Strategy 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Sandilya Pattabhi Rama Kambhampati</dc:creator>
  <cp:lastModifiedBy>Sandilya Pattabhi Rama Kambhampati</cp:lastModifiedBy>
  <cp:revision>1</cp:revision>
  <dcterms:created xsi:type="dcterms:W3CDTF">2025-02-11T00:45:45Z</dcterms:created>
  <dcterms:modified xsi:type="dcterms:W3CDTF">2025-02-11T01:09:02Z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2025-02-11T01:08:54Z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5e3ebb47-d954-4e87-a690-ad1c89da5347</vt:lpwstr>
  </property>
  <property fmtid="{D5CDD505-2E9C-101B-9397-08002B2CF9AE}" pid="9" name="MSIP_Label_4044bd30-2ed7-4c9d-9d12-46200872a97b_ContentBits">
    <vt:lpwstr>0</vt:lpwstr>
  </property>
  <property fmtid="{D5CDD505-2E9C-101B-9397-08002B2CF9AE}" pid="10" name="MSIP_Label_4044bd30-2ed7-4c9d-9d12-46200872a97b_Tag">
    <vt:lpwstr>10, 3, 0, 1</vt:lpwstr>
  </property>
</Properties>
</file>