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 Light"/>
      <p:regular r:id="rId10"/>
      <p:bold r:id="rId11"/>
    </p:embeddedFon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exendLight-bold.fntdata"/><Relationship Id="rId10" Type="http://schemas.openxmlformats.org/officeDocument/2006/relationships/font" Target="fonts/LexendLight-regular.fntdata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af84861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af84861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af8486105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af8486105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2af8486105e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2af8486105e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af8486105e_0_2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af8486105e_0_2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type="title"/>
          </p:nvPr>
        </p:nvSpPr>
        <p:spPr>
          <a:xfrm>
            <a:off x="208725" y="344175"/>
            <a:ext cx="83196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Exponential Moving Average and XGB Boost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By: Zayn Rekhi</a:t>
            </a:r>
            <a:endParaRPr sz="2400"/>
          </a:p>
        </p:txBody>
      </p:sp>
      <p:grpSp>
        <p:nvGrpSpPr>
          <p:cNvPr id="1866" name="Google Shape;1866;p33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867" name="Google Shape;1867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68" name="Google Shape;1868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94" name="Google Shape;1894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4"/>
          <p:cNvSpPr/>
          <p:nvPr/>
        </p:nvSpPr>
        <p:spPr>
          <a:xfrm>
            <a:off x="263875" y="1371600"/>
            <a:ext cx="8335200" cy="3657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4"/>
          <p:cNvSpPr txBox="1"/>
          <p:nvPr>
            <p:ph idx="4" type="subTitle"/>
          </p:nvPr>
        </p:nvSpPr>
        <p:spPr>
          <a:xfrm>
            <a:off x="354925" y="1508350"/>
            <a:ext cx="76992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Objective: Create a trading strategy combining both methods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Methodology: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</a:pPr>
            <a:r>
              <a:rPr lang="en" sz="1700"/>
              <a:t>EMA: helps in reducing noise from data, making it easier to identify trends.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Stock prices, sensor data, or weather forecasts 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</a:pPr>
            <a:r>
              <a:rPr lang="en" sz="1700"/>
              <a:t>XGBoost: enhances predictive accuracy by capturing complex patterns and interactions.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/>
              <a:t>Time-Series Forecasting, classification, regression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Hypothesis: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</a:pPr>
            <a:r>
              <a:rPr lang="en" sz="1700"/>
              <a:t>Together, they create a stronger model, especially for time-series forecasting and financial stock market data</a:t>
            </a:r>
            <a:endParaRPr sz="1700"/>
          </a:p>
        </p:txBody>
      </p:sp>
      <p:sp>
        <p:nvSpPr>
          <p:cNvPr id="1903" name="Google Shape;1903;p34"/>
          <p:cNvSpPr txBox="1"/>
          <p:nvPr>
            <p:ph type="title"/>
          </p:nvPr>
        </p:nvSpPr>
        <p:spPr>
          <a:xfrm>
            <a:off x="209775" y="468575"/>
            <a:ext cx="75564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Why Use Exponential Moving Average with Extreme Gradient Boosting?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5"/>
          <p:cNvSpPr/>
          <p:nvPr/>
        </p:nvSpPr>
        <p:spPr>
          <a:xfrm>
            <a:off x="263875" y="1086025"/>
            <a:ext cx="8335200" cy="3943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35"/>
          <p:cNvSpPr txBox="1"/>
          <p:nvPr>
            <p:ph idx="4" type="subTitle"/>
          </p:nvPr>
        </p:nvSpPr>
        <p:spPr>
          <a:xfrm>
            <a:off x="375100" y="1225750"/>
            <a:ext cx="76992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Step 1: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Smooth the data with EMA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, EMA with Oscillator, and double EMA to remove the noise and highlight the bigger trends (eg.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[p1, E1, E2, E3])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Step 2: 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Train the XGB model on all four data points to predict the future returns for a given stock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Step 3 (Strategy):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Buy the stock if the return is positive 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Step 4: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Measure results using Sharpe Ratio</a:t>
            </a:r>
            <a:endParaRPr sz="2100"/>
          </a:p>
        </p:txBody>
      </p:sp>
      <p:sp>
        <p:nvSpPr>
          <p:cNvPr id="1910" name="Google Shape;1910;p35"/>
          <p:cNvSpPr txBox="1"/>
          <p:nvPr>
            <p:ph type="title"/>
          </p:nvPr>
        </p:nvSpPr>
        <p:spPr>
          <a:xfrm>
            <a:off x="209775" y="468575"/>
            <a:ext cx="75564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Steps:</a:t>
            </a:r>
            <a:endParaRPr sz="2500"/>
          </a:p>
        </p:txBody>
      </p:sp>
      <p:pic>
        <p:nvPicPr>
          <p:cNvPr id="1911" name="Google Shape;19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00" y="1886275"/>
            <a:ext cx="3163676" cy="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574" y="1932775"/>
            <a:ext cx="2491127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800" y="3038025"/>
            <a:ext cx="3966425" cy="111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6"/>
          <p:cNvSpPr txBox="1"/>
          <p:nvPr>
            <p:ph type="title"/>
          </p:nvPr>
        </p:nvSpPr>
        <p:spPr>
          <a:xfrm>
            <a:off x="209775" y="468575"/>
            <a:ext cx="75564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Conclusion/Results:</a:t>
            </a:r>
            <a:endParaRPr sz="2500"/>
          </a:p>
        </p:txBody>
      </p:sp>
      <p:pic>
        <p:nvPicPr>
          <p:cNvPr id="1919" name="Google Shape;19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71600"/>
            <a:ext cx="5146350" cy="2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450" y="1151975"/>
            <a:ext cx="3381150" cy="2463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36"/>
          <p:cNvSpPr/>
          <p:nvPr/>
        </p:nvSpPr>
        <p:spPr>
          <a:xfrm>
            <a:off x="263875" y="3796425"/>
            <a:ext cx="8335200" cy="10929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36"/>
          <p:cNvSpPr txBox="1"/>
          <p:nvPr>
            <p:ph idx="4" type="subTitle"/>
          </p:nvPr>
        </p:nvSpPr>
        <p:spPr>
          <a:xfrm>
            <a:off x="374875" y="3988000"/>
            <a:ext cx="8113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Extremely volatile returns: Complexity </a:t>
            </a:r>
            <a:r>
              <a:rPr lang="en" sz="2100"/>
              <a:t>does not</a:t>
            </a:r>
            <a:r>
              <a:rPr lang="en" sz="2100"/>
              <a:t> </a:t>
            </a:r>
            <a:r>
              <a:rPr lang="en" sz="2100"/>
              <a:t>guarantee</a:t>
            </a:r>
            <a:r>
              <a:rPr lang="en" sz="2100"/>
              <a:t> better performance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