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Gowun Batang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GowunBatang-bold.fntdata"/><Relationship Id="rId10" Type="http://schemas.openxmlformats.org/officeDocument/2006/relationships/font" Target="fonts/GowunBatang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0af8eb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30af8eb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0af8eb9f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0af8eb9f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0af8eb9f7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30af8eb9f7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0af8eb9f7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0af8eb9f7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 and foot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TWO_COLUMNS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573675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4" type="subTitle"/>
          </p:nvPr>
        </p:nvSpPr>
        <p:spPr>
          <a:xfrm>
            <a:off x="4573675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ody text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97" name="Google Shape;97;p1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29450" y="164350"/>
            <a:ext cx="86868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2286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24003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67437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5" type="body"/>
          </p:nvPr>
        </p:nvSpPr>
        <p:spPr>
          <a:xfrm>
            <a:off x="45720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06" name="Google Shape;106;p1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">
  <p:cSld name="TITLE_ONL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3" type="body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4" type="body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6" type="subTitle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7" type="subTitle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8" type="subTitle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9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18" name="Google Shape;118;p1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14568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2" type="subTitle"/>
          </p:nvPr>
        </p:nvSpPr>
        <p:spPr>
          <a:xfrm>
            <a:off x="362815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3" type="subTitle"/>
          </p:nvPr>
        </p:nvSpPr>
        <p:spPr>
          <a:xfrm>
            <a:off x="57995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4" type="subTitle"/>
          </p:nvPr>
        </p:nvSpPr>
        <p:spPr>
          <a:xfrm>
            <a:off x="57995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25" name="Google Shape;125;p1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 txBox="1"/>
          <p:nvPr>
            <p:ph idx="5" type="subTitle"/>
          </p:nvPr>
        </p:nvSpPr>
        <p:spPr>
          <a:xfrm>
            <a:off x="14568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6" type="subTitle"/>
          </p:nvPr>
        </p:nvSpPr>
        <p:spPr>
          <a:xfrm>
            <a:off x="362815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4" name="Google Shape;134;p16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5" type="subTitle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6" type="subTitle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39" name="Google Shape;139;p1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44" name="Google Shape;144;p1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CUSTOM_10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1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54" name="Google Shape;154;p1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0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61" name="Google Shape;161;p2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28600" y="2866225"/>
            <a:ext cx="62328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7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005675" y="789050"/>
            <a:ext cx="1582800" cy="15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1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7" name="Google Shape;167;p2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72" name="Google Shape;172;p2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8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footer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86" name="Google Shape;186;p2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ONE_COLUMN_TEXT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91" name="Google Shape;191;p2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ONE_COLUMN_TEXT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2" type="subTitle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197" name="Google Shape;197;p27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8" name="Google Shape;198;p2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05" name="Google Shape;205;p2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11" name="Google Shape;211;p2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boards">
  <p:cSld name="CUSTOM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5" name="Google Shape;215;p30"/>
          <p:cNvSpPr/>
          <p:nvPr>
            <p:ph idx="2" type="pic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0"/>
          <p:cNvSpPr/>
          <p:nvPr>
            <p:ph idx="3" type="pic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30"/>
          <p:cNvSpPr/>
          <p:nvPr>
            <p:ph idx="4" type="pic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0"/>
          <p:cNvSpPr/>
          <p:nvPr>
            <p:ph idx="5" type="pic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0"/>
          <p:cNvSpPr txBox="1"/>
          <p:nvPr>
            <p:ph idx="6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7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21" name="Google Shape;221;p3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boards">
  <p:cSld name="CUSTOM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5" name="Google Shape;225;p31"/>
          <p:cNvSpPr/>
          <p:nvPr>
            <p:ph idx="2" type="pic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1"/>
          <p:cNvSpPr/>
          <p:nvPr>
            <p:ph idx="3" type="pic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1"/>
          <p:cNvSpPr/>
          <p:nvPr>
            <p:ph idx="4" type="pic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1"/>
          <p:cNvSpPr txBox="1"/>
          <p:nvPr>
            <p:ph idx="5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6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0" name="Google Shape;230;p3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">
  <p:cSld name="CUSTOM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4" name="Google Shape;234;p32"/>
          <p:cNvSpPr/>
          <p:nvPr>
            <p:ph idx="2" type="pic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/>
          <p:nvPr>
            <p:ph idx="3" type="pic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5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8" name="Google Shape;238;p3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 vertical">
  <p:cSld name="CUSTOM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>
            <p:ph idx="2" type="pic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3"/>
          <p:cNvSpPr/>
          <p:nvPr>
            <p:ph idx="3" type="pic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5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quare image board">
  <p:cSld name="CUSTOM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/>
          <p:nvPr>
            <p:ph idx="2" type="pic"/>
          </p:nvPr>
        </p:nvSpPr>
        <p:spPr>
          <a:xfrm>
            <a:off x="4569950" y="164350"/>
            <a:ext cx="43431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5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4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56" name="Google Shape;256;p3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andscape image board">
  <p:cSld name="CUSTOM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6"/>
          <p:cNvSpPr txBox="1"/>
          <p:nvPr>
            <p:ph idx="1" type="subTitle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1" name="Google Shape;261;p3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4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3" name="Google Shape;263;p3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CUSTOM_1_1_1_1_1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8" name="Google Shape;268;p37"/>
          <p:cNvSpPr txBox="1"/>
          <p:nvPr>
            <p:ph idx="3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9" name="Google Shape;269;p3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7"/>
          <p:cNvSpPr txBox="1"/>
          <p:nvPr>
            <p:ph type="title"/>
          </p:nvPr>
        </p:nvSpPr>
        <p:spPr>
          <a:xfrm>
            <a:off x="228600" y="164350"/>
            <a:ext cx="26703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4" name="Google Shape;284;p4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1"/>
          <p:cNvSpPr/>
          <p:nvPr>
            <p:ph idx="2" type="pic"/>
          </p:nvPr>
        </p:nvSpPr>
        <p:spPr>
          <a:xfrm>
            <a:off x="463305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1"/>
          <p:cNvSpPr/>
          <p:nvPr>
            <p:ph idx="3" type="pic"/>
          </p:nvPr>
        </p:nvSpPr>
        <p:spPr>
          <a:xfrm>
            <a:off x="22860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90" name="Google Shape;290;p4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3" name="Google Shape;293;p41"/>
          <p:cNvSpPr txBox="1"/>
          <p:nvPr>
            <p:ph idx="4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294" name="Google Shape;294;p41"/>
          <p:cNvSpPr txBox="1"/>
          <p:nvPr>
            <p:ph idx="5" type="body"/>
          </p:nvPr>
        </p:nvSpPr>
        <p:spPr>
          <a:xfrm>
            <a:off x="46330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idx="6" type="subTitle"/>
          </p:nvPr>
        </p:nvSpPr>
        <p:spPr>
          <a:xfrm>
            <a:off x="46330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8" name="Google Shape;298;p4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2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42"/>
          <p:cNvSpPr/>
          <p:nvPr>
            <p:ph idx="2" type="pic"/>
          </p:nvPr>
        </p:nvSpPr>
        <p:spPr>
          <a:xfrm>
            <a:off x="2286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2"/>
          <p:cNvSpPr/>
          <p:nvPr>
            <p:ph idx="3" type="pic"/>
          </p:nvPr>
        </p:nvSpPr>
        <p:spPr>
          <a:xfrm>
            <a:off x="31618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2"/>
          <p:cNvSpPr/>
          <p:nvPr>
            <p:ph idx="4" type="pic"/>
          </p:nvPr>
        </p:nvSpPr>
        <p:spPr>
          <a:xfrm>
            <a:off x="60950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5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5" name="Google Shape;305;p42"/>
          <p:cNvSpPr txBox="1"/>
          <p:nvPr>
            <p:ph idx="6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7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7" name="Google Shape;307;p42"/>
          <p:cNvSpPr txBox="1"/>
          <p:nvPr>
            <p:ph idx="8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8" name="Google Shape;308;p42"/>
          <p:cNvSpPr txBox="1"/>
          <p:nvPr>
            <p:ph idx="9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with footer">
  <p:cSld name="CUSTOM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13" name="Google Shape;313;p4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7" name="Google Shape;317;p4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0" name="Google Shape;320;p4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5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45"/>
          <p:cNvSpPr/>
          <p:nvPr>
            <p:ph idx="2" type="pic"/>
          </p:nvPr>
        </p:nvSpPr>
        <p:spPr>
          <a:xfrm>
            <a:off x="228600" y="2598025"/>
            <a:ext cx="20244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5"/>
          <p:cNvSpPr/>
          <p:nvPr>
            <p:ph idx="3" type="pic"/>
          </p:nvPr>
        </p:nvSpPr>
        <p:spPr>
          <a:xfrm>
            <a:off x="3864875" y="2598025"/>
            <a:ext cx="35619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5"/>
          <p:cNvSpPr/>
          <p:nvPr>
            <p:ph idx="4" type="pic"/>
          </p:nvPr>
        </p:nvSpPr>
        <p:spPr>
          <a:xfrm>
            <a:off x="7547700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5"/>
          <p:cNvSpPr/>
          <p:nvPr>
            <p:ph idx="5" type="pic"/>
          </p:nvPr>
        </p:nvSpPr>
        <p:spPr>
          <a:xfrm>
            <a:off x="2375088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5"/>
          <p:cNvSpPr/>
          <p:nvPr>
            <p:ph idx="6" type="pic"/>
          </p:nvPr>
        </p:nvSpPr>
        <p:spPr>
          <a:xfrm>
            <a:off x="228600" y="1038850"/>
            <a:ext cx="10035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5"/>
          <p:cNvSpPr/>
          <p:nvPr>
            <p:ph idx="7" type="pic"/>
          </p:nvPr>
        </p:nvSpPr>
        <p:spPr>
          <a:xfrm>
            <a:off x="6745975" y="1038850"/>
            <a:ext cx="21696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5"/>
          <p:cNvSpPr/>
          <p:nvPr>
            <p:ph idx="8" type="pic"/>
          </p:nvPr>
        </p:nvSpPr>
        <p:spPr>
          <a:xfrm>
            <a:off x="1354150" y="1038850"/>
            <a:ext cx="15024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5"/>
          <p:cNvSpPr/>
          <p:nvPr>
            <p:ph idx="9" type="pic"/>
          </p:nvPr>
        </p:nvSpPr>
        <p:spPr>
          <a:xfrm>
            <a:off x="2981410" y="1038850"/>
            <a:ext cx="21963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5"/>
          <p:cNvSpPr/>
          <p:nvPr>
            <p:ph idx="13" type="pic"/>
          </p:nvPr>
        </p:nvSpPr>
        <p:spPr>
          <a:xfrm>
            <a:off x="5311004" y="1038850"/>
            <a:ext cx="1301700" cy="14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image">
  <p:cSld name="CUSTOM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6"/>
          <p:cNvSpPr/>
          <p:nvPr>
            <p:ph idx="2" type="pic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6"/>
          <p:cNvSpPr txBox="1"/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46"/>
          <p:cNvSpPr txBox="1"/>
          <p:nvPr>
            <p:ph idx="1" type="subTitle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6" name="Google Shape;336;p4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37" name="Google Shape;337;p4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0" name="Google Shape;340;p4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7"/>
          <p:cNvSpPr txBox="1"/>
          <p:nvPr>
            <p:ph hasCustomPrompt="1" type="title"/>
          </p:nvPr>
        </p:nvSpPr>
        <p:spPr>
          <a:xfrm>
            <a:off x="225750" y="1212350"/>
            <a:ext cx="8606700" cy="43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9pPr>
          </a:lstStyle>
          <a:p>
            <a:r>
              <a:t>xx%</a:t>
            </a:r>
          </a:p>
        </p:txBody>
      </p:sp>
      <p:cxnSp>
        <p:nvCxnSpPr>
          <p:cNvPr id="342" name="Google Shape;342;p47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228600" y="578150"/>
            <a:ext cx="86925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6" name="Google Shape;346;p4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228600" y="3719575"/>
            <a:ext cx="3942600" cy="7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9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te sheet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subTitle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1" name="Google Shape;41;p6"/>
          <p:cNvSpPr txBox="1"/>
          <p:nvPr>
            <p:ph idx="3" type="subTitle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2" name="Google Shape;42;p6"/>
          <p:cNvSpPr txBox="1"/>
          <p:nvPr>
            <p:ph idx="4" type="subTitle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43" name="Google Shape;43;p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1" name="Google Shape;51;p7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3" name="Google Shape;53;p7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TWO_COLUMNS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8" name="Google Shape;68;p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5" type="subTitle"/>
          </p:nvPr>
        </p:nvSpPr>
        <p:spPr>
          <a:xfrm>
            <a:off x="22945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4" name="Google Shape;74;p9"/>
          <p:cNvSpPr txBox="1"/>
          <p:nvPr>
            <p:ph idx="6" type="subTitle"/>
          </p:nvPr>
        </p:nvSpPr>
        <p:spPr>
          <a:xfrm>
            <a:off x="24003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5" name="Google Shape;75;p9"/>
          <p:cNvSpPr txBox="1"/>
          <p:nvPr>
            <p:ph idx="7" type="subTitle"/>
          </p:nvPr>
        </p:nvSpPr>
        <p:spPr>
          <a:xfrm>
            <a:off x="45720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6" name="Google Shape;76;p9"/>
          <p:cNvSpPr txBox="1"/>
          <p:nvPr>
            <p:ph idx="8" type="subTitle"/>
          </p:nvPr>
        </p:nvSpPr>
        <p:spPr>
          <a:xfrm>
            <a:off x="67437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TWO_COLUMNS_1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229450" y="164350"/>
            <a:ext cx="55419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80" name="Google Shape;80;p1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228600" y="2448075"/>
            <a:ext cx="55419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subTitle"/>
          </p:nvPr>
        </p:nvSpPr>
        <p:spPr>
          <a:xfrm>
            <a:off x="228600" y="1798275"/>
            <a:ext cx="5541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wun Batang"/>
              <a:buNone/>
              <a:defRPr sz="36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947825"/>
            <a:ext cx="8520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pos="5616">
          <p15:clr>
            <a:srgbClr val="E46962"/>
          </p15:clr>
        </p15:guide>
        <p15:guide id="3" orient="horz" pos="10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228600" y="1224300"/>
            <a:ext cx="8131200" cy="16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Technical Indicators using a Multi Layer Perceptron </a:t>
            </a:r>
            <a:endParaRPr/>
          </a:p>
        </p:txBody>
      </p:sp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314700" y="2856000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Yohaan Chokhany</a:t>
            </a:r>
            <a:endParaRPr/>
          </a:p>
        </p:txBody>
      </p:sp>
      <p:sp>
        <p:nvSpPr>
          <p:cNvPr id="355" name="Google Shape;355;p5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idx="2" type="body"/>
          </p:nvPr>
        </p:nvSpPr>
        <p:spPr>
          <a:xfrm>
            <a:off x="1001263" y="17976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goal of this strategy is to develop a deep learning model using a Multi-Layer Perceptron (MLP) to predict stock market movements based on technical indicators.</a:t>
            </a:r>
            <a:endParaRPr sz="1200"/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51"/>
          <p:cNvSpPr txBox="1"/>
          <p:nvPr>
            <p:ph type="title"/>
          </p:nvPr>
        </p:nvSpPr>
        <p:spPr>
          <a:xfrm>
            <a:off x="229450" y="332175"/>
            <a:ext cx="86868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Strategy</a:t>
            </a:r>
            <a:endParaRPr sz="3000"/>
          </a:p>
        </p:txBody>
      </p:sp>
      <p:sp>
        <p:nvSpPr>
          <p:cNvPr id="363" name="Google Shape;363;p51"/>
          <p:cNvSpPr txBox="1"/>
          <p:nvPr>
            <p:ph idx="6" type="subTitle"/>
          </p:nvPr>
        </p:nvSpPr>
        <p:spPr>
          <a:xfrm>
            <a:off x="1001263" y="1214625"/>
            <a:ext cx="18894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Objective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4" name="Google Shape;364;p51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 Khoury ©</a:t>
            </a:r>
            <a:endParaRPr/>
          </a:p>
        </p:txBody>
      </p:sp>
      <p:sp>
        <p:nvSpPr>
          <p:cNvPr id="365" name="Google Shape;365;p51"/>
          <p:cNvSpPr txBox="1"/>
          <p:nvPr/>
        </p:nvSpPr>
        <p:spPr>
          <a:xfrm>
            <a:off x="3569900" y="1214625"/>
            <a:ext cx="188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Methodology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66" name="Google Shape;366;p51"/>
          <p:cNvSpPr txBox="1"/>
          <p:nvPr/>
        </p:nvSpPr>
        <p:spPr>
          <a:xfrm>
            <a:off x="3569900" y="1797675"/>
            <a:ext cx="1889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1905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wun Batang"/>
              <a:buChar char="-"/>
            </a:pPr>
            <a:r>
              <a:rPr lang="en" sz="12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Yahoo Finance API</a:t>
            </a:r>
            <a:endParaRPr sz="12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1905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wun Batang"/>
              <a:buChar char="-"/>
            </a:pPr>
            <a:r>
              <a:rPr lang="en" sz="12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Feature Engineering</a:t>
            </a:r>
            <a:endParaRPr sz="12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19050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wun Batang"/>
              <a:buChar char="-"/>
            </a:pPr>
            <a:r>
              <a:rPr lang="en" sz="12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SMA</a:t>
            </a:r>
            <a:endParaRPr sz="12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19050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wun Batang"/>
              <a:buChar char="-"/>
            </a:pPr>
            <a:r>
              <a:rPr lang="en" sz="12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EMA</a:t>
            </a:r>
            <a:endParaRPr sz="12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19050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wun Batang"/>
              <a:buChar char="-"/>
            </a:pPr>
            <a:r>
              <a:rPr lang="en" sz="12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Bollinger Bands</a:t>
            </a:r>
            <a:endParaRPr sz="12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19050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wun Batang"/>
              <a:buChar char="-"/>
            </a:pPr>
            <a:r>
              <a:rPr lang="en" sz="12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and more..</a:t>
            </a:r>
            <a:endParaRPr sz="12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1905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wun Batang"/>
              <a:buChar char="-"/>
            </a:pPr>
            <a:r>
              <a:rPr lang="en" sz="12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Multi-Layer Perceptron</a:t>
            </a:r>
            <a:endParaRPr sz="12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1905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wun Batang"/>
              <a:buChar char="-"/>
            </a:pPr>
            <a:r>
              <a:rPr lang="en" sz="12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Buy, Sell, Hold</a:t>
            </a:r>
            <a:endParaRPr sz="12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67" name="Google Shape;367;p51"/>
          <p:cNvSpPr txBox="1"/>
          <p:nvPr/>
        </p:nvSpPr>
        <p:spPr>
          <a:xfrm>
            <a:off x="6253313" y="1214625"/>
            <a:ext cx="188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Hypothesis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68" name="Google Shape;368;p51"/>
          <p:cNvSpPr txBox="1"/>
          <p:nvPr/>
        </p:nvSpPr>
        <p:spPr>
          <a:xfrm>
            <a:off x="6253313" y="1797675"/>
            <a:ext cx="188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A combination of a series of technical indicators can together be outperformed by a neural network dynamically analysing all of them.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52"/>
          <p:cNvSpPr txBox="1"/>
          <p:nvPr>
            <p:ph type="title"/>
          </p:nvPr>
        </p:nvSpPr>
        <p:spPr>
          <a:xfrm>
            <a:off x="229450" y="164350"/>
            <a:ext cx="86868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cxnSp>
        <p:nvCxnSpPr>
          <p:cNvPr id="375" name="Google Shape;375;p52"/>
          <p:cNvCxnSpPr/>
          <p:nvPr/>
        </p:nvCxnSpPr>
        <p:spPr>
          <a:xfrm>
            <a:off x="229025" y="860950"/>
            <a:ext cx="283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52"/>
          <p:cNvCxnSpPr/>
          <p:nvPr/>
        </p:nvCxnSpPr>
        <p:spPr>
          <a:xfrm>
            <a:off x="3155375" y="860950"/>
            <a:ext cx="283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52"/>
          <p:cNvCxnSpPr/>
          <p:nvPr/>
        </p:nvCxnSpPr>
        <p:spPr>
          <a:xfrm>
            <a:off x="6080875" y="860950"/>
            <a:ext cx="283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8" name="Google Shape;378;p52"/>
          <p:cNvPicPr preferRelativeResize="0"/>
          <p:nvPr/>
        </p:nvPicPr>
        <p:blipFill rotWithShape="1">
          <a:blip r:embed="rId3">
            <a:alphaModFix/>
          </a:blip>
          <a:srcRect b="3562" l="5489" r="4961" t="5783"/>
          <a:stretch/>
        </p:blipFill>
        <p:spPr>
          <a:xfrm>
            <a:off x="1951250" y="956475"/>
            <a:ext cx="5155451" cy="360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53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85" name="Google Shape;385;p53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Outperformed buy-and-hold strategy by 30%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Outperformed dynamic indicators by 10%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rtfolio">
  <a:themeElements>
    <a:clrScheme name="Simple Light">
      <a:dk1>
        <a:srgbClr val="133817"/>
      </a:dk1>
      <a:lt1>
        <a:srgbClr val="E9EBE8"/>
      </a:lt1>
      <a:dk2>
        <a:srgbClr val="C2C7C0"/>
      </a:dk2>
      <a:lt2>
        <a:srgbClr val="EE7630"/>
      </a:lt2>
      <a:accent1>
        <a:srgbClr val="000000"/>
      </a:accent1>
      <a:accent2>
        <a:srgbClr val="931F1D"/>
      </a:accent2>
      <a:accent3>
        <a:srgbClr val="4F7CAC"/>
      </a:accent3>
      <a:accent4>
        <a:srgbClr val="C287E8"/>
      </a:accent4>
      <a:accent5>
        <a:srgbClr val="563635"/>
      </a:accent5>
      <a:accent6>
        <a:srgbClr val="63A46C"/>
      </a:accent6>
      <a:hlink>
        <a:srgbClr val="B74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