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3cf8b1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3cf8b1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d5b3393e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d5b3393e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3cf8b18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33cf8b18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3a323670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3a323670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4294967295" type="ctrTitle"/>
          </p:nvPr>
        </p:nvSpPr>
        <p:spPr>
          <a:xfrm>
            <a:off x="431775" y="410250"/>
            <a:ext cx="4152600" cy="13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Mean-Reverting Pairs Trading</a:t>
            </a:r>
            <a:endParaRPr sz="4100"/>
          </a:p>
        </p:txBody>
      </p:sp>
      <p:sp>
        <p:nvSpPr>
          <p:cNvPr id="60" name="Google Shape;60;p13"/>
          <p:cNvSpPr txBox="1"/>
          <p:nvPr>
            <p:ph idx="4294967295" type="subTitle"/>
          </p:nvPr>
        </p:nvSpPr>
        <p:spPr>
          <a:xfrm>
            <a:off x="1228675" y="1872750"/>
            <a:ext cx="1936500" cy="6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Nathan Li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4050" y="1947775"/>
            <a:ext cx="5211049" cy="2832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3141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EFEFEF"/>
                </a:solidFill>
              </a:rPr>
              <a:t>Goal: Identify pairs of energy stocks that are cointegrated, and then implement a mean-reverting strategy</a:t>
            </a:r>
            <a:endParaRPr>
              <a:solidFill>
                <a:srgbClr val="EFEFEF"/>
              </a:solidFill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3604050" y="489175"/>
            <a:ext cx="14400" cy="212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4"/>
          <p:cNvSpPr txBox="1"/>
          <p:nvPr/>
        </p:nvSpPr>
        <p:spPr>
          <a:xfrm>
            <a:off x="3899025" y="613675"/>
            <a:ext cx="41436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Testing for Cointegration</a:t>
            </a:r>
            <a:endParaRPr b="1" sz="1100">
              <a:solidFill>
                <a:srgbClr val="EFEFEF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112" y="3059825"/>
            <a:ext cx="6567776" cy="18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899025" y="1152475"/>
            <a:ext cx="4933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Ordinary Least Squares regression of one times series on another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Apply Augmented Dickey Fuller test to residuals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Stationary residuals show cointegration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Trading Strategy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152475"/>
            <a:ext cx="8364000" cy="5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EFEFEF"/>
                </a:solidFill>
              </a:rPr>
              <a:t>Goal: Trade mean reversion when spread deviates from it’s mean. </a:t>
            </a:r>
            <a:endParaRPr>
              <a:solidFill>
                <a:srgbClr val="EFEFEF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609150" y="1825425"/>
            <a:ext cx="7769100" cy="27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Assume that if the spread deviates significantly, it will revert to the mean.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Compute the spread using the hedge ratio</a:t>
            </a:r>
            <a:endParaRPr>
              <a:solidFill>
                <a:srgbClr val="EFEFE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AutoNum type="arabicPeriod"/>
            </a:pPr>
            <a:r>
              <a:rPr lang="en">
                <a:solidFill>
                  <a:srgbClr val="EFEFEF"/>
                </a:solidFill>
              </a:rPr>
              <a:t>Calculate the mean and standard deviation of the spread</a:t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 rotWithShape="1">
          <a:blip r:embed="rId3">
            <a:alphaModFix/>
          </a:blip>
          <a:srcRect b="4894" l="0" r="13919" t="18746"/>
          <a:stretch/>
        </p:blipFill>
        <p:spPr>
          <a:xfrm>
            <a:off x="1057025" y="3705200"/>
            <a:ext cx="2486475" cy="63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884575" y="3352250"/>
            <a:ext cx="5144400" cy="14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Z &gt; 2: Short the spread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Z &lt; 2: Long the spread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EFEFEF"/>
                </a:solidFill>
              </a:rPr>
              <a:t>Z = 0: Close position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7100" y="338150"/>
            <a:ext cx="2135200" cy="4467201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429300" y="1017725"/>
            <a:ext cx="5886900" cy="14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Sharpe Ratio: </a:t>
            </a:r>
            <a:endParaRPr>
              <a:solidFill>
                <a:srgbClr val="EFEFEF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ct val="100000"/>
              <a:buChar char="-"/>
            </a:pPr>
            <a:r>
              <a:rPr lang="en">
                <a:solidFill>
                  <a:srgbClr val="EFEFEF"/>
                </a:solidFill>
              </a:rPr>
              <a:t>Low, even on positions with a high return rate, indicating high risk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3875" y="2296175"/>
            <a:ext cx="4432876" cy="240187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57975" y="2571750"/>
            <a:ext cx="1374900" cy="206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FEFEF"/>
                </a:solidFill>
              </a:rPr>
              <a:t>Energy Industry return: 0.044</a:t>
            </a:r>
            <a:endParaRPr>
              <a:solidFill>
                <a:srgbClr val="EFEFE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EFEFEF"/>
                </a:solidFill>
              </a:rPr>
              <a:t>Strategy average return: 0.094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