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Barlow ExtraLight"/>
      <p:regular r:id="rId11"/>
      <p:bold r:id="rId12"/>
      <p:italic r:id="rId13"/>
      <p:boldItalic r:id="rId14"/>
    </p:embeddedFont>
    <p:embeddedFont>
      <p:font typeface="Hepta Slab Medium"/>
      <p:regular r:id="rId15"/>
      <p:bold r:id="rId16"/>
    </p:embeddedFont>
    <p:embeddedFont>
      <p:font typeface="Hepta Slab Light"/>
      <p:regular r:id="rId17"/>
      <p:bold r:id="rId18"/>
    </p:embeddedFont>
    <p:embeddedFont>
      <p:font typeface="Hepta Slab"/>
      <p:regular r:id="rId19"/>
      <p:bold r:id="rId20"/>
    </p:embeddedFont>
    <p:embeddedFont>
      <p:font typeface="Barlow Medium"/>
      <p:regular r:id="rId21"/>
      <p:bold r:id="rId22"/>
      <p:italic r:id="rId23"/>
      <p:boldItalic r:id="rId24"/>
    </p:embeddedFont>
    <p:embeddedFont>
      <p:font typeface="Barlow Light"/>
      <p:regular r:id="rId25"/>
      <p:bold r:id="rId26"/>
      <p:italic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-bold.fntdata"/><Relationship Id="rId22" Type="http://schemas.openxmlformats.org/officeDocument/2006/relationships/font" Target="fonts/BarlowMedium-bold.fntdata"/><Relationship Id="rId21" Type="http://schemas.openxmlformats.org/officeDocument/2006/relationships/font" Target="fonts/BarlowMedium-regular.fntdata"/><Relationship Id="rId24" Type="http://schemas.openxmlformats.org/officeDocument/2006/relationships/font" Target="fonts/BarlowMedium-boldItalic.fntdata"/><Relationship Id="rId23" Type="http://schemas.openxmlformats.org/officeDocument/2006/relationships/font" Target="fonts/Barlow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Light-bold.fntdata"/><Relationship Id="rId25" Type="http://schemas.openxmlformats.org/officeDocument/2006/relationships/font" Target="fonts/BarlowLight-regular.fntdata"/><Relationship Id="rId28" Type="http://schemas.openxmlformats.org/officeDocument/2006/relationships/font" Target="fonts/BarlowLight-boldItalic.fntdata"/><Relationship Id="rId27" Type="http://schemas.openxmlformats.org/officeDocument/2006/relationships/font" Target="fonts/Barlow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font" Target="fonts/BarlowExtraLight-regular.fntdata"/><Relationship Id="rId10" Type="http://schemas.openxmlformats.org/officeDocument/2006/relationships/slide" Target="slides/slide5.xml"/><Relationship Id="rId32" Type="http://schemas.openxmlformats.org/officeDocument/2006/relationships/font" Target="fonts/Barlow-boldItalic.fntdata"/><Relationship Id="rId13" Type="http://schemas.openxmlformats.org/officeDocument/2006/relationships/font" Target="fonts/BarlowExtraLight-italic.fntdata"/><Relationship Id="rId12" Type="http://schemas.openxmlformats.org/officeDocument/2006/relationships/font" Target="fonts/BarlowExtraLight-bold.fntdata"/><Relationship Id="rId15" Type="http://schemas.openxmlformats.org/officeDocument/2006/relationships/font" Target="fonts/HeptaSlabMedium-regular.fntdata"/><Relationship Id="rId14" Type="http://schemas.openxmlformats.org/officeDocument/2006/relationships/font" Target="fonts/BarlowExtraLight-boldItalic.fntdata"/><Relationship Id="rId17" Type="http://schemas.openxmlformats.org/officeDocument/2006/relationships/font" Target="fonts/HeptaSlabLight-regular.fntdata"/><Relationship Id="rId16" Type="http://schemas.openxmlformats.org/officeDocument/2006/relationships/font" Target="fonts/HeptaSlabMedium-bold.fntdata"/><Relationship Id="rId19" Type="http://schemas.openxmlformats.org/officeDocument/2006/relationships/font" Target="fonts/HeptaSlab-regular.fntdata"/><Relationship Id="rId18" Type="http://schemas.openxmlformats.org/officeDocument/2006/relationships/font" Target="fonts/HeptaSlab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39dc2c1c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39dc2c1c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39dc2c1c3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39dc2c1c3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339dc2c1c3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339dc2c1c3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339dc2c1c3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339dc2c1c3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39dc2c1c3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39dc2c1c3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RSI Moving Avg Crossover Strategy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4046100" y="4236450"/>
            <a:ext cx="10518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PARTH GUPTA</a:t>
            </a:r>
            <a:endParaRPr/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Boiler Quant Trading Strategy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idx="1" type="subTitle"/>
          </p:nvPr>
        </p:nvSpPr>
        <p:spPr>
          <a:xfrm>
            <a:off x="791150" y="522625"/>
            <a:ext cx="77796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 the Strategy - RSI</a:t>
            </a:r>
            <a:endParaRPr/>
          </a:p>
        </p:txBody>
      </p:sp>
      <p:sp>
        <p:nvSpPr>
          <p:cNvPr id="334" name="Google Shape;334;p48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lang="en">
                <a:solidFill>
                  <a:schemeClr val="accent1"/>
                </a:solidFill>
              </a:rPr>
              <a:t>RSI </a:t>
            </a:r>
            <a:r>
              <a:rPr lang="en"/>
              <a:t>of </a:t>
            </a:r>
            <a:r>
              <a:rPr lang="en">
                <a:solidFill>
                  <a:schemeClr val="accent1"/>
                </a:solidFill>
              </a:rPr>
              <a:t>over 70</a:t>
            </a:r>
            <a:r>
              <a:rPr lang="en"/>
              <a:t> </a:t>
            </a:r>
            <a:r>
              <a:rPr lang="en"/>
              <a:t>means commodity is </a:t>
            </a: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overbought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RSI</a:t>
            </a:r>
            <a:r>
              <a:rPr lang="en"/>
              <a:t> </a:t>
            </a:r>
            <a:r>
              <a:rPr lang="en"/>
              <a:t>of </a:t>
            </a:r>
            <a:r>
              <a:rPr lang="en"/>
              <a:t>under </a:t>
            </a:r>
            <a:r>
              <a:rPr lang="en">
                <a:solidFill>
                  <a:schemeClr val="accent1"/>
                </a:solidFill>
              </a:rPr>
              <a:t>30</a:t>
            </a:r>
            <a:r>
              <a:rPr lang="en"/>
              <a:t> means commodity is </a:t>
            </a: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oversold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RSI </a:t>
            </a:r>
            <a:r>
              <a:rPr lang="en"/>
              <a:t>is an indicator of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momentum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5" name="Google Shape;335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idx="1" type="subTitle"/>
          </p:nvPr>
        </p:nvSpPr>
        <p:spPr>
          <a:xfrm>
            <a:off x="791150" y="522625"/>
            <a:ext cx="83529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Explaining the Strategy - SMA 50</a:t>
            </a:r>
            <a:endParaRPr/>
          </a:p>
        </p:txBody>
      </p:sp>
      <p:sp>
        <p:nvSpPr>
          <p:cNvPr id="341" name="Google Shape;341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If </a:t>
            </a:r>
            <a:r>
              <a:rPr lang="en">
                <a:solidFill>
                  <a:schemeClr val="accent1"/>
                </a:solidFill>
              </a:rPr>
              <a:t>price</a:t>
            </a:r>
            <a:r>
              <a:rPr lang="en"/>
              <a:t> is </a:t>
            </a:r>
            <a:r>
              <a:rPr lang="en">
                <a:solidFill>
                  <a:schemeClr val="accent1"/>
                </a:solidFill>
              </a:rPr>
              <a:t>above SMA</a:t>
            </a:r>
            <a:r>
              <a:rPr lang="en"/>
              <a:t> → signals an </a:t>
            </a: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uptrend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r>
              <a:rPr lang="en">
                <a:solidFill>
                  <a:schemeClr val="accent1"/>
                </a:solidFill>
              </a:rPr>
              <a:t> price</a:t>
            </a:r>
            <a:r>
              <a:rPr lang="en"/>
              <a:t> is </a:t>
            </a:r>
            <a:r>
              <a:rPr lang="en">
                <a:solidFill>
                  <a:schemeClr val="accent1"/>
                </a:solidFill>
              </a:rPr>
              <a:t>below SMA</a:t>
            </a:r>
            <a:r>
              <a:rPr lang="en"/>
              <a:t> → signals a </a:t>
            </a: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downtrend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SMA</a:t>
            </a:r>
            <a:r>
              <a:rPr lang="en"/>
              <a:t> is an indicator of the </a:t>
            </a: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dominant trend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 txBox="1"/>
          <p:nvPr/>
        </p:nvSpPr>
        <p:spPr>
          <a:xfrm>
            <a:off x="480425" y="610475"/>
            <a:ext cx="86637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S&amp;P 500 Index from Jan 1st, 1975 to Jan 1st, 2000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(dot-com bubble burst, 2002) (great recession, 2007)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7" name="Google Shape;347;p50"/>
          <p:cNvSpPr txBox="1"/>
          <p:nvPr/>
        </p:nvSpPr>
        <p:spPr>
          <a:xfrm>
            <a:off x="480420" y="2906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RESULTS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48" name="Google Shape;348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9" name="Google Shape;3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600" y="1076900"/>
            <a:ext cx="7752798" cy="385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this strategy good, or bad</a:t>
            </a:r>
            <a:endParaRPr/>
          </a:p>
        </p:txBody>
      </p:sp>
      <p:sp>
        <p:nvSpPr>
          <p:cNvPr id="355" name="Google Shape;355;p51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356" name="Google Shape;356;p51"/>
          <p:cNvSpPr txBox="1"/>
          <p:nvPr>
            <p:ph idx="2" type="title"/>
          </p:nvPr>
        </p:nvSpPr>
        <p:spPr>
          <a:xfrm>
            <a:off x="702825" y="2374888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357" name="Google Shape;357;p51"/>
          <p:cNvSpPr txBox="1"/>
          <p:nvPr>
            <p:ph idx="3" type="title"/>
          </p:nvPr>
        </p:nvSpPr>
        <p:spPr>
          <a:xfrm>
            <a:off x="702825" y="3194091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358" name="Google Shape;358;p51"/>
          <p:cNvSpPr txBox="1"/>
          <p:nvPr>
            <p:ph idx="4" type="title"/>
          </p:nvPr>
        </p:nvSpPr>
        <p:spPr>
          <a:xfrm>
            <a:off x="702825" y="40250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59" name="Google Shape;359;p51"/>
          <p:cNvSpPr txBox="1"/>
          <p:nvPr>
            <p:ph idx="4294967295" type="title"/>
          </p:nvPr>
        </p:nvSpPr>
        <p:spPr>
          <a:xfrm>
            <a:off x="3435929" y="14263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Works really well when the market is uptrending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Will hold trades for longer because of SMA-50 indicator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0" name="Google Shape;360;p51"/>
          <p:cNvSpPr txBox="1"/>
          <p:nvPr>
            <p:ph idx="4294967295" type="title"/>
          </p:nvPr>
        </p:nvSpPr>
        <p:spPr>
          <a:xfrm>
            <a:off x="3436503" y="2330979"/>
            <a:ext cx="48102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Doesn’t work when market is in a downtrend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Will only cut losses when exact conditions are met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1" name="Google Shape;361;p51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Optimize selling conditions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for more profits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2" name="Google Shape;362;p51"/>
          <p:cNvSpPr txBox="1"/>
          <p:nvPr>
            <p:ph idx="4294967295" type="title"/>
          </p:nvPr>
        </p:nvSpPr>
        <p:spPr>
          <a:xfrm>
            <a:off x="3433500" y="4060775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Good but too simple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63" name="Google Shape;363;p51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51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51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51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51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5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Pros/Cons &amp; Conclusion</a:t>
            </a:r>
            <a:endParaRPr/>
          </a:p>
        </p:txBody>
      </p:sp>
      <p:sp>
        <p:nvSpPr>
          <p:cNvPr id="369" name="Google Shape;369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