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57" r:id="rId4"/>
    <p:sldId id="258" r:id="rId5"/>
    <p:sldId id="264" r:id="rId6"/>
    <p:sldId id="259" r:id="rId7"/>
    <p:sldId id="262" r:id="rId8"/>
    <p:sldId id="265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ED7D31"/>
    <a:srgbClr val="EE853E"/>
    <a:srgbClr val="321704"/>
    <a:srgbClr val="FDF1E9"/>
    <a:srgbClr val="4D2307"/>
    <a:srgbClr val="E6C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570" y="10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FA934-D242-4461-B173-863E16CFCC07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CF81A-8C89-46A9-B887-78CAFFEDAF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03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CF81A-8C89-46A9-B887-78CAFFEDAF6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43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CF81A-8C89-46A9-B887-78CAFFEDAF6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772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CF81A-8C89-46A9-B887-78CAFFEDAF6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63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CF81A-8C89-46A9-B887-78CAFFEDAF6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23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CF81A-8C89-46A9-B887-78CAFFEDAF6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10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EDA0F2-73F0-47A4-9713-0455668F6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AD790C-312F-413F-A585-714CE8A71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910740-FDCB-4CCB-9D72-2E154678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AC85C3-CA0D-4861-83DC-65D3A17F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135A76-1C66-4DFD-865C-67DE17223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5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56122-5BF9-4393-8453-4F287FEC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2D412E-72F8-423E-998D-50B35FB97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3B4ED6-881D-43FC-A43E-542040AA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5D1F72-88A8-480F-9384-85650E81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B5ADFA-C41E-4009-9CB7-1653D6C6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34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F3FBB2B-4B91-4463-B92A-660E46F77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3F0286-4273-4FB6-AAB2-3313CDD6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8EE86A-F1CC-46DD-A29E-82BEC0A2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E3D16-D991-47B0-A1A5-472B2F7D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AEEC8-E31E-4C5A-BB15-2AC512B80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2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76416-8D79-4366-9DBA-CA4BD44C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2B9D4-5C4D-4E0C-9042-8AB4178DC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F7684F-E3B5-40AB-9C54-609DC6AFA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785A5-3041-4538-81FA-CB0DF70F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BFE2FE-67DC-4129-B3AC-767F87B8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59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7CCB3-3113-4727-B594-89282DC2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0E099E-2EB3-4746-BAD1-00037E89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ED5E8D-E004-4B6E-A1AF-5F16AF72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68D57A-B76E-427D-A549-ED75FE92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F8573A-BE91-43B9-837E-80774B72F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02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ABD303-3E7B-4B30-9241-EA92C23F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F3C84-C4E4-418F-ADF7-5165298B5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E14431-AF0F-4B9C-B0DD-73C6880AF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6CB85B-8974-4D9C-958F-ADECCCBE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4A2B2-7779-45C0-8E77-2E460C01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E6E88C-C89C-4011-B8B8-C59C63AE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84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63970-840D-439B-9C07-F1EE4FAE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1655E-E722-4E21-BF2F-22E533CF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AE74BB-65D6-4B62-A8A1-7B9CC69AE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4F7768-C39F-4BE0-9DED-9D3B0B6E1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9181913-5E87-49AD-815A-0E4401A98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2C4834-0250-4471-B460-F331FB93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47F815-D051-46B5-84CA-649ED22B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CE195A-808C-4770-AE9B-49D1446F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4FEFE-3BC6-4062-9F2B-FC22C096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469852-FE53-4F26-B87C-FDC09CA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3EAF01-6CDD-440E-882F-1BBAE3AF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CB339-270C-4F24-9059-EBEAAF73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58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A95EC7-2D75-4287-929B-0BF0432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844249-3FA9-4720-BE0E-9AD115A7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22DBCD-E4E9-4BED-80D9-71669A09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44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578DDC-AACE-4CAE-9BD6-1FAFB4C90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CD25D-6841-4770-A10D-5ECF260E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96D408-D83C-49AB-A2E0-EA15BBF9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10D12D-940D-4722-85C7-82B2F9E9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94D5DA-BC75-44AD-BA79-1F4C75DF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BD8632-28AE-4A6E-B991-9A6DC50B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3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5BEA6D-512E-43B1-8833-56098586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1F22E84-6DF3-4A8B-81CC-87D75B473D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233A9D-7BAD-45E5-A4FD-4D1638DDA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FD3513-E818-4A77-AA32-F2A9EF1B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E81A65-621D-45C7-A1F4-98ECCA92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FA9676-5DA0-427B-A6B4-B968F425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6290E7-DCE4-4B5D-AF7F-C0887E6A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1DF6DF-2B02-4C4B-BDD5-C1906C470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10548-FD52-4B91-8899-F5A1045DB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445F7-69FE-4077-A0C4-2E6B466CEB0D}" type="datetimeFigureOut">
              <a:rPr lang="ru-RU" smtClean="0"/>
              <a:t>15.03.2023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0DE9EF-8D5E-431F-9E46-8E885F28A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59B4A-D47E-45AC-9B14-C2C0D3A71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74D0A-78D2-40D9-A332-7B28E19049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10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70.png"/><Relationship Id="rId10" Type="http://schemas.openxmlformats.org/officeDocument/2006/relationships/image" Target="../media/image26.png"/><Relationship Id="rId4" Type="http://schemas.openxmlformats.org/officeDocument/2006/relationships/image" Target="../media/image6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B40E2-DDB6-4FA2-B5BF-5F55B96C9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798" y="2289377"/>
            <a:ext cx="6084163" cy="1139623"/>
          </a:xfrm>
        </p:spPr>
        <p:txBody>
          <a:bodyPr>
            <a:normAutofit/>
          </a:bodyPr>
          <a:lstStyle/>
          <a:p>
            <a:pPr algn="l"/>
            <a:r>
              <a:rPr lang="ru-RU" sz="3200" dirty="0">
                <a:latin typeface="Segoe UI" panose="020B0502040204020203" pitchFamily="34" charset="0"/>
                <a:cs typeface="Segoe UI" panose="020B0502040204020203" pitchFamily="34" charset="0"/>
              </a:rPr>
              <a:t>Исследование движения двух тел в гравитационном поле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E90D80-C25B-4603-8444-CC4289D84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126" y="3556322"/>
            <a:ext cx="6252839" cy="1655762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Автор</a:t>
            </a:r>
            <a:r>
              <a:rPr lang="en-US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ru-RU" sz="20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800" dirty="0">
                <a:latin typeface="Segoe UI" panose="020B0502040204020203" pitchFamily="34" charset="0"/>
                <a:cs typeface="Segoe UI" panose="020B0502040204020203" pitchFamily="34" charset="0"/>
              </a:rPr>
              <a:t>Никитин Евгений Павлович</a:t>
            </a:r>
          </a:p>
          <a:p>
            <a:pPr algn="l"/>
            <a:r>
              <a:rPr lang="ru-RU" sz="1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Научный руководитель</a:t>
            </a:r>
            <a:r>
              <a:rPr lang="en-US" sz="18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ru-RU" sz="18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Палийчук Полина Васильевна</a:t>
            </a:r>
            <a:endParaRPr lang="ru-RU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8CDFA5E9-A361-47F9-B847-FC9DDFEC64E3}"/>
              </a:ext>
            </a:extLst>
          </p:cNvPr>
          <p:cNvSpPr/>
          <p:nvPr/>
        </p:nvSpPr>
        <p:spPr>
          <a:xfrm>
            <a:off x="8695088" y="2405171"/>
            <a:ext cx="1761908" cy="17619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6871563-57CB-4D02-832A-46CB783A3750}"/>
              </a:ext>
            </a:extLst>
          </p:cNvPr>
          <p:cNvSpPr/>
          <p:nvPr/>
        </p:nvSpPr>
        <p:spPr>
          <a:xfrm rot="1714924">
            <a:off x="9081842" y="281973"/>
            <a:ext cx="817528" cy="6117336"/>
          </a:xfrm>
          <a:prstGeom prst="ellipse">
            <a:avLst/>
          </a:prstGeom>
          <a:noFill/>
          <a:ln w="19050">
            <a:solidFill>
              <a:schemeClr val="tx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B1581CA-4079-4F33-BDAF-4678C9900C8A}"/>
              </a:ext>
            </a:extLst>
          </p:cNvPr>
          <p:cNvSpPr/>
          <p:nvPr/>
        </p:nvSpPr>
        <p:spPr>
          <a:xfrm rot="1773775">
            <a:off x="9117678" y="2488459"/>
            <a:ext cx="612809" cy="144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81CE6A-0823-46CB-94C1-B51FBB460FAD}"/>
              </a:ext>
            </a:extLst>
          </p:cNvPr>
          <p:cNvSpPr/>
          <p:nvPr/>
        </p:nvSpPr>
        <p:spPr>
          <a:xfrm>
            <a:off x="8824029" y="3311384"/>
            <a:ext cx="485775" cy="419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3899FBB-2F84-45FB-A236-646A40C06D0B}"/>
              </a:ext>
            </a:extLst>
          </p:cNvPr>
          <p:cNvSpPr/>
          <p:nvPr/>
        </p:nvSpPr>
        <p:spPr>
          <a:xfrm rot="19360165">
            <a:off x="9247718" y="2509536"/>
            <a:ext cx="485775" cy="419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141D84B-652C-4840-B3F5-BF5CBE3590AE}"/>
              </a:ext>
            </a:extLst>
          </p:cNvPr>
          <p:cNvSpPr/>
          <p:nvPr/>
        </p:nvSpPr>
        <p:spPr>
          <a:xfrm>
            <a:off x="8506029" y="5225072"/>
            <a:ext cx="378118" cy="37811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03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CE67CD-BE2F-4F6C-93B2-91B2A7524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01" y="2369829"/>
            <a:ext cx="7001256" cy="3500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9EECB8-5535-4993-9E52-B3EE1903835F}"/>
              </a:ext>
            </a:extLst>
          </p:cNvPr>
          <p:cNvSpPr txBox="1"/>
          <p:nvPr/>
        </p:nvSpPr>
        <p:spPr>
          <a:xfrm>
            <a:off x="509122" y="503852"/>
            <a:ext cx="39541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schemeClr val="accent2"/>
                </a:solidFill>
              </a:rPr>
              <a:t>Задача двух тел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B6812E-7F23-4C25-A84B-F57DD7E36684}"/>
              </a:ext>
            </a:extLst>
          </p:cNvPr>
          <p:cNvSpPr txBox="1"/>
          <p:nvPr/>
        </p:nvSpPr>
        <p:spPr>
          <a:xfrm>
            <a:off x="984557" y="1273293"/>
            <a:ext cx="4390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Движение двух тел одинаковой массы</a:t>
            </a:r>
          </a:p>
        </p:txBody>
      </p:sp>
    </p:spTree>
    <p:extLst>
      <p:ext uri="{BB962C8B-B14F-4D97-AF65-F5344CB8AC3E}">
        <p14:creationId xmlns:p14="http://schemas.microsoft.com/office/powerpoint/2010/main" val="341559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130D739-8354-4E52-96E5-8EB6866C9840}"/>
              </a:ext>
            </a:extLst>
          </p:cNvPr>
          <p:cNvSpPr txBox="1"/>
          <p:nvPr/>
        </p:nvSpPr>
        <p:spPr>
          <a:xfrm>
            <a:off x="1088280" y="995372"/>
            <a:ext cx="2255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Цель проекта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6A8578-41C9-4ADE-B72C-152B1C65D35E}"/>
              </a:ext>
            </a:extLst>
          </p:cNvPr>
          <p:cNvSpPr txBox="1"/>
          <p:nvPr/>
        </p:nvSpPr>
        <p:spPr>
          <a:xfrm>
            <a:off x="689498" y="1598127"/>
            <a:ext cx="10813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Изучить механизм движения двух тел в гравитационном поле и построить динамичную компьютерную модель этой системы. </a:t>
            </a:r>
            <a:endParaRPr lang="ru-RU" sz="2000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963524-A491-4CBB-80DE-BE4F0A7AD900}"/>
              </a:ext>
            </a:extLst>
          </p:cNvPr>
          <p:cNvSpPr txBox="1"/>
          <p:nvPr/>
        </p:nvSpPr>
        <p:spPr>
          <a:xfrm>
            <a:off x="1088280" y="2996273"/>
            <a:ext cx="125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5FCF46-C5C6-414B-9D02-6BD2F3097772}"/>
              </a:ext>
            </a:extLst>
          </p:cNvPr>
          <p:cNvSpPr txBox="1"/>
          <p:nvPr/>
        </p:nvSpPr>
        <p:spPr>
          <a:xfrm>
            <a:off x="689498" y="3922614"/>
            <a:ext cx="5317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1. Сформулировать требования к модели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</a:p>
          <a:p>
            <a:pPr lvl="0"/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4EC29A-BF7A-446F-BAF8-679590F493F9}"/>
              </a:ext>
            </a:extLst>
          </p:cNvPr>
          <p:cNvSpPr txBox="1"/>
          <p:nvPr/>
        </p:nvSpPr>
        <p:spPr>
          <a:xfrm>
            <a:off x="6096000" y="4693956"/>
            <a:ext cx="54065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4. На основе полученных выражений и зависимостей построить модель, демонстрирующую механизм движения двух тел под действием гравитационной силы.</a:t>
            </a:r>
          </a:p>
          <a:p>
            <a:pPr lvl="0"/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658546-90AB-4263-9D0B-8A97B3CA7707}"/>
              </a:ext>
            </a:extLst>
          </p:cNvPr>
          <p:cNvSpPr txBox="1"/>
          <p:nvPr/>
        </p:nvSpPr>
        <p:spPr>
          <a:xfrm>
            <a:off x="6096000" y="3611880"/>
            <a:ext cx="54065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2. Получить выражения необходимые для вычисления постоянных величин системы, используя формализм Лагранжа.</a:t>
            </a:r>
            <a:endParaRPr lang="ru-RU" sz="16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FABFF-3EB0-4A71-BD0E-12BF0A093B11}"/>
              </a:ext>
            </a:extLst>
          </p:cNvPr>
          <p:cNvSpPr txBox="1"/>
          <p:nvPr/>
        </p:nvSpPr>
        <p:spPr>
          <a:xfrm>
            <a:off x="689498" y="4949528"/>
            <a:ext cx="4991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3. Определить функциональную зависимость координат системы от времени.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E7E9F0F-32E8-4AF5-B9B3-9D1CBB8E6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30787" y="1140478"/>
            <a:ext cx="190481" cy="21587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821F8A-E615-49E2-8384-B279D4783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30787" y="3121282"/>
            <a:ext cx="190481" cy="211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7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8114E6-F4AB-4FDD-BF25-ED02AEC65162}"/>
              </a:ext>
            </a:extLst>
          </p:cNvPr>
          <p:cNvSpPr txBox="1"/>
          <p:nvPr/>
        </p:nvSpPr>
        <p:spPr>
          <a:xfrm>
            <a:off x="784860" y="1529142"/>
            <a:ext cx="5500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Объект, описывающийся моделью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263EC-36F4-4687-A6FE-A5777FAD0DF8}"/>
              </a:ext>
            </a:extLst>
          </p:cNvPr>
          <p:cNvSpPr txBox="1"/>
          <p:nvPr/>
        </p:nvSpPr>
        <p:spPr>
          <a:xfrm>
            <a:off x="801429" y="2059256"/>
            <a:ext cx="6228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Модель будет описывать решение задачи двух тел в условиях гравитационного поля.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9A884FD-FBBD-40E1-96BA-7CB44DA5E334}"/>
              </a:ext>
            </a:extLst>
          </p:cNvPr>
          <p:cNvCxnSpPr/>
          <p:nvPr/>
        </p:nvCxnSpPr>
        <p:spPr>
          <a:xfrm flipV="1">
            <a:off x="7744968" y="1289221"/>
            <a:ext cx="0" cy="3054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94308651-CFD8-4567-A8E6-22543D35D7C6}"/>
              </a:ext>
            </a:extLst>
          </p:cNvPr>
          <p:cNvCxnSpPr/>
          <p:nvPr/>
        </p:nvCxnSpPr>
        <p:spPr>
          <a:xfrm>
            <a:off x="7744968" y="4343400"/>
            <a:ext cx="3273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A0F156B-3F50-4B93-854A-142D58016841}"/>
              </a:ext>
            </a:extLst>
          </p:cNvPr>
          <p:cNvCxnSpPr>
            <a:cxnSpLocks/>
          </p:cNvCxnSpPr>
          <p:nvPr/>
        </p:nvCxnSpPr>
        <p:spPr>
          <a:xfrm flipH="1">
            <a:off x="6117336" y="4343400"/>
            <a:ext cx="1627632" cy="162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B0D40EBC-540A-4157-B1B1-430449FAD8E3}"/>
              </a:ext>
            </a:extLst>
          </p:cNvPr>
          <p:cNvSpPr/>
          <p:nvPr/>
        </p:nvSpPr>
        <p:spPr>
          <a:xfrm>
            <a:off x="8857490" y="2161066"/>
            <a:ext cx="238125" cy="238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3D71739B-7A8F-48CB-8099-BA8F52E8A32C}"/>
              </a:ext>
            </a:extLst>
          </p:cNvPr>
          <p:cNvSpPr/>
          <p:nvPr/>
        </p:nvSpPr>
        <p:spPr>
          <a:xfrm>
            <a:off x="9878034" y="3022722"/>
            <a:ext cx="238125" cy="238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8E8465B7-1363-4CAE-ABD6-009D835EFCB4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7744968" y="2364318"/>
            <a:ext cx="1147395" cy="19790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5B2ABA6-7063-44D2-90C4-0A7CA65904E5}"/>
              </a:ext>
            </a:extLst>
          </p:cNvPr>
          <p:cNvCxnSpPr>
            <a:cxnSpLocks/>
          </p:cNvCxnSpPr>
          <p:nvPr/>
        </p:nvCxnSpPr>
        <p:spPr>
          <a:xfrm flipV="1">
            <a:off x="7744967" y="3195638"/>
            <a:ext cx="2152422" cy="11477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77C22FD-FE1E-453B-87E7-E6F1CE634076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9060742" y="2364318"/>
            <a:ext cx="852165" cy="6932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F5CA961D-1338-45B3-BB78-1A286E3D09EB}"/>
              </a:ext>
            </a:extLst>
          </p:cNvPr>
          <p:cNvSpPr/>
          <p:nvPr/>
        </p:nvSpPr>
        <p:spPr>
          <a:xfrm rot="18053179">
            <a:off x="8291031" y="3099620"/>
            <a:ext cx="239129" cy="23317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DBF0C1E2-DBF1-48B6-B824-E32C4CBAB9BF}"/>
              </a:ext>
            </a:extLst>
          </p:cNvPr>
          <p:cNvSpPr/>
          <p:nvPr/>
        </p:nvSpPr>
        <p:spPr>
          <a:xfrm rot="20071372">
            <a:off x="8860367" y="3559417"/>
            <a:ext cx="222596" cy="2225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5522E3-3088-4BBA-8D5E-FBE9AB773991}"/>
                  </a:ext>
                </a:extLst>
              </p:cNvPr>
              <p:cNvSpPr txBox="1"/>
              <p:nvPr/>
            </p:nvSpPr>
            <p:spPr>
              <a:xfrm>
                <a:off x="8879824" y="3542066"/>
                <a:ext cx="2438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75522E3-3088-4BBA-8D5E-FBE9AB77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824" y="3542066"/>
                <a:ext cx="243848" cy="276999"/>
              </a:xfrm>
              <a:prstGeom prst="rect">
                <a:avLst/>
              </a:prstGeom>
              <a:blipFill>
                <a:blip r:embed="rId3"/>
                <a:stretch>
                  <a:fillRect l="-30000" t="-46667" r="-72500" b="-17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566019-8CAA-4351-9313-8C6F33DA4E98}"/>
                  </a:ext>
                </a:extLst>
              </p:cNvPr>
              <p:cNvSpPr txBox="1"/>
              <p:nvPr/>
            </p:nvSpPr>
            <p:spPr>
              <a:xfrm>
                <a:off x="8234897" y="3022722"/>
                <a:ext cx="2516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8566019-8CAA-4351-9313-8C6F33DA4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897" y="3022722"/>
                <a:ext cx="251637" cy="369332"/>
              </a:xfrm>
              <a:prstGeom prst="rect">
                <a:avLst/>
              </a:prstGeom>
              <a:blipFill>
                <a:blip r:embed="rId4"/>
                <a:stretch>
                  <a:fillRect l="-2439" t="-23333" r="-292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21E1EF3-DBD3-42BE-933E-113FC344F15B}"/>
              </a:ext>
            </a:extLst>
          </p:cNvPr>
          <p:cNvSpPr/>
          <p:nvPr/>
        </p:nvSpPr>
        <p:spPr>
          <a:xfrm rot="2420874">
            <a:off x="9336258" y="2569143"/>
            <a:ext cx="170438" cy="17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3F8018-BE4B-4D3F-9BB9-35D278333E16}"/>
                  </a:ext>
                </a:extLst>
              </p:cNvPr>
              <p:cNvSpPr txBox="1"/>
              <p:nvPr/>
            </p:nvSpPr>
            <p:spPr>
              <a:xfrm>
                <a:off x="9337992" y="2515862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B3F8018-BE4B-4D3F-9BB9-35D278333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992" y="2515862"/>
                <a:ext cx="166969" cy="276999"/>
              </a:xfrm>
              <a:prstGeom prst="rect">
                <a:avLst/>
              </a:prstGeom>
              <a:blipFill>
                <a:blip r:embed="rId5"/>
                <a:stretch>
                  <a:fillRect l="-44444" t="-48889" r="-107407" b="-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A1F917-8F9B-4E10-9875-E1BA6F6C4628}"/>
                  </a:ext>
                </a:extLst>
              </p:cNvPr>
              <p:cNvSpPr txBox="1"/>
              <p:nvPr/>
            </p:nvSpPr>
            <p:spPr>
              <a:xfrm>
                <a:off x="8863564" y="2164717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6A1F917-8F9B-4E10-9875-E1BA6F6C4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564" y="2164717"/>
                <a:ext cx="232051" cy="184666"/>
              </a:xfrm>
              <a:prstGeom prst="rect">
                <a:avLst/>
              </a:prstGeom>
              <a:blipFill>
                <a:blip r:embed="rId6"/>
                <a:stretch>
                  <a:fillRect l="-10526" r="-2632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17E15EF-898C-4A87-90BD-FE01582A5D1E}"/>
                  </a:ext>
                </a:extLst>
              </p:cNvPr>
              <p:cNvSpPr txBox="1"/>
              <p:nvPr/>
            </p:nvSpPr>
            <p:spPr>
              <a:xfrm>
                <a:off x="9813226" y="2983848"/>
                <a:ext cx="3870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17E15EF-898C-4A87-90BD-FE01582A5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3226" y="2983848"/>
                <a:ext cx="38709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E569A546-2A7A-4B63-99DF-6677CBB4CDAB}"/>
              </a:ext>
            </a:extLst>
          </p:cNvPr>
          <p:cNvSpPr/>
          <p:nvPr/>
        </p:nvSpPr>
        <p:spPr>
          <a:xfrm>
            <a:off x="6285212" y="5519845"/>
            <a:ext cx="260647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598A4A3B-BA39-40A2-9F37-B00122F0177A}"/>
              </a:ext>
            </a:extLst>
          </p:cNvPr>
          <p:cNvSpPr/>
          <p:nvPr/>
        </p:nvSpPr>
        <p:spPr>
          <a:xfrm>
            <a:off x="7614643" y="1553342"/>
            <a:ext cx="260647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20D433EA-1EF9-4E69-96A6-11804EB7A55C}"/>
              </a:ext>
            </a:extLst>
          </p:cNvPr>
          <p:cNvSpPr/>
          <p:nvPr/>
        </p:nvSpPr>
        <p:spPr>
          <a:xfrm>
            <a:off x="10496943" y="4213075"/>
            <a:ext cx="260647" cy="2606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2D2296-A099-46B6-A3EC-E8B6400BD2E1}"/>
                  </a:ext>
                </a:extLst>
              </p:cNvPr>
              <p:cNvSpPr txBox="1"/>
              <p:nvPr/>
            </p:nvSpPr>
            <p:spPr>
              <a:xfrm>
                <a:off x="10535606" y="4196723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F2D2296-A099-46B6-A3EC-E8B6400BD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606" y="4196723"/>
                <a:ext cx="183319" cy="276999"/>
              </a:xfrm>
              <a:prstGeom prst="rect">
                <a:avLst/>
              </a:prstGeom>
              <a:blipFill>
                <a:blip r:embed="rId8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2F7CF6-3316-4415-B1E6-DDF72D36BDF0}"/>
                  </a:ext>
                </a:extLst>
              </p:cNvPr>
              <p:cNvSpPr txBox="1"/>
              <p:nvPr/>
            </p:nvSpPr>
            <p:spPr>
              <a:xfrm>
                <a:off x="7651607" y="1498727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82F7CF6-3316-4415-B1E6-DDF72D36B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607" y="1498727"/>
                <a:ext cx="186718" cy="276999"/>
              </a:xfrm>
              <a:prstGeom prst="rect">
                <a:avLst/>
              </a:prstGeom>
              <a:blipFill>
                <a:blip r:embed="rId9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44BF22-CFBA-4CCE-B148-8F25009C034C}"/>
                  </a:ext>
                </a:extLst>
              </p:cNvPr>
              <p:cNvSpPr txBox="1"/>
              <p:nvPr/>
            </p:nvSpPr>
            <p:spPr>
              <a:xfrm>
                <a:off x="6330992" y="5523531"/>
                <a:ext cx="16908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44BF22-CFBA-4CCE-B148-8F25009C0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92" y="5523531"/>
                <a:ext cx="169085" cy="276999"/>
              </a:xfrm>
              <a:prstGeom prst="rect">
                <a:avLst/>
              </a:prstGeom>
              <a:blipFill>
                <a:blip r:embed="rId10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7B5DA3DE-ECAD-4366-B420-3EC50029E6E0}"/>
              </a:ext>
            </a:extLst>
          </p:cNvPr>
          <p:cNvSpPr txBox="1"/>
          <p:nvPr/>
        </p:nvSpPr>
        <p:spPr>
          <a:xfrm>
            <a:off x="1321857" y="2983848"/>
            <a:ext cx="3452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Модель должна…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7CA6D-FAE3-42ED-869B-308FF2A874A3}"/>
              </a:ext>
            </a:extLst>
          </p:cNvPr>
          <p:cNvSpPr txBox="1"/>
          <p:nvPr/>
        </p:nvSpPr>
        <p:spPr>
          <a:xfrm>
            <a:off x="1340242" y="3537321"/>
            <a:ext cx="5627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Полностью соответствовать физическим закономерностям.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Выводить полученные в ходе работы данные о системе.</a:t>
            </a:r>
          </a:p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3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3FDB46F-1B10-425D-AEF0-24E2FDB8D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71" y="1304671"/>
            <a:ext cx="8432800" cy="494968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32DB166-9D4D-4E7F-8E03-BC98768A22F5}"/>
              </a:ext>
            </a:extLst>
          </p:cNvPr>
          <p:cNvSpPr/>
          <p:nvPr/>
        </p:nvSpPr>
        <p:spPr>
          <a:xfrm>
            <a:off x="555303" y="1649943"/>
            <a:ext cx="302260" cy="302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ACA441-6764-4952-B7F3-0BA9CFB8802A}"/>
                  </a:ext>
                </a:extLst>
              </p:cNvPr>
              <p:cNvSpPr txBox="1"/>
              <p:nvPr/>
            </p:nvSpPr>
            <p:spPr>
              <a:xfrm>
                <a:off x="504638" y="1539463"/>
                <a:ext cx="4522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ACA441-6764-4952-B7F3-0BA9CFB88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38" y="1539463"/>
                <a:ext cx="4522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62A884B-A91E-4AD4-AA88-97348EF23967}"/>
              </a:ext>
            </a:extLst>
          </p:cNvPr>
          <p:cNvSpPr/>
          <p:nvPr/>
        </p:nvSpPr>
        <p:spPr>
          <a:xfrm>
            <a:off x="8118095" y="5821407"/>
            <a:ext cx="302260" cy="302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bg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3119FA-0A8C-49B6-BE0D-B31A3B0A7CAB}"/>
                  </a:ext>
                </a:extLst>
              </p:cNvPr>
              <p:cNvSpPr txBox="1"/>
              <p:nvPr/>
            </p:nvSpPr>
            <p:spPr>
              <a:xfrm>
                <a:off x="8073390" y="5690260"/>
                <a:ext cx="3962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3119FA-0A8C-49B6-BE0D-B31A3B0A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3390" y="5690260"/>
                <a:ext cx="396240" cy="523220"/>
              </a:xfrm>
              <a:prstGeom prst="rect">
                <a:avLst/>
              </a:prstGeom>
              <a:blipFill>
                <a:blip r:embed="rId5"/>
                <a:stretch>
                  <a:fillRect r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Овал 10">
            <a:extLst>
              <a:ext uri="{FF2B5EF4-FFF2-40B4-BE49-F238E27FC236}">
                <a16:creationId xmlns:a16="http://schemas.microsoft.com/office/drawing/2014/main" id="{5D616682-F13C-4AF4-88A4-1CF918795D4D}"/>
              </a:ext>
            </a:extLst>
          </p:cNvPr>
          <p:cNvSpPr/>
          <p:nvPr/>
        </p:nvSpPr>
        <p:spPr>
          <a:xfrm>
            <a:off x="7439576" y="4327974"/>
            <a:ext cx="101600" cy="1016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FFA48-4448-4FBD-A1F0-73E77D528A3F}"/>
                  </a:ext>
                </a:extLst>
              </p:cNvPr>
              <p:cNvSpPr txBox="1"/>
              <p:nvPr/>
            </p:nvSpPr>
            <p:spPr>
              <a:xfrm>
                <a:off x="6096000" y="4871038"/>
                <a:ext cx="1620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(50800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~0,515</m:t>
                    </m:r>
                  </m:oMath>
                </a14:m>
                <a:r>
                  <a:rPr lang="en-US" dirty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7FFA48-4448-4FBD-A1F0-73E77D528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71038"/>
                <a:ext cx="1620636" cy="276999"/>
              </a:xfrm>
              <a:prstGeom prst="rect">
                <a:avLst/>
              </a:prstGeom>
              <a:blipFill>
                <a:blip r:embed="rId6"/>
                <a:stretch>
                  <a:fillRect l="-6767" t="-28889" r="-7895" b="-5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088D83EF-CDE4-403E-BA28-8B88A0BEE4EB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 flipV="1">
            <a:off x="6906318" y="4378774"/>
            <a:ext cx="533258" cy="49226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B73C202-135F-40B1-B849-E6C6FD68A07D}"/>
              </a:ext>
            </a:extLst>
          </p:cNvPr>
          <p:cNvSpPr txBox="1"/>
          <p:nvPr/>
        </p:nvSpPr>
        <p:spPr>
          <a:xfrm>
            <a:off x="604837" y="298672"/>
            <a:ext cx="3866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Выбор начальных скоростей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6B6161-5CA4-4DED-9CAE-504F212A76F7}"/>
                  </a:ext>
                </a:extLst>
              </p:cNvPr>
              <p:cNvSpPr txBox="1"/>
              <p:nvPr/>
            </p:nvSpPr>
            <p:spPr>
              <a:xfrm>
                <a:off x="9478651" y="2062683"/>
                <a:ext cx="2034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=1−парабола</m:t>
                      </m:r>
                    </m:oMath>
                  </m:oMathPara>
                </a14:m>
                <a:endParaRPr lang="ru-RU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6B6161-5CA4-4DED-9CAE-504F212A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8651" y="2062683"/>
                <a:ext cx="2034788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B1835B-1163-4A5B-9BBC-5FC43F0AF44C}"/>
                  </a:ext>
                </a:extLst>
              </p:cNvPr>
              <p:cNvSpPr txBox="1"/>
              <p:nvPr/>
            </p:nvSpPr>
            <p:spPr>
              <a:xfrm>
                <a:off x="9412481" y="2527732"/>
                <a:ext cx="21671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ru-RU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еллипс</m:t>
                      </m:r>
                    </m:oMath>
                  </m:oMathPara>
                </a14:m>
                <a:endParaRPr lang="ru-RU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5B1835B-1163-4A5B-9BBC-5FC43F0A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481" y="2527732"/>
                <a:ext cx="216712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9B9DB3-FCF9-4FE2-9AC3-EFC0913BD2E9}"/>
                  </a:ext>
                </a:extLst>
              </p:cNvPr>
              <p:cNvSpPr txBox="1"/>
              <p:nvPr/>
            </p:nvSpPr>
            <p:spPr>
              <a:xfrm>
                <a:off x="9208008" y="3335614"/>
                <a:ext cx="26426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18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ru-RU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траектория - парабола</a:t>
                </a:r>
                <a:endParaRPr lang="ru-RU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endParaRPr lang="ru-RU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79B9DB3-FCF9-4FE2-9AC3-EFC0913BD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008" y="3335614"/>
                <a:ext cx="2642616" cy="923330"/>
              </a:xfrm>
              <a:prstGeom prst="rect">
                <a:avLst/>
              </a:prstGeom>
              <a:blipFill>
                <a:blip r:embed="rId9"/>
                <a:stretch>
                  <a:fillRect l="-2079" t="-3289" r="-6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C9F44A-4D55-4667-A40E-B8E79049F14C}"/>
                  </a:ext>
                </a:extLst>
              </p:cNvPr>
              <p:cNvSpPr txBox="1"/>
              <p:nvPr/>
            </p:nvSpPr>
            <p:spPr>
              <a:xfrm>
                <a:off x="9009126" y="4596257"/>
                <a:ext cx="28414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sz="18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800" b="1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𝟓𝟎𝟖𝟎𝟎</m:t>
                    </m:r>
                  </m:oMath>
                </a14:m>
                <a:endParaRPr lang="ru-RU" sz="18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ru-RU" b="1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b="1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1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𝟓𝟏𝟓</m:t>
                      </m:r>
                    </m:oMath>
                  </m:oMathPara>
                </a14:m>
                <a:endParaRPr lang="ru-RU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C9F44A-4D55-4667-A40E-B8E79049F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9126" y="4596257"/>
                <a:ext cx="2841498" cy="646331"/>
              </a:xfrm>
              <a:prstGeom prst="rect">
                <a:avLst/>
              </a:prstGeom>
              <a:blipFill>
                <a:blip r:embed="rId10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D28A15CE-251A-4C34-AE09-47A3BA3CF30A}"/>
              </a:ext>
            </a:extLst>
          </p:cNvPr>
          <p:cNvCxnSpPr>
            <a:cxnSpLocks/>
          </p:cNvCxnSpPr>
          <p:nvPr/>
        </p:nvCxnSpPr>
        <p:spPr>
          <a:xfrm>
            <a:off x="9098280" y="4204920"/>
            <a:ext cx="28254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8E073CC2-CEDB-4EEF-87BE-84C07182BDB3}"/>
              </a:ext>
            </a:extLst>
          </p:cNvPr>
          <p:cNvCxnSpPr>
            <a:cxnSpLocks/>
          </p:cNvCxnSpPr>
          <p:nvPr/>
        </p:nvCxnSpPr>
        <p:spPr>
          <a:xfrm>
            <a:off x="9098280" y="5579901"/>
            <a:ext cx="28254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FDC78F6-82BC-4D57-83C7-3FE77519C51F}"/>
              </a:ext>
            </a:extLst>
          </p:cNvPr>
          <p:cNvCxnSpPr>
            <a:cxnSpLocks/>
          </p:cNvCxnSpPr>
          <p:nvPr/>
        </p:nvCxnSpPr>
        <p:spPr>
          <a:xfrm flipV="1">
            <a:off x="9189720" y="1818336"/>
            <a:ext cx="0" cy="38496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CDF7D2F9-8185-45D3-A45D-976EA3EA0117}"/>
              </a:ext>
            </a:extLst>
          </p:cNvPr>
          <p:cNvCxnSpPr>
            <a:cxnSpLocks/>
          </p:cNvCxnSpPr>
          <p:nvPr/>
        </p:nvCxnSpPr>
        <p:spPr>
          <a:xfrm flipV="1">
            <a:off x="11820144" y="1818336"/>
            <a:ext cx="0" cy="38496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A8F9C0B-FD70-4103-A94D-2AC1634486A6}"/>
              </a:ext>
            </a:extLst>
          </p:cNvPr>
          <p:cNvCxnSpPr>
            <a:cxnSpLocks/>
          </p:cNvCxnSpPr>
          <p:nvPr/>
        </p:nvCxnSpPr>
        <p:spPr>
          <a:xfrm>
            <a:off x="9098280" y="3116784"/>
            <a:ext cx="28254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2E6D6CD1-A42F-477C-8888-88BF38933E33}"/>
              </a:ext>
            </a:extLst>
          </p:cNvPr>
          <p:cNvCxnSpPr/>
          <p:nvPr/>
        </p:nvCxnSpPr>
        <p:spPr>
          <a:xfrm>
            <a:off x="9098280" y="1928064"/>
            <a:ext cx="28254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71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F498B95-C2B5-4FC6-9ECB-77EA941DA75D}"/>
              </a:ext>
            </a:extLst>
          </p:cNvPr>
          <p:cNvSpPr/>
          <p:nvPr/>
        </p:nvSpPr>
        <p:spPr>
          <a:xfrm>
            <a:off x="3353133" y="0"/>
            <a:ext cx="1261967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45EF6B0-ED2D-4692-B314-09942288ED6B}"/>
              </a:ext>
            </a:extLst>
          </p:cNvPr>
          <p:cNvSpPr/>
          <p:nvPr/>
        </p:nvSpPr>
        <p:spPr>
          <a:xfrm>
            <a:off x="1" y="0"/>
            <a:ext cx="4365528" cy="6858000"/>
          </a:xfrm>
          <a:prstGeom prst="rect">
            <a:avLst/>
          </a:prstGeom>
          <a:solidFill>
            <a:srgbClr val="EE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D2601-D212-4D70-803C-CCC394BE92F2}"/>
                  </a:ext>
                </a:extLst>
              </p:cNvPr>
              <p:cNvSpPr txBox="1"/>
              <p:nvPr/>
            </p:nvSpPr>
            <p:spPr>
              <a:xfrm>
                <a:off x="849782" y="1380300"/>
                <a:ext cx="2740914" cy="612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ru-RU" i="0" smtClean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i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i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ru-RU" i="0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i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i="1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>
                  <a:solidFill>
                    <a:srgbClr val="321704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DD2601-D212-4D70-803C-CCC394BE9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82" y="1380300"/>
                <a:ext cx="2740914" cy="612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55749E3-7E61-47BA-9FBE-CA2104CDE1A4}"/>
              </a:ext>
            </a:extLst>
          </p:cNvPr>
          <p:cNvSpPr txBox="1"/>
          <p:nvPr/>
        </p:nvSpPr>
        <p:spPr>
          <a:xfrm>
            <a:off x="329185" y="397445"/>
            <a:ext cx="406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Выражения для физических постоянных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0C53C0-E872-4067-BA6E-20F0BA735D55}"/>
              </a:ext>
            </a:extLst>
          </p:cNvPr>
          <p:cNvSpPr txBox="1"/>
          <p:nvPr/>
        </p:nvSpPr>
        <p:spPr>
          <a:xfrm>
            <a:off x="305959" y="2810027"/>
            <a:ext cx="3753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Выражение для координат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152274-698E-4013-BDE7-417B92F4D7DE}"/>
                  </a:ext>
                </a:extLst>
              </p:cNvPr>
              <p:cNvSpPr txBox="1"/>
              <p:nvPr/>
            </p:nvSpPr>
            <p:spPr>
              <a:xfrm>
                <a:off x="849782" y="2101812"/>
                <a:ext cx="26483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i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ru-RU" b="0" i="0" smtClean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ru-RU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b="0" i="1" smtClean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>
                  <a:solidFill>
                    <a:srgbClr val="321704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152274-698E-4013-BDE7-417B92F4D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82" y="2101812"/>
                <a:ext cx="2648331" cy="369332"/>
              </a:xfrm>
              <a:prstGeom prst="rect">
                <a:avLst/>
              </a:prstGeom>
              <a:blipFill>
                <a:blip r:embed="rId3"/>
                <a:stretch>
                  <a:fillRect t="-23333" r="-3908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C5107F-1FB8-4F79-AE53-C00C860909C7}"/>
                  </a:ext>
                </a:extLst>
              </p:cNvPr>
              <p:cNvSpPr txBox="1"/>
              <p:nvPr/>
            </p:nvSpPr>
            <p:spPr>
              <a:xfrm>
                <a:off x="1316025" y="5152218"/>
                <a:ext cx="1797208" cy="671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2000" i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ru-RU" sz="2000" i="0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ru-RU" sz="2000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𝑒𝑐𝑜𝑠</m:t>
                          </m:r>
                          <m:r>
                            <a:rPr lang="ru-RU" sz="2000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</m:oMath>
                  </m:oMathPara>
                </a14:m>
                <a:endParaRPr lang="ru-RU" sz="2000" dirty="0">
                  <a:solidFill>
                    <a:srgbClr val="321704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3C5107F-1FB8-4F79-AE53-C00C86090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025" y="5152218"/>
                <a:ext cx="1797208" cy="671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F12166-46DB-4205-B81A-8D54073B5742}"/>
                  </a:ext>
                </a:extLst>
              </p:cNvPr>
              <p:cNvSpPr txBox="1"/>
              <p:nvPr/>
            </p:nvSpPr>
            <p:spPr>
              <a:xfrm>
                <a:off x="247085" y="3760834"/>
                <a:ext cx="3753612" cy="973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ru-RU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ru-RU" i="0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i="0">
                          <a:solidFill>
                            <a:srgbClr val="321704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nary>
                        <m:naryPr>
                          <m:limLoc m:val="subSup"/>
                          <m:ctrlPr>
                            <a:rPr lang="ru-RU" i="1" smtClean="0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ru-RU" i="1">
                              <a:solidFill>
                                <a:srgbClr val="321704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321704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i="1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rgbClr val="3217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solidFill>
                                            <a:srgbClr val="3217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ru-RU" i="1">
                                          <a:solidFill>
                                            <a:srgbClr val="3217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ru-RU" i="1">
                                          <a:solidFill>
                                            <a:srgbClr val="3217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i="1">
                                          <a:solidFill>
                                            <a:srgbClr val="3217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ru-RU" i="0">
                                          <a:solidFill>
                                            <a:srgbClr val="3217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i="1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i="1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ru-RU" i="1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ru-RU" i="0">
                                      <a:solidFill>
                                        <a:srgbClr val="321704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rgbClr val="32170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ru-RU" i="1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i="0">
                                              <a:solidFill>
                                                <a:srgbClr val="32170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ru-RU" dirty="0">
                  <a:solidFill>
                    <a:srgbClr val="321704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F12166-46DB-4205-B81A-8D54073B5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85" y="3760834"/>
                <a:ext cx="3753612" cy="973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BC98C08-1E88-4211-9E9C-95B582AA67B2}"/>
              </a:ext>
            </a:extLst>
          </p:cNvPr>
          <p:cNvCxnSpPr>
            <a:cxnSpLocks/>
          </p:cNvCxnSpPr>
          <p:nvPr/>
        </p:nvCxnSpPr>
        <p:spPr>
          <a:xfrm>
            <a:off x="5954293" y="2522525"/>
            <a:ext cx="4594394" cy="2070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lg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Овал 50">
            <a:extLst>
              <a:ext uri="{FF2B5EF4-FFF2-40B4-BE49-F238E27FC236}">
                <a16:creationId xmlns:a16="http://schemas.microsoft.com/office/drawing/2014/main" id="{96512CAA-1D1F-4339-A38A-5D0E48C2AE06}"/>
              </a:ext>
            </a:extLst>
          </p:cNvPr>
          <p:cNvSpPr/>
          <p:nvPr/>
        </p:nvSpPr>
        <p:spPr>
          <a:xfrm>
            <a:off x="6246281" y="1774449"/>
            <a:ext cx="2450592" cy="1545336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B8F50860-B645-4136-8C4D-B86A96844B14}"/>
              </a:ext>
            </a:extLst>
          </p:cNvPr>
          <p:cNvSpPr/>
          <p:nvPr/>
        </p:nvSpPr>
        <p:spPr>
          <a:xfrm>
            <a:off x="7834289" y="1774449"/>
            <a:ext cx="2450592" cy="1545336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00D688B1-5C8C-440F-9E85-8899D209CB60}"/>
              </a:ext>
            </a:extLst>
          </p:cNvPr>
          <p:cNvCxnSpPr>
            <a:cxnSpLocks/>
            <a:stCxn id="54" idx="3"/>
            <a:endCxn id="61" idx="7"/>
          </p:cNvCxnSpPr>
          <p:nvPr/>
        </p:nvCxnSpPr>
        <p:spPr>
          <a:xfrm>
            <a:off x="7549768" y="1820019"/>
            <a:ext cx="1459808" cy="1449757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stealth" w="med" len="lg"/>
            <a:tailEnd type="stealth" w="med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Овал 60">
            <a:extLst>
              <a:ext uri="{FF2B5EF4-FFF2-40B4-BE49-F238E27FC236}">
                <a16:creationId xmlns:a16="http://schemas.microsoft.com/office/drawing/2014/main" id="{A3061E23-3D37-47B8-8A3E-23A435855436}"/>
              </a:ext>
            </a:extLst>
          </p:cNvPr>
          <p:cNvSpPr/>
          <p:nvPr/>
        </p:nvSpPr>
        <p:spPr>
          <a:xfrm flipH="1">
            <a:off x="8988861" y="3249061"/>
            <a:ext cx="141448" cy="14144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7A04205C-2899-4080-914D-52386378DA32}"/>
              </a:ext>
            </a:extLst>
          </p:cNvPr>
          <p:cNvSpPr/>
          <p:nvPr/>
        </p:nvSpPr>
        <p:spPr>
          <a:xfrm rot="2700000">
            <a:off x="8195136" y="2418172"/>
            <a:ext cx="169070" cy="169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FE3838-B1C6-4C74-B5BE-3143F954F7C7}"/>
                  </a:ext>
                </a:extLst>
              </p:cNvPr>
              <p:cNvSpPr txBox="1"/>
              <p:nvPr/>
            </p:nvSpPr>
            <p:spPr>
              <a:xfrm>
                <a:off x="8132027" y="2350288"/>
                <a:ext cx="2671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EFE3838-B1C6-4C74-B5BE-3143F954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027" y="2350288"/>
                <a:ext cx="267195" cy="369332"/>
              </a:xfrm>
              <a:prstGeom prst="rect">
                <a:avLst/>
              </a:prstGeom>
              <a:blipFill>
                <a:blip r:embed="rId6"/>
                <a:stretch>
                  <a:fillRect l="-2273" t="-23333" r="-22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Дуга 64">
            <a:extLst>
              <a:ext uri="{FF2B5EF4-FFF2-40B4-BE49-F238E27FC236}">
                <a16:creationId xmlns:a16="http://schemas.microsoft.com/office/drawing/2014/main" id="{772298E4-BC0D-4379-9E48-C6ADBB715A41}"/>
              </a:ext>
            </a:extLst>
          </p:cNvPr>
          <p:cNvSpPr/>
          <p:nvPr/>
        </p:nvSpPr>
        <p:spPr>
          <a:xfrm flipH="1">
            <a:off x="7983456" y="2354293"/>
            <a:ext cx="294150" cy="342462"/>
          </a:xfrm>
          <a:prstGeom prst="arc">
            <a:avLst>
              <a:gd name="adj1" fmla="val 16977576"/>
              <a:gd name="adj2" fmla="val 1308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Дуга 65">
            <a:extLst>
              <a:ext uri="{FF2B5EF4-FFF2-40B4-BE49-F238E27FC236}">
                <a16:creationId xmlns:a16="http://schemas.microsoft.com/office/drawing/2014/main" id="{65CA30EC-4894-43BD-B88E-D896D89B9AF6}"/>
              </a:ext>
            </a:extLst>
          </p:cNvPr>
          <p:cNvSpPr/>
          <p:nvPr/>
        </p:nvSpPr>
        <p:spPr>
          <a:xfrm rot="2625678">
            <a:off x="8243312" y="2451026"/>
            <a:ext cx="253737" cy="342462"/>
          </a:xfrm>
          <a:prstGeom prst="arc">
            <a:avLst>
              <a:gd name="adj1" fmla="val 17195592"/>
              <a:gd name="adj2" fmla="val 2145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42CCDE1-F98D-4B24-9B4A-18398D8FFEB6}"/>
                  </a:ext>
                </a:extLst>
              </p:cNvPr>
              <p:cNvSpPr txBox="1"/>
              <p:nvPr/>
            </p:nvSpPr>
            <p:spPr>
              <a:xfrm>
                <a:off x="7919515" y="2318006"/>
                <a:ext cx="34483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ru-RU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42CCDE1-F98D-4B24-9B4A-18398D8FF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515" y="2318006"/>
                <a:ext cx="344831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Овал 53">
            <a:extLst>
              <a:ext uri="{FF2B5EF4-FFF2-40B4-BE49-F238E27FC236}">
                <a16:creationId xmlns:a16="http://schemas.microsoft.com/office/drawing/2014/main" id="{229E80E0-9534-41B5-B561-AF1D7BF0CC38}"/>
              </a:ext>
            </a:extLst>
          </p:cNvPr>
          <p:cNvSpPr/>
          <p:nvPr/>
        </p:nvSpPr>
        <p:spPr>
          <a:xfrm flipH="1">
            <a:off x="7429035" y="1699286"/>
            <a:ext cx="141448" cy="141448"/>
          </a:xfrm>
          <a:prstGeom prst="ellips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227898-5DA3-4372-BA62-FAB5C432F8BD}"/>
                  </a:ext>
                </a:extLst>
              </p:cNvPr>
              <p:cNvSpPr txBox="1"/>
              <p:nvPr/>
            </p:nvSpPr>
            <p:spPr>
              <a:xfrm>
                <a:off x="8270002" y="2466121"/>
                <a:ext cx="34483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ru-RU" sz="1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3227898-5DA3-4372-BA62-FAB5C432F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02" y="2466121"/>
                <a:ext cx="344831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Дуга 2">
            <a:extLst>
              <a:ext uri="{FF2B5EF4-FFF2-40B4-BE49-F238E27FC236}">
                <a16:creationId xmlns:a16="http://schemas.microsoft.com/office/drawing/2014/main" id="{6C6E1D14-C300-4B78-8231-14CDF5D09F85}"/>
              </a:ext>
            </a:extLst>
          </p:cNvPr>
          <p:cNvSpPr/>
          <p:nvPr/>
        </p:nvSpPr>
        <p:spPr>
          <a:xfrm flipH="1">
            <a:off x="6246280" y="1771205"/>
            <a:ext cx="2478773" cy="1548580"/>
          </a:xfrm>
          <a:prstGeom prst="arc">
            <a:avLst>
              <a:gd name="adj1" fmla="val 16475507"/>
              <a:gd name="adj2" fmla="val 21539402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4F94CC49-C7B0-4B6E-8EB9-5379D07C7D9D}"/>
              </a:ext>
            </a:extLst>
          </p:cNvPr>
          <p:cNvSpPr/>
          <p:nvPr/>
        </p:nvSpPr>
        <p:spPr>
          <a:xfrm rot="2700000">
            <a:off x="7684208" y="1942208"/>
            <a:ext cx="218053" cy="2180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5D60717C-330F-4FD6-98F5-F14EF83DB9DE}"/>
              </a:ext>
            </a:extLst>
          </p:cNvPr>
          <p:cNvSpPr/>
          <p:nvPr/>
        </p:nvSpPr>
        <p:spPr>
          <a:xfrm rot="10800000" flipH="1">
            <a:off x="7813573" y="1777692"/>
            <a:ext cx="2471308" cy="1542093"/>
          </a:xfrm>
          <a:prstGeom prst="arc">
            <a:avLst>
              <a:gd name="adj1" fmla="val 16594324"/>
              <a:gd name="adj2" fmla="val 18709"/>
            </a:avLst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7EB235-49D7-42F6-8C3F-4D54536ACB7B}"/>
                  </a:ext>
                </a:extLst>
              </p:cNvPr>
              <p:cNvSpPr txBox="1"/>
              <p:nvPr/>
            </p:nvSpPr>
            <p:spPr>
              <a:xfrm>
                <a:off x="7682813" y="1900886"/>
                <a:ext cx="2385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7EB235-49D7-42F6-8C3F-4D54536AC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13" y="1900886"/>
                <a:ext cx="238527" cy="276999"/>
              </a:xfrm>
              <a:prstGeom prst="rect">
                <a:avLst/>
              </a:prstGeom>
              <a:blipFill>
                <a:blip r:embed="rId9"/>
                <a:stretch>
                  <a:fillRect l="-28205" t="-48889" r="-76923" b="-155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F966C0C-9A34-421D-96B0-AD9F584F50FF}"/>
              </a:ext>
            </a:extLst>
          </p:cNvPr>
          <p:cNvSpPr/>
          <p:nvPr/>
        </p:nvSpPr>
        <p:spPr>
          <a:xfrm rot="2700000">
            <a:off x="8668765" y="2931058"/>
            <a:ext cx="202280" cy="202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825C85-B0EC-4905-BABC-5FB17B281AC1}"/>
                  </a:ext>
                </a:extLst>
              </p:cNvPr>
              <p:cNvSpPr txBox="1"/>
              <p:nvPr/>
            </p:nvSpPr>
            <p:spPr>
              <a:xfrm>
                <a:off x="8600958" y="2833675"/>
                <a:ext cx="3249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8825C85-B0EC-4905-BABC-5FB17B281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958" y="2833675"/>
                <a:ext cx="324977" cy="369332"/>
              </a:xfrm>
              <a:prstGeom prst="rect">
                <a:avLst/>
              </a:prstGeom>
              <a:blipFill>
                <a:blip r:embed="rId10"/>
                <a:stretch>
                  <a:fillRect l="-1887" t="-23333" r="-18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CF97C1-92D0-4EDF-AD6C-CFC5191A428B}"/>
                  </a:ext>
                </a:extLst>
              </p:cNvPr>
              <p:cNvSpPr txBox="1"/>
              <p:nvPr/>
            </p:nvSpPr>
            <p:spPr>
              <a:xfrm>
                <a:off x="6277998" y="4241001"/>
                <a:ext cx="2222958" cy="630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0CF97C1-92D0-4EDF-AD6C-CFC5191A4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998" y="4241001"/>
                <a:ext cx="2222958" cy="6303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0AC611-4AA4-47D0-839D-30326FA91AC5}"/>
                  </a:ext>
                </a:extLst>
              </p:cNvPr>
              <p:cNvSpPr txBox="1"/>
              <p:nvPr/>
            </p:nvSpPr>
            <p:spPr>
              <a:xfrm>
                <a:off x="8370180" y="4234514"/>
                <a:ext cx="2450591" cy="630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0AC611-4AA4-47D0-839D-30326FA91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180" y="4234514"/>
                <a:ext cx="2450591" cy="6303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83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FAD510-EEB9-44D4-BD3F-64FC7ECE7F14}"/>
              </a:ext>
            </a:extLst>
          </p:cNvPr>
          <p:cNvSpPr txBox="1"/>
          <p:nvPr/>
        </p:nvSpPr>
        <p:spPr>
          <a:xfrm>
            <a:off x="921979" y="302068"/>
            <a:ext cx="4209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Зависимость вектора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 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endParaRPr lang="ru-RU" sz="2400" b="1" i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0E739-3418-4311-995B-208FFD6CA1D5}"/>
              </a:ext>
            </a:extLst>
          </p:cNvPr>
          <p:cNvSpPr txBox="1"/>
          <p:nvPr/>
        </p:nvSpPr>
        <p:spPr>
          <a:xfrm>
            <a:off x="786384" y="1412719"/>
            <a:ext cx="5861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Зависимость длины вектора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от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ru-RU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даётся интегральным выражением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EA8807-0317-4F99-A4EF-17C36846940E}"/>
                  </a:ext>
                </a:extLst>
              </p:cNvPr>
              <p:cNvSpPr txBox="1"/>
              <p:nvPr/>
            </p:nvSpPr>
            <p:spPr>
              <a:xfrm>
                <a:off x="1179575" y="2501355"/>
                <a:ext cx="3694103" cy="1071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=±</m:t>
                      </m:r>
                      <m:nary>
                        <m:naryPr>
                          <m:limLoc m:val="subSup"/>
                          <m:ctrlP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f>
                            <m:f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ru-RU" sz="20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rad>
                            </m:den>
                          </m:f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EEA8807-0317-4F99-A4EF-17C368469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575" y="2501355"/>
                <a:ext cx="3694103" cy="1071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EDB9F3-9DD3-42DE-94C3-03B60723B42C}"/>
                  </a:ext>
                </a:extLst>
              </p:cNvPr>
              <p:cNvSpPr txBox="1"/>
              <p:nvPr/>
            </p:nvSpPr>
            <p:spPr>
              <a:xfrm>
                <a:off x="786383" y="4065048"/>
                <a:ext cx="461772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Интеграл решается с помощью введения параметра </a:t>
                </a:r>
                <a14:m>
                  <m:oMath xmlns:m="http://schemas.openxmlformats.org/officeDocument/2006/math">
                    <m:r>
                      <a:rPr lang="ru-RU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ru-RU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следующим образом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  <a:endParaRPr lang="ru-RU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EDB9F3-9DD3-42DE-94C3-03B60723B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3" y="4065048"/>
                <a:ext cx="4617721" cy="646331"/>
              </a:xfrm>
              <a:prstGeom prst="rect">
                <a:avLst/>
              </a:prstGeom>
              <a:blipFill>
                <a:blip r:embed="rId3"/>
                <a:stretch>
                  <a:fillRect l="-1055" t="-4717" r="-264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9986AA-8127-48C7-8880-F6C24E833F7B}"/>
                  </a:ext>
                </a:extLst>
              </p:cNvPr>
              <p:cNvSpPr txBox="1"/>
              <p:nvPr/>
            </p:nvSpPr>
            <p:spPr>
              <a:xfrm>
                <a:off x="1920049" y="5203882"/>
                <a:ext cx="2880742" cy="1328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𝑒𝑐𝑜𝑠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  <m:e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sSup>
                                    <m:sSupPr>
                                      <m:ctrlP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ru-RU" sz="20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ru-RU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rad>
                          <m:d>
                            <m:dPr>
                              <m:ctrlP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ru-RU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𝑒𝑠𝑖𝑛</m:t>
                              </m:r>
                              <m:r>
                                <a:rPr lang="ru-RU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9986AA-8127-48C7-8880-F6C24E833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049" y="5203882"/>
                <a:ext cx="2880742" cy="1328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64F787C-F695-4EC1-BF15-A62A76570CD6}"/>
              </a:ext>
            </a:extLst>
          </p:cNvPr>
          <p:cNvCxnSpPr/>
          <p:nvPr/>
        </p:nvCxnSpPr>
        <p:spPr>
          <a:xfrm>
            <a:off x="5934456" y="0"/>
            <a:ext cx="0" cy="685800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5B8396-1B94-4358-9029-CE22BBA57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809" y="2789128"/>
            <a:ext cx="5353797" cy="4010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EEC2E2-7ABB-4675-9CF7-87A401F2F8DD}"/>
                  </a:ext>
                </a:extLst>
              </p:cNvPr>
              <p:cNvSpPr txBox="1"/>
              <p:nvPr/>
            </p:nvSpPr>
            <p:spPr>
              <a:xfrm>
                <a:off x="6924287" y="299363"/>
                <a:ext cx="443483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Явная зависимость </a:t>
                </a:r>
                <a14:m>
                  <m:oMath xmlns:m="http://schemas.openxmlformats.org/officeDocument/2006/math">
                    <m:r>
                      <a:rPr lang="ru-RU" sz="2400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400" b="1" dirty="0">
                    <a:solidFill>
                      <a:schemeClr val="accent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от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ru-RU" sz="24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EEC2E2-7ABB-4675-9CF7-87A401F2F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287" y="299363"/>
                <a:ext cx="4434839" cy="738664"/>
              </a:xfrm>
              <a:prstGeom prst="rect">
                <a:avLst/>
              </a:prstGeom>
              <a:blipFill>
                <a:blip r:embed="rId6"/>
                <a:stretch>
                  <a:fillRect l="-2201" t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48334B5-BD97-4288-BC89-60E004F940BC}"/>
              </a:ext>
            </a:extLst>
          </p:cNvPr>
          <p:cNvCxnSpPr/>
          <p:nvPr/>
        </p:nvCxnSpPr>
        <p:spPr>
          <a:xfrm>
            <a:off x="0" y="1051650"/>
            <a:ext cx="12192000" cy="64008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5CEDB2-EAD2-48BE-9685-73F5C2219758}"/>
                  </a:ext>
                </a:extLst>
              </p:cNvPr>
              <p:cNvSpPr txBox="1"/>
              <p:nvPr/>
            </p:nvSpPr>
            <p:spPr>
              <a:xfrm>
                <a:off x="7490495" y="1458885"/>
                <a:ext cx="3317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−эксцентрическая аномалия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5CEDB2-EAD2-48BE-9685-73F5C221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495" y="1458885"/>
                <a:ext cx="3317639" cy="276999"/>
              </a:xfrm>
              <a:prstGeom prst="rect">
                <a:avLst/>
              </a:prstGeom>
              <a:blipFill>
                <a:blip r:embed="rId7"/>
                <a:stretch>
                  <a:fillRect l="-2022" t="-2174" r="-735" b="-326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185BB-4A91-41EF-B85E-701E90B0BEE1}"/>
                  </a:ext>
                </a:extLst>
              </p:cNvPr>
              <p:cNvSpPr txBox="1"/>
              <p:nvPr/>
            </p:nvSpPr>
            <p:spPr>
              <a:xfrm>
                <a:off x="7490495" y="1976177"/>
                <a:ext cx="2860335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arctan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D185BB-4A91-41EF-B85E-701E90B0B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495" y="1976177"/>
                <a:ext cx="2860335" cy="5726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03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77E8461D-580B-40BC-8180-971E355666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828142"/>
                  </p:ext>
                </p:extLst>
              </p:nvPr>
            </p:nvGraphicFramePr>
            <p:xfrm>
              <a:off x="486156" y="1156717"/>
              <a:ext cx="11219687" cy="4544565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3684169">
                      <a:extLst>
                        <a:ext uri="{9D8B030D-6E8A-4147-A177-3AD203B41FA5}">
                          <a16:colId xmlns:a16="http://schemas.microsoft.com/office/drawing/2014/main" val="1639654069"/>
                        </a:ext>
                      </a:extLst>
                    </a:gridCol>
                    <a:gridCol w="2150634">
                      <a:extLst>
                        <a:ext uri="{9D8B030D-6E8A-4147-A177-3AD203B41FA5}">
                          <a16:colId xmlns:a16="http://schemas.microsoft.com/office/drawing/2014/main" val="4227543109"/>
                        </a:ext>
                      </a:extLst>
                    </a:gridCol>
                    <a:gridCol w="1958252">
                      <a:extLst>
                        <a:ext uri="{9D8B030D-6E8A-4147-A177-3AD203B41FA5}">
                          <a16:colId xmlns:a16="http://schemas.microsoft.com/office/drawing/2014/main" val="727888044"/>
                        </a:ext>
                      </a:extLst>
                    </a:gridCol>
                    <a:gridCol w="1710552">
                      <a:extLst>
                        <a:ext uri="{9D8B030D-6E8A-4147-A177-3AD203B41FA5}">
                          <a16:colId xmlns:a16="http://schemas.microsoft.com/office/drawing/2014/main" val="3789548879"/>
                        </a:ext>
                      </a:extLst>
                    </a:gridCol>
                    <a:gridCol w="1716080">
                      <a:extLst>
                        <a:ext uri="{9D8B030D-6E8A-4147-A177-3AD203B41FA5}">
                          <a16:colId xmlns:a16="http://schemas.microsoft.com/office/drawing/2014/main" val="3386798306"/>
                        </a:ext>
                      </a:extLst>
                    </a:gridCol>
                  </a:tblGrid>
                  <a:tr h="17753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ru-RU" b="0" dirty="0"/>
                            <a:t>-Центавра</a:t>
                          </a:r>
                        </a:p>
                        <a:p>
                          <a:r>
                            <a:rPr lang="ru-RU" b="0" dirty="0"/>
                            <a:t>(смоделированная система)</a:t>
                          </a:r>
                          <a:endParaRPr lang="ru-RU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800" b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ru-RU" b="0" dirty="0"/>
                            <a:t>-Центавра</a:t>
                          </a:r>
                        </a:p>
                        <a:p>
                          <a:r>
                            <a:rPr lang="ru-RU" b="0" dirty="0"/>
                            <a:t>(настоящая система)</a:t>
                          </a:r>
                        </a:p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624488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Большая полуось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23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170225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Эксцентриситет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515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0.519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143650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Период системы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80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79.762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171117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Максимальное расстояние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35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 35.6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386773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Минимальное расстояние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11.2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327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2">
                <a:extLst>
                  <a:ext uri="{FF2B5EF4-FFF2-40B4-BE49-F238E27FC236}">
                    <a16:creationId xmlns:a16="http://schemas.microsoft.com/office/drawing/2014/main" id="{77E8461D-580B-40BC-8180-971E355666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0828142"/>
                  </p:ext>
                </p:extLst>
              </p:nvPr>
            </p:nvGraphicFramePr>
            <p:xfrm>
              <a:off x="486156" y="1156717"/>
              <a:ext cx="11219687" cy="4544565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3684169">
                      <a:extLst>
                        <a:ext uri="{9D8B030D-6E8A-4147-A177-3AD203B41FA5}">
                          <a16:colId xmlns:a16="http://schemas.microsoft.com/office/drawing/2014/main" val="1639654069"/>
                        </a:ext>
                      </a:extLst>
                    </a:gridCol>
                    <a:gridCol w="2150634">
                      <a:extLst>
                        <a:ext uri="{9D8B030D-6E8A-4147-A177-3AD203B41FA5}">
                          <a16:colId xmlns:a16="http://schemas.microsoft.com/office/drawing/2014/main" val="4227543109"/>
                        </a:ext>
                      </a:extLst>
                    </a:gridCol>
                    <a:gridCol w="1958252">
                      <a:extLst>
                        <a:ext uri="{9D8B030D-6E8A-4147-A177-3AD203B41FA5}">
                          <a16:colId xmlns:a16="http://schemas.microsoft.com/office/drawing/2014/main" val="727888044"/>
                        </a:ext>
                      </a:extLst>
                    </a:gridCol>
                    <a:gridCol w="1710552">
                      <a:extLst>
                        <a:ext uri="{9D8B030D-6E8A-4147-A177-3AD203B41FA5}">
                          <a16:colId xmlns:a16="http://schemas.microsoft.com/office/drawing/2014/main" val="3789548879"/>
                        </a:ext>
                      </a:extLst>
                    </a:gridCol>
                    <a:gridCol w="1716080">
                      <a:extLst>
                        <a:ext uri="{9D8B030D-6E8A-4147-A177-3AD203B41FA5}">
                          <a16:colId xmlns:a16="http://schemas.microsoft.com/office/drawing/2014/main" val="3386798306"/>
                        </a:ext>
                      </a:extLst>
                    </a:gridCol>
                  </a:tblGrid>
                  <a:tr h="1775340"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71388" t="-1712" r="-250708" b="-15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298442" t="-1712" r="-175701" b="-15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4624488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Большая полуось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23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4170225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Эксцентриситет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515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0.519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1143650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Период системы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80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79.762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75171117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Максимальное расстояние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35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 35.6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386773"/>
                      </a:ext>
                    </a:extLst>
                  </a:tr>
                  <a:tr h="553845">
                    <a:tc>
                      <a:txBody>
                        <a:bodyPr/>
                        <a:lstStyle/>
                        <a:p>
                          <a:r>
                            <a:rPr lang="ru-RU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Минимальное расстояние</a:t>
                          </a:r>
                          <a:endParaRPr lang="ru-RU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  <a:r>
                            <a:rPr lang="en-US" dirty="0"/>
                            <a:t>.</a:t>
                          </a:r>
                          <a:r>
                            <a:rPr lang="ru-RU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kern="1200" dirty="0">
                              <a:solidFill>
                                <a:schemeClr val="dk1"/>
                              </a:solidFill>
                              <a:effectLst/>
                            </a:rPr>
                            <a:t>11.2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0327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25C1E8-912F-431E-9F61-649EB3C11E91}"/>
              </a:ext>
            </a:extLst>
          </p:cNvPr>
          <p:cNvSpPr txBox="1"/>
          <p:nvPr/>
        </p:nvSpPr>
        <p:spPr>
          <a:xfrm>
            <a:off x="486156" y="1362456"/>
            <a:ext cx="3355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Сравнение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моделируемой</a:t>
            </a:r>
            <a:r>
              <a:rPr lang="ru-RU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системы и 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истинной</a:t>
            </a:r>
          </a:p>
        </p:txBody>
      </p:sp>
    </p:spTree>
    <p:extLst>
      <p:ext uri="{BB962C8B-B14F-4D97-AF65-F5344CB8AC3E}">
        <p14:creationId xmlns:p14="http://schemas.microsoft.com/office/powerpoint/2010/main" val="10393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96AF13-E8C7-4DC0-9EB3-76E162B5730F}"/>
              </a:ext>
            </a:extLst>
          </p:cNvPr>
          <p:cNvSpPr txBox="1"/>
          <p:nvPr/>
        </p:nvSpPr>
        <p:spPr>
          <a:xfrm>
            <a:off x="1104102" y="938390"/>
            <a:ext cx="14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Выводы</a:t>
            </a:r>
            <a:endParaRPr lang="ru-RU" sz="2000" b="1" dirty="0">
              <a:solidFill>
                <a:schemeClr val="accent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E11221-FCB0-4906-85F2-930D8DD54CBB}"/>
              </a:ext>
            </a:extLst>
          </p:cNvPr>
          <p:cNvSpPr txBox="1"/>
          <p:nvPr/>
        </p:nvSpPr>
        <p:spPr>
          <a:xfrm>
            <a:off x="788126" y="1544928"/>
            <a:ext cx="106704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В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ходе разработки проекта был 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исследован закон движения двух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тел в гравитационном поле и 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построена первая версия компьютерной модели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Была также 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решена возникшая проблема возможных скоростей частиц </a:t>
            </a:r>
            <a:r>
              <a:rPr lang="ru-RU" sz="18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системы введением математической модели, описывающей зависимость эксцентриситета орбиты от скорости. Была приближенно 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получена прямая зависимость угла поворота от времени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  <a:endParaRPr lang="ru-RU" sz="1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EBEB8E-42F2-433A-9620-6B2BB3B40440}"/>
              </a:ext>
            </a:extLst>
          </p:cNvPr>
          <p:cNvSpPr txBox="1"/>
          <p:nvPr/>
        </p:nvSpPr>
        <p:spPr>
          <a:xfrm>
            <a:off x="788126" y="4206599"/>
            <a:ext cx="10670448" cy="1605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Использовать полученную модель для изучения влияния двух звёзд в системе на климат экзопланеты.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Рассмотреть различные системы с двойными звёздами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 marL="342900" lvl="0" indent="-342900">
              <a:spcAft>
                <a:spcPts val="1000"/>
              </a:spcAft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Перевест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и имеющуюся модель в трёхмерное пространство, а также на язык других инструментов моделирования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9BB1DF-2B25-41CF-9AE2-D6EC97974D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407" y="3677297"/>
            <a:ext cx="215895" cy="215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81C537-4482-42F8-9DA8-69D0E6E511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821" y="1060615"/>
            <a:ext cx="190481" cy="2116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F80F1E-9C42-4310-AC19-D576194CEE0A}"/>
              </a:ext>
            </a:extLst>
          </p:cNvPr>
          <p:cNvSpPr txBox="1"/>
          <p:nvPr/>
        </p:nvSpPr>
        <p:spPr>
          <a:xfrm>
            <a:off x="660400" y="3272115"/>
            <a:ext cx="6096000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Дальнейшие исследования</a:t>
            </a:r>
            <a:endParaRPr lang="ru-RU" sz="2000" dirty="0">
              <a:solidFill>
                <a:schemeClr val="accent2">
                  <a:lumMod val="75000"/>
                </a:schemeClr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794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1917</TotalTime>
  <Words>407</Words>
  <Application>Microsoft Office PowerPoint</Application>
  <PresentationFormat>Широкоэкранный</PresentationFormat>
  <Paragraphs>86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Segoe UI</vt:lpstr>
      <vt:lpstr>Тема Office</vt:lpstr>
      <vt:lpstr>Исследование движения двух тел в гравитационном поле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движения двух тел в гравитационном поле</dc:title>
  <dc:creator>Евгений Никитин</dc:creator>
  <cp:lastModifiedBy>Евгений Никитин</cp:lastModifiedBy>
  <cp:revision>102</cp:revision>
  <dcterms:created xsi:type="dcterms:W3CDTF">2022-11-26T18:44:35Z</dcterms:created>
  <dcterms:modified xsi:type="dcterms:W3CDTF">2023-03-15T13:58:15Z</dcterms:modified>
</cp:coreProperties>
</file>