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72" r:id="rId3"/>
    <p:sldId id="270" r:id="rId4"/>
    <p:sldId id="274" r:id="rId5"/>
    <p:sldId id="273" r:id="rId6"/>
    <p:sldId id="281" r:id="rId7"/>
    <p:sldId id="285" r:id="rId8"/>
    <p:sldId id="284" r:id="rId9"/>
    <p:sldId id="276" r:id="rId10"/>
    <p:sldId id="279" r:id="rId11"/>
    <p:sldId id="28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Никитин" initials="ЕН" lastIdx="1" clrIdx="0">
    <p:extLst>
      <p:ext uri="{19B8F6BF-5375-455C-9EA6-DF929625EA0E}">
        <p15:presenceInfo xmlns:p15="http://schemas.microsoft.com/office/powerpoint/2012/main" userId="4adccd4230f24c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171717"/>
    <a:srgbClr val="4F81BD"/>
    <a:srgbClr val="81797B"/>
    <a:srgbClr val="315683"/>
    <a:srgbClr val="88A9D2"/>
    <a:srgbClr val="1A8D11"/>
    <a:srgbClr val="C4D208"/>
    <a:srgbClr val="C4C0C1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3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Экзопланеты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397091159236921"/>
          <c:y val="0.20802531912408592"/>
          <c:w val="0.25402790914786194"/>
          <c:h val="0.7363729528627872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2"/>
          <c:dPt>
            <c:idx val="1"/>
            <c:bubble3D val="0"/>
            <c:explosion val="12"/>
            <c:extLst>
              <c:ext xmlns:c16="http://schemas.microsoft.com/office/drawing/2014/chart" uri="{C3380CC4-5D6E-409C-BE32-E72D297353CC}">
                <c16:uniqueId val="{00000000-F95B-4932-A1C2-78126A04E662}"/>
              </c:ext>
            </c:extLst>
          </c:dPt>
          <c:cat>
            <c:strRef>
              <c:f>Лист1!$A$2:$A$3</c:f>
              <c:strCache>
                <c:ptCount val="2"/>
                <c:pt idx="0">
                  <c:v>Попадающие в границы ЗО</c:v>
                </c:pt>
                <c:pt idx="1">
                  <c:v>Находящиеся вне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108</c:v>
                </c:pt>
                <c:pt idx="1">
                  <c:v>2637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5B-4932-A1C2-78126A04E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54381048312798652"/>
          <c:y val="0.3626901142038349"/>
          <c:w val="0.44682914245703687"/>
          <c:h val="0.447800671720236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F519C-E97B-4FA0-A352-4D46825ADB85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7393-0706-460B-938E-BC08199C8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7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7393-0706-460B-938E-BC08199C8A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7393-0706-460B-938E-BC08199C8A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5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5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8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1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662473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Индивидуальное итоговое исследование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2549" y="2870884"/>
            <a:ext cx="5087478" cy="792088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8179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Вычисление расстояния до зоны обитаемости в системах с одной звездой и экзопланетами на орбите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556" y="2922357"/>
            <a:ext cx="72008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6407" y="2922357"/>
            <a:ext cx="72008" cy="144016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09000" y="3448457"/>
            <a:ext cx="72008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932851" y="3448457"/>
            <a:ext cx="72008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70621" y="4206256"/>
            <a:ext cx="3732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Предметная область</a:t>
            </a:r>
            <a:r>
              <a:rPr lang="en-US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ru-RU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Физика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40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Астрономия</a:t>
            </a:r>
            <a:endParaRPr lang="ru-RU" sz="14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70621" y="4524354"/>
            <a:ext cx="348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Выполнил</a:t>
            </a:r>
            <a:r>
              <a:rPr lang="en-US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ru-RU" sz="1400" b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Никитин Евгений Павлович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70745" y="4832131"/>
            <a:ext cx="4753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Научный руководитель</a:t>
            </a:r>
            <a:r>
              <a:rPr lang="en-US" sz="14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ru-RU" sz="1400" b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Палийчук Полина Васильевна</a:t>
            </a:r>
          </a:p>
        </p:txBody>
      </p: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1001328" y="4263703"/>
            <a:ext cx="0" cy="8762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2" y="645333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г. Сочи</a:t>
            </a:r>
            <a:r>
              <a:rPr lang="en-US" sz="1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1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МОБУ “Гимназия №9” имени Н. Островского</a:t>
            </a:r>
          </a:p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780928"/>
            <a:ext cx="82809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Выводы из практической части</a:t>
            </a:r>
            <a:r>
              <a:rPr lang="en-US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endParaRPr lang="ru-RU" sz="2800" b="1" dirty="0">
              <a:solidFill>
                <a:srgbClr val="17171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Оценены границы ЗО у </a:t>
            </a:r>
            <a:r>
              <a:rPr lang="en-US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1760</a:t>
            </a: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звездных систем.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Уточнен общий шанс нахождения планет в пределах зоны обитаемости (</a:t>
            </a:r>
            <a:r>
              <a:rPr lang="en-US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 </a:t>
            </a: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4%</a:t>
            </a:r>
            <a:r>
              <a:rPr lang="en-US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Через 7.1 млрд лет солнечная система физически перестанет быть обитаемой.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Появилась основа для построения общий теории о благоприятных условий на экзопланете.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54868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Выполнение цели и задач</a:t>
            </a:r>
            <a:r>
              <a:rPr lang="en-US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ru-RU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sz="22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Цели и задачи достигнуты. Была выведена, обоснована и использована формула для вычисления зоны обитаемости, а в процессе работы получены уникальные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68090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1540" y="3582683"/>
            <a:ext cx="8280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Дальнейшие исследования</a:t>
            </a:r>
            <a:r>
              <a:rPr lang="en-US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ru-RU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E2E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Возможности человека повлиять на зону обитаемости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E2E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Построение динамической модели её эволюции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2E2E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C3D76-0F7E-4F19-8B6B-479B45B7425F}"/>
              </a:ext>
            </a:extLst>
          </p:cNvPr>
          <p:cNvSpPr txBox="1"/>
          <p:nvPr/>
        </p:nvSpPr>
        <p:spPr>
          <a:xfrm>
            <a:off x="423154" y="1412776"/>
            <a:ext cx="82976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Последние доработки</a:t>
            </a:r>
            <a:r>
              <a:rPr lang="en-US" sz="2800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ru-RU" sz="2800" dirty="0">
              <a:solidFill>
                <a:srgbClr val="17171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/>
            <a:endParaRPr lang="ru-RU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Рассмотрена мощность приливного разогрева недр спутников </a:t>
            </a:r>
            <a:r>
              <a:rPr lang="ru-RU" sz="2400" dirty="0" err="1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Энцелада</a:t>
            </a: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Европы.</a:t>
            </a:r>
          </a:p>
        </p:txBody>
      </p:sp>
    </p:spTree>
    <p:extLst>
      <p:ext uri="{BB962C8B-B14F-4D97-AF65-F5344CB8AC3E}">
        <p14:creationId xmlns:p14="http://schemas.microsoft.com/office/powerpoint/2010/main" val="3744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0" y="745540"/>
            <a:ext cx="1464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Цель</a:t>
            </a:r>
            <a:endParaRPr lang="ru-RU" sz="2800" dirty="0">
              <a:solidFill>
                <a:srgbClr val="17171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3560" y="2977031"/>
            <a:ext cx="1859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17171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Задачи</a:t>
            </a:r>
            <a:endParaRPr lang="ru-RU" sz="2800" dirty="0">
              <a:solidFill>
                <a:srgbClr val="17171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1422279"/>
            <a:ext cx="7887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Получить формулу для определения положения зоны обитаемости (ЗО) для звездных систем с экзопланетами на орбите.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63688" y="1105580"/>
            <a:ext cx="6497492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073429" y="3369640"/>
            <a:ext cx="6242987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3667616"/>
            <a:ext cx="78873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Определить границы ЗО для максимального количества систем и процент потенциально обитаемых планет.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Распределить потенциально обитаемые планеты по спектральным классам их звёзд.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Выяснить предел обитаемости каменистых планет солнечной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52206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2"/>
          <p:cNvSpPr>
            <a:spLocks noGrp="1"/>
          </p:cNvSpPr>
          <p:nvPr>
            <p:ph type="title"/>
          </p:nvPr>
        </p:nvSpPr>
        <p:spPr>
          <a:xfrm>
            <a:off x="395536" y="32048"/>
            <a:ext cx="8748464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Этапы исследования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499992" y="764704"/>
            <a:ext cx="4104456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548730" y="1822131"/>
            <a:ext cx="337519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rgbClr val="17171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Проверка формулы.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rgbClr val="17171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гипотезы о массивных звезд.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499993" y="1390083"/>
            <a:ext cx="4104456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rgbClr val="17171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Определение доп. условий.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rgbClr val="17171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Оценка обитаемой зоны для 1760 систем. Составление статистики.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rgbClr val="17171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Опровержение гипотезы.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519772" y="4846467"/>
            <a:ext cx="3960440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4F81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Текущее исследование</a:t>
            </a:r>
          </a:p>
        </p:txBody>
      </p:sp>
      <p:cxnSp>
        <p:nvCxnSpPr>
          <p:cNvPr id="18" name="Прямая со стрелкой 17"/>
          <p:cNvCxnSpPr>
            <a:stCxn id="2" idx="3"/>
            <a:endCxn id="20" idx="1"/>
          </p:cNvCxnSpPr>
          <p:nvPr/>
        </p:nvCxnSpPr>
        <p:spPr>
          <a:xfrm>
            <a:off x="3923928" y="2542211"/>
            <a:ext cx="57606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cxnSpLocks/>
            <a:stCxn id="20" idx="2"/>
            <a:endCxn id="21" idx="0"/>
          </p:cNvCxnSpPr>
          <p:nvPr/>
        </p:nvCxnSpPr>
        <p:spPr>
          <a:xfrm rot="5400000">
            <a:off x="4950043" y="3244289"/>
            <a:ext cx="1152128" cy="2052229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6416" y="1556792"/>
            <a:ext cx="26398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4F81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Начальный</a:t>
            </a:r>
            <a:r>
              <a:rPr lang="ru-RU" sz="2400" dirty="0">
                <a:solidFill>
                  <a:srgbClr val="4F81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1" dirty="0">
                <a:solidFill>
                  <a:srgbClr val="4F81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этап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90684" y="1133560"/>
            <a:ext cx="25154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4F81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1486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32048"/>
            <a:ext cx="8748464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Климатическая модель 0-</a:t>
            </a:r>
            <a:r>
              <a:rPr 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32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724128" y="764704"/>
            <a:ext cx="2880320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27584" y="1837983"/>
                <a:ext cx="36468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rgbClr val="171717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=4</m:t>
                      </m:r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𝜖𝜎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171717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37983"/>
                <a:ext cx="36468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465520" y="3230503"/>
            <a:ext cx="4813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Левая часть демонстрирует получаемую энергию Землей от Солнца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E2E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Правая часть демонстрирует испускаемую Землей энергию</a:t>
            </a:r>
          </a:p>
        </p:txBody>
      </p:sp>
      <p:sp>
        <p:nvSpPr>
          <p:cNvPr id="17" name="Овал 16"/>
          <p:cNvSpPr/>
          <p:nvPr/>
        </p:nvSpPr>
        <p:spPr>
          <a:xfrm>
            <a:off x="6084168" y="1837983"/>
            <a:ext cx="1631439" cy="1631439"/>
          </a:xfrm>
          <a:prstGeom prst="ellipse">
            <a:avLst/>
          </a:prstGeom>
          <a:solidFill>
            <a:srgbClr val="FFFF00"/>
          </a:solidFill>
          <a:ln>
            <a:solidFill>
              <a:srgbClr val="C4D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611855" y="469355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17" idx="3"/>
            <a:endCxn id="24" idx="1"/>
          </p:cNvCxnSpPr>
          <p:nvPr/>
        </p:nvCxnSpPr>
        <p:spPr>
          <a:xfrm>
            <a:off x="6323087" y="3230503"/>
            <a:ext cx="373131" cy="1547418"/>
          </a:xfrm>
          <a:prstGeom prst="straightConnector1">
            <a:avLst/>
          </a:prstGeom>
          <a:ln w="19050">
            <a:solidFill>
              <a:srgbClr val="C4D2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24" idx="0"/>
          </p:cNvCxnSpPr>
          <p:nvPr/>
        </p:nvCxnSpPr>
        <p:spPr>
          <a:xfrm flipH="1">
            <a:off x="6899887" y="3469422"/>
            <a:ext cx="1" cy="1224136"/>
          </a:xfrm>
          <a:prstGeom prst="straightConnector1">
            <a:avLst/>
          </a:prstGeom>
          <a:ln w="19050">
            <a:solidFill>
              <a:srgbClr val="C4D2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7" idx="5"/>
            <a:endCxn id="24" idx="7"/>
          </p:cNvCxnSpPr>
          <p:nvPr/>
        </p:nvCxnSpPr>
        <p:spPr>
          <a:xfrm flipH="1">
            <a:off x="7103556" y="3230503"/>
            <a:ext cx="373132" cy="1547418"/>
          </a:xfrm>
          <a:prstGeom prst="straightConnector1">
            <a:avLst/>
          </a:prstGeom>
          <a:ln w="19050">
            <a:solidFill>
              <a:srgbClr val="C4D2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Прямая со стрелкой 1023"/>
          <p:cNvCxnSpPr>
            <a:stCxn id="24" idx="2"/>
          </p:cNvCxnSpPr>
          <p:nvPr/>
        </p:nvCxnSpPr>
        <p:spPr>
          <a:xfrm flipH="1">
            <a:off x="6372200" y="4981590"/>
            <a:ext cx="2396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Прямая со стрелкой 1025"/>
          <p:cNvCxnSpPr>
            <a:stCxn id="24" idx="3"/>
          </p:cNvCxnSpPr>
          <p:nvPr/>
        </p:nvCxnSpPr>
        <p:spPr>
          <a:xfrm flipH="1">
            <a:off x="6552202" y="5185259"/>
            <a:ext cx="144016" cy="156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Прямая со стрелкой 1030"/>
          <p:cNvCxnSpPr>
            <a:stCxn id="24" idx="4"/>
          </p:cNvCxnSpPr>
          <p:nvPr/>
        </p:nvCxnSpPr>
        <p:spPr>
          <a:xfrm>
            <a:off x="6899887" y="5269622"/>
            <a:ext cx="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/>
          <p:cNvCxnSpPr>
            <a:stCxn id="24" idx="5"/>
          </p:cNvCxnSpPr>
          <p:nvPr/>
        </p:nvCxnSpPr>
        <p:spPr>
          <a:xfrm>
            <a:off x="7103556" y="5185259"/>
            <a:ext cx="156371" cy="156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Прямая со стрелкой 1036"/>
          <p:cNvCxnSpPr>
            <a:stCxn id="24" idx="6"/>
          </p:cNvCxnSpPr>
          <p:nvPr/>
        </p:nvCxnSpPr>
        <p:spPr>
          <a:xfrm>
            <a:off x="7187919" y="4981590"/>
            <a:ext cx="2644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Прямая со стрелкой 1040"/>
          <p:cNvCxnSpPr>
            <a:stCxn id="24" idx="1"/>
          </p:cNvCxnSpPr>
          <p:nvPr/>
        </p:nvCxnSpPr>
        <p:spPr>
          <a:xfrm flipH="1">
            <a:off x="6228184" y="4777921"/>
            <a:ext cx="468034" cy="0"/>
          </a:xfrm>
          <a:prstGeom prst="straightConnector1">
            <a:avLst/>
          </a:prstGeom>
          <a:ln>
            <a:solidFill>
              <a:srgbClr val="C4C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Прямая со стрелкой 1042"/>
          <p:cNvCxnSpPr>
            <a:stCxn id="24" idx="7"/>
          </p:cNvCxnSpPr>
          <p:nvPr/>
        </p:nvCxnSpPr>
        <p:spPr>
          <a:xfrm>
            <a:off x="7103556" y="4777921"/>
            <a:ext cx="492780" cy="0"/>
          </a:xfrm>
          <a:prstGeom prst="straightConnector1">
            <a:avLst/>
          </a:prstGeom>
          <a:ln>
            <a:solidFill>
              <a:srgbClr val="C4C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2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32048"/>
            <a:ext cx="8748464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Преобразования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851920" y="764704"/>
            <a:ext cx="4752528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95536" y="1487453"/>
                <a:ext cx="36468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rgbClr val="171717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=4</m:t>
                      </m:r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𝜖𝜎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sz="2400" dirty="0">
                  <a:solidFill>
                    <a:srgbClr val="171717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7453"/>
                <a:ext cx="36468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Прямоугольник 1048"/>
              <p:cNvSpPr/>
              <p:nvPr/>
            </p:nvSpPr>
            <p:spPr>
              <a:xfrm>
                <a:off x="4452691" y="1621924"/>
                <a:ext cx="4260397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17171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171717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171717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=4</m:t>
                      </m:r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𝜖𝜎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sz="2400" dirty="0">
                  <a:solidFill>
                    <a:srgbClr val="171717"/>
                  </a:solidFill>
                </a:endParaRPr>
              </a:p>
            </p:txBody>
          </p:sp>
        </mc:Choice>
        <mc:Fallback xmlns="">
          <p:sp>
            <p:nvSpPr>
              <p:cNvPr id="1049" name="Прямоугольник 10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91" y="1621924"/>
                <a:ext cx="4260397" cy="7837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Прямоугольник 1052"/>
              <p:cNvSpPr/>
              <p:nvPr/>
            </p:nvSpPr>
            <p:spPr>
              <a:xfrm>
                <a:off x="395536" y="2708920"/>
                <a:ext cx="3223447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17171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171717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171717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=4</m:t>
                      </m:r>
                      <m:r>
                        <a:rPr lang="ru-RU" sz="2400" i="1">
                          <a:solidFill>
                            <a:srgbClr val="171717"/>
                          </a:solidFill>
                          <a:latin typeface="Cambria Math"/>
                        </a:rPr>
                        <m:t>𝜖𝜎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171717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sz="2400" dirty="0">
                  <a:solidFill>
                    <a:srgbClr val="171717"/>
                  </a:solidFill>
                </a:endParaRPr>
              </a:p>
            </p:txBody>
          </p:sp>
        </mc:Choice>
        <mc:Fallback xmlns="">
          <p:sp>
            <p:nvSpPr>
              <p:cNvPr id="1053" name="Прямоугольник 10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08920"/>
                <a:ext cx="3223447" cy="7837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7" name="Скругленная соединительная линия 1056"/>
          <p:cNvCxnSpPr>
            <a:stCxn id="4" idx="3"/>
            <a:endCxn id="1049" idx="1"/>
          </p:cNvCxnSpPr>
          <p:nvPr/>
        </p:nvCxnSpPr>
        <p:spPr>
          <a:xfrm>
            <a:off x="4042432" y="1718286"/>
            <a:ext cx="410259" cy="295509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кругленная соединительная линия 1058"/>
          <p:cNvCxnSpPr>
            <a:stCxn id="1049" idx="2"/>
            <a:endCxn id="1053" idx="3"/>
          </p:cNvCxnSpPr>
          <p:nvPr/>
        </p:nvCxnSpPr>
        <p:spPr>
          <a:xfrm rot="5400000">
            <a:off x="4753374" y="1271275"/>
            <a:ext cx="695126" cy="2963907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Прямоугольник 1060"/>
          <p:cNvSpPr/>
          <p:nvPr/>
        </p:nvSpPr>
        <p:spPr>
          <a:xfrm>
            <a:off x="872031" y="3429000"/>
            <a:ext cx="7732417" cy="8925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/>
            <a:endParaRPr lang="ru-RU" sz="1600" i="1" dirty="0">
              <a:latin typeface="Cambria Math"/>
            </a:endParaRPr>
          </a:p>
          <a:p>
            <a:endParaRPr lang="ru-RU" dirty="0"/>
          </a:p>
          <a:p>
            <a:pPr lvl="0"/>
            <a:endParaRPr lang="ru-RU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568525" y="4321552"/>
            <a:ext cx="8035923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Прямоугольник 1074"/>
              <p:cNvSpPr/>
              <p:nvPr/>
            </p:nvSpPr>
            <p:spPr>
              <a:xfrm>
                <a:off x="872031" y="4941168"/>
                <a:ext cx="3957622" cy="96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ru-RU" sz="2800" b="1" i="1" smtClean="0">
                        <a:solidFill>
                          <a:srgbClr val="171717"/>
                        </a:solidFill>
                        <a:latin typeface="Cambria Math"/>
                      </a:rPr>
                      <m:t>𝑹</m:t>
                    </m:r>
                    <m:r>
                      <a:rPr lang="ru-RU" sz="2800" b="1" i="1" smtClean="0">
                        <a:solidFill>
                          <a:srgbClr val="171717"/>
                        </a:solidFill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800" b="1" i="1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800" b="1" i="1">
                                <a:solidFill>
                                  <a:srgbClr val="1717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b="1" i="1">
                                <a:solidFill>
                                  <a:srgbClr val="171717"/>
                                </a:solidFill>
                                <a:latin typeface="Cambria Math"/>
                              </a:rPr>
                              <m:t>𝑳</m:t>
                            </m:r>
                            <m:r>
                              <a:rPr lang="ru-RU" sz="2800" b="1" i="1">
                                <a:solidFill>
                                  <a:srgbClr val="171717"/>
                                </a:solidFill>
                                <a:latin typeface="Cambria Math"/>
                              </a:rPr>
                              <m:t>∗ </m:t>
                            </m:r>
                            <m:d>
                              <m:dPr>
                                <m:ctrlPr>
                                  <a:rPr lang="ru-RU" sz="2800" b="1" i="1">
                                    <a:solidFill>
                                      <a:srgbClr val="1717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800" b="1" i="1">
                                    <a:solidFill>
                                      <a:srgbClr val="171717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2800" b="1" i="1">
                                    <a:solidFill>
                                      <a:srgbClr val="171717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rgbClr val="171717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ru-RU" sz="2800" b="1" i="1">
                                <a:solidFill>
                                  <a:srgbClr val="171717"/>
                                </a:solidFill>
                                <a:latin typeface="Cambria Math"/>
                              </a:rPr>
                              <m:t>  </m:t>
                            </m:r>
                          </m:num>
                          <m:den>
                            <m:r>
                              <a:rPr lang="ru-RU" sz="2800" b="1" i="1">
                                <a:solidFill>
                                  <a:srgbClr val="171717"/>
                                </a:solidFill>
                                <a:latin typeface="Cambria Math"/>
                              </a:rPr>
                              <m:t>𝟏𝟔</m:t>
                            </m:r>
                            <m:r>
                              <a:rPr lang="ru-RU" sz="2800" b="1" i="1">
                                <a:solidFill>
                                  <a:srgbClr val="171717"/>
                                </a:solidFill>
                                <a:latin typeface="Cambria Math"/>
                              </a:rPr>
                              <m:t>𝝅𝝐𝝈</m:t>
                            </m:r>
                            <m:sSup>
                              <m:sSupPr>
                                <m:ctrlPr>
                                  <a:rPr lang="ru-RU" sz="2800" b="1" i="1">
                                    <a:solidFill>
                                      <a:srgbClr val="1717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b="1" i="1">
                                    <a:solidFill>
                                      <a:srgbClr val="171717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p>
                                <m:r>
                                  <a:rPr lang="ru-RU" sz="2800" b="1" i="1">
                                    <a:solidFill>
                                      <a:srgbClr val="171717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p>
                            </m:sSup>
                          </m:den>
                        </m:f>
                        <m:r>
                          <a:rPr lang="ru-RU" sz="2800" b="1" i="1">
                            <a:solidFill>
                              <a:srgbClr val="171717"/>
                            </a:solidFill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sz="2800" b="1" i="0" smtClean="0">
                        <a:solidFill>
                          <a:srgbClr val="171717"/>
                        </a:solidFill>
                        <a:latin typeface="Cambria Math"/>
                      </a:rPr>
                      <m:t>, </m:t>
                    </m:r>
                    <m:r>
                      <a:rPr lang="ru-RU" sz="2800" b="1" i="0" smtClean="0">
                        <a:solidFill>
                          <a:srgbClr val="171717"/>
                        </a:solidFill>
                        <a:latin typeface="Cambria Math"/>
                      </a:rPr>
                      <m:t>где </m:t>
                    </m:r>
                    <m:r>
                      <a:rPr lang="ru-RU" sz="2800" b="1" i="1">
                        <a:solidFill>
                          <a:srgbClr val="171717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ru-RU" sz="2800" b="1" dirty="0"/>
                  <a:t> = 1</a:t>
                </a:r>
              </a:p>
            </p:txBody>
          </p:sp>
        </mc:Choice>
        <mc:Fallback xmlns="">
          <p:sp>
            <p:nvSpPr>
              <p:cNvPr id="1075" name="Прямоугольник 10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31" y="4941168"/>
                <a:ext cx="3957622" cy="969176"/>
              </a:xfrm>
              <a:prstGeom prst="rect">
                <a:avLst/>
              </a:prstGeom>
              <a:blipFill rotWithShape="1">
                <a:blip r:embed="rId5"/>
                <a:stretch>
                  <a:fillRect r="-2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007010" y="5492043"/>
                <a:ext cx="22272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ru-RU" sz="240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2</m:t>
                      </m:r>
                      <m:r>
                        <a:rPr lang="ru-RU" sz="2400" b="0" i="1" smtClean="0">
                          <a:latin typeface="Cambria Math"/>
                        </a:rPr>
                        <m:t>69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ru-RU" sz="2400" b="0" i="1" smtClean="0">
                          <a:latin typeface="Cambria Math"/>
                        </a:rPr>
                        <m:t>К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10" y="5492043"/>
                <a:ext cx="222727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973669" y="4941168"/>
                <a:ext cx="21602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</m:t>
                      </m:r>
                      <m:r>
                        <a:rPr lang="ru-RU" sz="2400">
                          <a:latin typeface="Cambria Math"/>
                        </a:rPr>
                        <m:t>=</m:t>
                      </m:r>
                      <m:r>
                        <a:rPr lang="en-US" sz="2400" b="0" i="0" smtClean="0">
                          <a:latin typeface="Cambria Math"/>
                        </a:rPr>
                        <m:t>203 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69" y="4941168"/>
                <a:ext cx="216024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47"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8525" y="4143410"/>
            <a:ext cx="9459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8179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</a:t>
            </a:r>
            <a:endParaRPr lang="ru-RU" dirty="0">
              <a:solidFill>
                <a:srgbClr val="8179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32048"/>
            <a:ext cx="8748464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Оценка зоны обитаемости для других звезд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301208"/>
            <a:ext cx="2152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8179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Ход работы программы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55777" y="5517232"/>
            <a:ext cx="6120679" cy="0"/>
          </a:xfrm>
          <a:prstGeom prst="line">
            <a:avLst/>
          </a:prstGeom>
          <a:ln w="9525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333538227"/>
              </p:ext>
            </p:extLst>
          </p:nvPr>
        </p:nvGraphicFramePr>
        <p:xfrm>
          <a:off x="501648" y="1268760"/>
          <a:ext cx="814070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733256"/>
            <a:ext cx="8208911" cy="65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81070" y="197954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4%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410901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96%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4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037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Зависимость ЗО от спектрального класса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44408" y="764704"/>
            <a:ext cx="360040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00127"/>
              </p:ext>
            </p:extLst>
          </p:nvPr>
        </p:nvGraphicFramePr>
        <p:xfrm>
          <a:off x="539552" y="1340768"/>
          <a:ext cx="8064896" cy="4752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Спектральный класс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Всего планет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Потенциально</a:t>
                      </a:r>
                      <a:r>
                        <a:rPr lang="ru-RU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обитаемые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Соотношение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263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~7%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408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~3%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479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~9%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173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~5%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10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  <a:endParaRPr lang="ru-RU" sz="1100" dirty="0">
                        <a:effectLst/>
                        <a:latin typeface="Segoe UI" panose="020B0502040204020203" pitchFamily="34" charset="0"/>
                        <a:ea typeface="Times New Roman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7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Влияние эволюции звезды на ЗО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67544" y="1412776"/>
                <a:ext cx="214725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ru-RU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ru-RU" b="0" i="1">
                                  <a:solidFill>
                                    <a:srgbClr val="171717"/>
                                  </a:solidFill>
                                  <a:latin typeface="Cambria Math"/>
                                </a:rPr>
                                <m:t>16</m:t>
                              </m:r>
                              <m:r>
                                <a:rPr lang="ru-RU" b="0" i="1">
                                  <a:solidFill>
                                    <a:srgbClr val="171717"/>
                                  </a:solidFill>
                                  <a:latin typeface="Cambria Math"/>
                                </a:rPr>
                                <m:t>𝜋𝜎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17171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>
                                      <a:solidFill>
                                        <a:srgbClr val="171717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ru-RU" b="0" i="1">
                                      <a:solidFill>
                                        <a:srgbClr val="171717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2147254" cy="91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6948264" y="764704"/>
            <a:ext cx="1656184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491880" y="1421745"/>
                <a:ext cx="2520280" cy="1051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r>
                        <a:rPr lang="ru-RU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latin typeface="Cambria Math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/>
                                    </a:rPr>
                                    <m:t>16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𝜋𝜖𝜎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ru-RU" sz="2000" i="1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sz="2000" i="1">
                                  <a:latin typeface="Cambria Math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21745"/>
                <a:ext cx="2520280" cy="10513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794401" y="1747986"/>
                <a:ext cx="1870961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1.249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⨀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(24,8%)</a:t>
                </a:r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01" y="1747986"/>
                <a:ext cx="1870961" cy="375167"/>
              </a:xfrm>
              <a:prstGeom prst="rect">
                <a:avLst/>
              </a:prstGeom>
              <a:blipFill>
                <a:blip r:embed="rId4"/>
                <a:stretch>
                  <a:fillRect l="-2941" t="-9836" r="-163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endCxn id="15" idx="1"/>
          </p:cNvCxnSpPr>
          <p:nvPr/>
        </p:nvCxnSpPr>
        <p:spPr>
          <a:xfrm flipV="1">
            <a:off x="2542790" y="1947402"/>
            <a:ext cx="9490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5" idx="3"/>
            <a:endCxn id="12" idx="1"/>
          </p:cNvCxnSpPr>
          <p:nvPr/>
        </p:nvCxnSpPr>
        <p:spPr>
          <a:xfrm flipV="1">
            <a:off x="6012160" y="1935570"/>
            <a:ext cx="782241" cy="1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4944"/>
            <a:ext cx="4560255" cy="327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EFCAD3-39F6-4D36-A8E0-11D77DD4483A}"/>
                  </a:ext>
                </a:extLst>
              </p:cNvPr>
              <p:cNvSpPr txBox="1"/>
              <p:nvPr/>
            </p:nvSpPr>
            <p:spPr>
              <a:xfrm>
                <a:off x="467544" y="3074125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dirty="0"/>
                        <m:t>1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ru-RU" sz="2400" b="0" i="1" dirty="0" smtClean="0">
                          <a:latin typeface="Cambria Math"/>
                        </a:rPr>
                        <m:t>а.е.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EFCAD3-39F6-4D36-A8E0-11D77DD44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74125"/>
                <a:ext cx="2664296" cy="461665"/>
              </a:xfrm>
              <a:prstGeom prst="rect">
                <a:avLst/>
              </a:prstGeom>
              <a:blipFill>
                <a:blip r:embed="rId6"/>
                <a:stretch>
                  <a:fillRect l="-686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985497-A31A-4F83-A835-F6BDAC04066A}"/>
                  </a:ext>
                </a:extLst>
              </p:cNvPr>
              <p:cNvSpPr txBox="1"/>
              <p:nvPr/>
            </p:nvSpPr>
            <p:spPr>
              <a:xfrm>
                <a:off x="467544" y="3612053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</a:rPr>
                        <m:t>1.76 а.е.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985497-A31A-4F83-A835-F6BDAC04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12053"/>
                <a:ext cx="2664296" cy="461665"/>
              </a:xfrm>
              <a:prstGeom prst="rect">
                <a:avLst/>
              </a:prstGeom>
              <a:blipFill>
                <a:blip r:embed="rId7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588935E-6127-4333-B0CC-20E1A6234073}"/>
              </a:ext>
            </a:extLst>
          </p:cNvPr>
          <p:cNvSpPr txBox="1"/>
          <p:nvPr/>
        </p:nvSpPr>
        <p:spPr>
          <a:xfrm>
            <a:off x="467544" y="4922004"/>
            <a:ext cx="265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~2.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8 млрд лет</a:t>
            </a:r>
          </a:p>
        </p:txBody>
      </p:sp>
    </p:spTree>
    <p:extLst>
      <p:ext uri="{BB962C8B-B14F-4D97-AF65-F5344CB8AC3E}">
        <p14:creationId xmlns:p14="http://schemas.microsoft.com/office/powerpoint/2010/main" val="370987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395536" y="32048"/>
            <a:ext cx="8748464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Будущее Марса</a:t>
            </a:r>
          </a:p>
        </p:txBody>
      </p:sp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3635896" y="764704"/>
            <a:ext cx="4968552" cy="0"/>
          </a:xfrm>
          <a:prstGeom prst="line">
            <a:avLst/>
          </a:prstGeom>
          <a:ln w="12700">
            <a:solidFill>
              <a:srgbClr val="C4C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7">
                <a:extLst>
                  <a:ext uri="{FF2B5EF4-FFF2-40B4-BE49-F238E27FC236}">
                    <a16:creationId xmlns:a16="http://schemas.microsoft.com/office/drawing/2014/main" id="{B4EE71F3-CC34-4D17-8B53-EA0A142CEB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21692"/>
                  </p:ext>
                </p:extLst>
              </p:nvPr>
            </p:nvGraphicFramePr>
            <p:xfrm>
              <a:off x="539552" y="1260618"/>
              <a:ext cx="8064897" cy="1294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8299">
                      <a:extLst>
                        <a:ext uri="{9D8B030D-6E8A-4147-A177-3AD203B41FA5}">
                          <a16:colId xmlns:a16="http://schemas.microsoft.com/office/drawing/2014/main" val="2242763929"/>
                        </a:ext>
                      </a:extLst>
                    </a:gridCol>
                    <a:gridCol w="2688299">
                      <a:extLst>
                        <a:ext uri="{9D8B030D-6E8A-4147-A177-3AD203B41FA5}">
                          <a16:colId xmlns:a16="http://schemas.microsoft.com/office/drawing/2014/main" val="229414426"/>
                        </a:ext>
                      </a:extLst>
                    </a:gridCol>
                    <a:gridCol w="2688299">
                      <a:extLst>
                        <a:ext uri="{9D8B030D-6E8A-4147-A177-3AD203B41FA5}">
                          <a16:colId xmlns:a16="http://schemas.microsoft.com/office/drawing/2014/main" val="3042970103"/>
                        </a:ext>
                      </a:extLst>
                    </a:gridCol>
                  </a:tblGrid>
                  <a:tr h="43084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𝑻</m:t>
                              </m:r>
                              <m:r>
                                <a:rPr lang="ru-RU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Через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𝒕</m:t>
                              </m:r>
                              <m:r>
                                <a:rPr lang="ru-RU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(млрд</m:t>
                              </m:r>
                              <m:r>
                                <a:rPr lang="ru-RU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. лет)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55775"/>
                      </a:ext>
                    </a:extLst>
                  </a:tr>
                  <a:tr h="43166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1.249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⨀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222</a:t>
                          </a:r>
                          <a:endParaRPr lang="ru-RU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173154"/>
                      </a:ext>
                    </a:extLst>
                  </a:tr>
                  <a:tr h="431661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⨀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254 (соотв. с Землей)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6.2 + 0.9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482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7">
                <a:extLst>
                  <a:ext uri="{FF2B5EF4-FFF2-40B4-BE49-F238E27FC236}">
                    <a16:creationId xmlns:a16="http://schemas.microsoft.com/office/drawing/2014/main" id="{B4EE71F3-CC34-4D17-8B53-EA0A142CEB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21692"/>
                  </p:ext>
                </p:extLst>
              </p:nvPr>
            </p:nvGraphicFramePr>
            <p:xfrm>
              <a:off x="539552" y="1260618"/>
              <a:ext cx="8064897" cy="1294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8299">
                      <a:extLst>
                        <a:ext uri="{9D8B030D-6E8A-4147-A177-3AD203B41FA5}">
                          <a16:colId xmlns:a16="http://schemas.microsoft.com/office/drawing/2014/main" val="2242763929"/>
                        </a:ext>
                      </a:extLst>
                    </a:gridCol>
                    <a:gridCol w="2688299">
                      <a:extLst>
                        <a:ext uri="{9D8B030D-6E8A-4147-A177-3AD203B41FA5}">
                          <a16:colId xmlns:a16="http://schemas.microsoft.com/office/drawing/2014/main" val="229414426"/>
                        </a:ext>
                      </a:extLst>
                    </a:gridCol>
                    <a:gridCol w="2688299">
                      <a:extLst>
                        <a:ext uri="{9D8B030D-6E8A-4147-A177-3AD203B41FA5}">
                          <a16:colId xmlns:a16="http://schemas.microsoft.com/office/drawing/2014/main" val="3042970103"/>
                        </a:ext>
                      </a:extLst>
                    </a:gridCol>
                  </a:tblGrid>
                  <a:tr h="430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7" t="-1408" r="-201134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408" r="-100679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54" t="-1408" r="-907" b="-20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655775"/>
                      </a:ext>
                    </a:extLst>
                  </a:tr>
                  <a:tr h="4316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7" t="-100000" r="-201134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222</a:t>
                          </a:r>
                          <a:endParaRPr lang="ru-RU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173154"/>
                      </a:ext>
                    </a:extLst>
                  </a:tr>
                  <a:tr h="4316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7" t="-202817" r="-201134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254 (соотв. с Землей)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6.2 + 0.9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482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8C0F8-8E47-44FC-8EC5-C006C25AB247}"/>
                  </a:ext>
                </a:extLst>
              </p:cNvPr>
              <p:cNvSpPr txBox="1"/>
              <p:nvPr/>
            </p:nvSpPr>
            <p:spPr>
              <a:xfrm>
                <a:off x="467544" y="3262370"/>
                <a:ext cx="6988836" cy="8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Максимально возможный срок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~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7.1 </a:t>
                </a:r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млрд. лет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=2.68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⨀</m:t>
                        </m:r>
                      </m:sub>
                    </m:sSub>
                  </m:oMath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8C0F8-8E47-44FC-8EC5-C006C25A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62370"/>
                <a:ext cx="6988836" cy="838819"/>
              </a:xfrm>
              <a:prstGeom prst="rect">
                <a:avLst/>
              </a:prstGeom>
              <a:blipFill>
                <a:blip r:embed="rId4"/>
                <a:stretch>
                  <a:fillRect l="-1396" t="-5072" r="-349" b="-14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9C831D0-0AB0-4E71-A7E0-FCF3A8ED1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56028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EB62D9-61DC-4CE8-821B-19012FE03A92}"/>
                  </a:ext>
                </a:extLst>
              </p:cNvPr>
              <p:cNvSpPr txBox="1"/>
              <p:nvPr/>
            </p:nvSpPr>
            <p:spPr>
              <a:xfrm>
                <a:off x="2827036" y="4808771"/>
                <a:ext cx="3489927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ru-RU" sz="240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зв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зв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17171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rgbClr val="171717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rgbClr val="171717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2400" i="1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EB62D9-61DC-4CE8-821B-19012FE03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36" y="4808771"/>
                <a:ext cx="3489927" cy="118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1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475</Words>
  <Application>Microsoft Office PowerPoint</Application>
  <PresentationFormat>Экран (4:3)</PresentationFormat>
  <Paragraphs>121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Segoe UI Semibold</vt:lpstr>
      <vt:lpstr>Segoe UI Semilight</vt:lpstr>
      <vt:lpstr>Times New Roman</vt:lpstr>
      <vt:lpstr>Тема Office</vt:lpstr>
      <vt:lpstr>Equation</vt:lpstr>
      <vt:lpstr>Индивидуальное итоговое исследование </vt:lpstr>
      <vt:lpstr>Презентация PowerPoint</vt:lpstr>
      <vt:lpstr>Этапы исследования</vt:lpstr>
      <vt:lpstr>Климатическая модель 0-D</vt:lpstr>
      <vt:lpstr>Преобразования</vt:lpstr>
      <vt:lpstr>Оценка зоны обитаемости для других звезд</vt:lpstr>
      <vt:lpstr>Зависимость ЗО от спектрального класса</vt:lpstr>
      <vt:lpstr>Влияние эволюции звезды на ЗО</vt:lpstr>
      <vt:lpstr>Будущее Марса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ИТОГОВОЕ ИССЛЕДОВАНИЕ </dc:title>
  <dc:creator>mrkee</dc:creator>
  <cp:lastModifiedBy>Евгений Никитин</cp:lastModifiedBy>
  <cp:revision>166</cp:revision>
  <dcterms:created xsi:type="dcterms:W3CDTF">2021-05-30T10:13:09Z</dcterms:created>
  <dcterms:modified xsi:type="dcterms:W3CDTF">2022-04-09T15:32:15Z</dcterms:modified>
</cp:coreProperties>
</file>