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6" r:id="rId3"/>
    <p:sldId id="257" r:id="rId4"/>
    <p:sldId id="272" r:id="rId5"/>
    <p:sldId id="258" r:id="rId6"/>
    <p:sldId id="277" r:id="rId7"/>
    <p:sldId id="259" r:id="rId8"/>
    <p:sldId id="260" r:id="rId9"/>
    <p:sldId id="261" r:id="rId10"/>
    <p:sldId id="271" r:id="rId11"/>
    <p:sldId id="270" r:id="rId12"/>
    <p:sldId id="263" r:id="rId13"/>
    <p:sldId id="262" r:id="rId14"/>
    <p:sldId id="264" r:id="rId15"/>
    <p:sldId id="265" r:id="rId16"/>
    <p:sldId id="278" r:id="rId17"/>
    <p:sldId id="266" r:id="rId18"/>
    <p:sldId id="274" r:id="rId19"/>
    <p:sldId id="275" r:id="rId20"/>
    <p:sldId id="267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2" autoAdjust="0"/>
    <p:restoredTop sz="94660"/>
  </p:normalViewPr>
  <p:slideViewPr>
    <p:cSldViewPr>
      <p:cViewPr varScale="1">
        <p:scale>
          <a:sx n="97" d="100"/>
          <a:sy n="97" d="100"/>
        </p:scale>
        <p:origin x="-1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F5AC6-5E91-4CA8-A067-89C617E81498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F3B66-8996-4244-A8F3-F2CEA0B208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325A3-8EF9-4249-A931-34B635B7B3FE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794AF-5E30-41D5-8E8D-9437C648F7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94AF-5E30-41D5-8E8D-9437C648F7B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94AF-5E30-41D5-8E8D-9437C648F7B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94AF-5E30-41D5-8E8D-9437C648F7B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94AF-5E30-41D5-8E8D-9437C648F7B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94AF-5E30-41D5-8E8D-9437C648F7B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94AF-5E30-41D5-8E8D-9437C648F7B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94AF-5E30-41D5-8E8D-9437C648F7B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94AF-5E30-41D5-8E8D-9437C648F7B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of the Band Diagram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Look at Portability, Efficiency and Ease of </a:t>
            </a:r>
            <a:r>
              <a:rPr lang="en-US" dirty="0" smtClean="0"/>
              <a:t>Use.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Michael Baker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Built-in support for Matisse Swing GUI Builder.</a:t>
            </a:r>
          </a:p>
          <a:p>
            <a:pPr lvl="1"/>
            <a:r>
              <a:rPr lang="en-US" dirty="0" smtClean="0"/>
              <a:t>Built-in support for java bean binding.</a:t>
            </a:r>
          </a:p>
          <a:p>
            <a:pPr lvl="1"/>
            <a:r>
              <a:rPr lang="en-US" dirty="0" smtClean="0"/>
              <a:t>Support for generating Web Start installer included.</a:t>
            </a:r>
          </a:p>
          <a:p>
            <a:pPr lvl="1"/>
            <a:r>
              <a:rPr lang="en-US" dirty="0" smtClean="0"/>
              <a:t>Integrated Subversion support.</a:t>
            </a:r>
          </a:p>
          <a:p>
            <a:pPr lvl="1"/>
            <a:r>
              <a:rPr lang="en-US" dirty="0" smtClean="0"/>
              <a:t>Integrated </a:t>
            </a:r>
            <a:r>
              <a:rPr lang="en-US" dirty="0" err="1" smtClean="0"/>
              <a:t>Javadoc</a:t>
            </a:r>
            <a:r>
              <a:rPr lang="en-US" dirty="0" smtClean="0"/>
              <a:t> support.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pic>
        <p:nvPicPr>
          <p:cNvPr id="8" name="Content Placeholder 7" descr="band_stru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28231" y="2092065"/>
            <a:ext cx="6887537" cy="372479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and C# Comparison </a:t>
            </a:r>
            <a:r>
              <a:rPr lang="en-US" dirty="0" smtClean="0"/>
              <a:t>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 </a:t>
            </a:r>
            <a:r>
              <a:rPr lang="en-US" dirty="0" smtClean="0"/>
              <a:t>centered.</a:t>
            </a:r>
            <a:endParaRPr lang="en-US" dirty="0" smtClean="0"/>
          </a:p>
          <a:p>
            <a:r>
              <a:rPr lang="en-US" dirty="0" smtClean="0"/>
              <a:t>Garbage collection.</a:t>
            </a:r>
            <a:endParaRPr lang="en-US" dirty="0" smtClean="0"/>
          </a:p>
          <a:p>
            <a:r>
              <a:rPr lang="en-US" dirty="0" smtClean="0"/>
              <a:t>Use intermediate compiled language and runtime for execution.</a:t>
            </a:r>
          </a:p>
          <a:p>
            <a:pPr lvl="1"/>
            <a:r>
              <a:rPr lang="en-US" dirty="0" smtClean="0"/>
              <a:t>Java compiler produces byte code and runs in the Java Virtual Machine</a:t>
            </a:r>
          </a:p>
          <a:p>
            <a:pPr lvl="1"/>
            <a:r>
              <a:rPr lang="en-US" dirty="0" smtClean="0"/>
              <a:t>C# compiles into the Intermediate Language and runs in the Common </a:t>
            </a:r>
            <a:r>
              <a:rPr lang="en-US" dirty="0" smtClean="0"/>
              <a:t>Language </a:t>
            </a:r>
            <a:r>
              <a:rPr lang="en-US" dirty="0" smtClean="0"/>
              <a:t>Runtime</a:t>
            </a:r>
          </a:p>
          <a:p>
            <a:r>
              <a:rPr lang="en-US" dirty="0" smtClean="0"/>
              <a:t>Support Just-In-Time compilation for speed improvements.</a:t>
            </a:r>
            <a:endParaRPr lang="en-US" dirty="0" smtClean="0"/>
          </a:p>
          <a:p>
            <a:r>
              <a:rPr lang="en-US" dirty="0" smtClean="0"/>
              <a:t>Allow interfaces but not multiple inheritance.</a:t>
            </a:r>
            <a:endParaRPr lang="en-US" dirty="0" smtClean="0"/>
          </a:p>
          <a:p>
            <a:r>
              <a:rPr lang="en-US" dirty="0" smtClean="0"/>
              <a:t>Throwing </a:t>
            </a:r>
            <a:r>
              <a:rPr lang="en-US" dirty="0" smtClean="0"/>
              <a:t>and catching </a:t>
            </a:r>
            <a:r>
              <a:rPr lang="en-US" dirty="0" smtClean="0"/>
              <a:t>exceptions</a:t>
            </a:r>
          </a:p>
          <a:p>
            <a:r>
              <a:rPr lang="en-US" dirty="0" smtClean="0"/>
              <a:t>Have method to bind data to GUI controls.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and C# </a:t>
            </a:r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has pointers, Java does not.</a:t>
            </a:r>
            <a:endParaRPr lang="en-US" dirty="0" smtClean="0"/>
          </a:p>
          <a:p>
            <a:r>
              <a:rPr lang="en-US" dirty="0" smtClean="0"/>
              <a:t>Java allows anonymous inner classes, C# does not.</a:t>
            </a:r>
            <a:endParaRPr lang="en-US" dirty="0" smtClean="0"/>
          </a:p>
          <a:p>
            <a:r>
              <a:rPr lang="en-US" dirty="0" smtClean="0"/>
              <a:t>Java supports both checked and unchecked exceptions, C# does not.</a:t>
            </a:r>
            <a:endParaRPr lang="en-US" dirty="0" smtClean="0"/>
          </a:p>
          <a:p>
            <a:r>
              <a:rPr lang="en-US" dirty="0" smtClean="0"/>
              <a:t>C# allows multiple </a:t>
            </a:r>
            <a:r>
              <a:rPr lang="en-US" dirty="0" smtClean="0"/>
              <a:t>classes in one </a:t>
            </a:r>
            <a:r>
              <a:rPr lang="en-US" dirty="0" smtClean="0"/>
              <a:t>file, Java does not.</a:t>
            </a:r>
            <a:endParaRPr lang="en-US" dirty="0" smtClean="0"/>
          </a:p>
          <a:p>
            <a:r>
              <a:rPr lang="en-US" dirty="0" smtClean="0"/>
              <a:t>C# uses properties while Java uses getter/setter functions.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Bean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attaching an object to controls in a form.</a:t>
            </a:r>
          </a:p>
          <a:p>
            <a:r>
              <a:rPr lang="en-US" dirty="0" smtClean="0"/>
              <a:t>When controls are updated by the user they call the appropriate setter function.</a:t>
            </a:r>
          </a:p>
          <a:p>
            <a:r>
              <a:rPr lang="en-US" dirty="0" smtClean="0"/>
              <a:t>Controls can automatically update when the objects are changed outside the control by calling the getter function.</a:t>
            </a:r>
          </a:p>
          <a:p>
            <a:r>
              <a:rPr lang="en-US" dirty="0" smtClean="0"/>
              <a:t>Allows the forms to work on objects instead of individual fields.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Bean Binding (continued...)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More intuitive direct relationship between object and create/edit form.</a:t>
            </a:r>
          </a:p>
          <a:p>
            <a:pPr lvl="1"/>
            <a:r>
              <a:rPr lang="en-US" dirty="0" smtClean="0"/>
              <a:t>Manually refreshing views is not needed.</a:t>
            </a:r>
          </a:p>
          <a:p>
            <a:pPr lvl="1"/>
            <a:r>
              <a:rPr lang="en-US" dirty="0" smtClean="0"/>
              <a:t>Makes multiple views using the same objects easy.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Difficulties</a:t>
            </a:r>
          </a:p>
          <a:p>
            <a:pPr lvl="1"/>
            <a:r>
              <a:rPr lang="en-US" dirty="0" smtClean="0"/>
              <a:t>Errors during development are not always intuitive.</a:t>
            </a:r>
          </a:p>
          <a:p>
            <a:pPr lvl="2"/>
            <a:r>
              <a:rPr lang="en-US" dirty="0" smtClean="0"/>
              <a:t>Getter/setter names</a:t>
            </a:r>
          </a:p>
          <a:p>
            <a:pPr lvl="2"/>
            <a:r>
              <a:rPr lang="en-US" dirty="0" smtClean="0"/>
              <a:t>Objects in objects.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Standardization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 to cancel, Enter to accept.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Double-click list items to edit.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Delete button to remove a list item.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User-based material files.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JFreeCharts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chart types</a:t>
            </a:r>
          </a:p>
          <a:p>
            <a:r>
              <a:rPr lang="en-US" dirty="0" smtClean="0"/>
              <a:t>Panning and Zooming</a:t>
            </a:r>
          </a:p>
          <a:p>
            <a:r>
              <a:rPr lang="en-US" dirty="0" smtClean="0"/>
              <a:t>True Hover Tips</a:t>
            </a:r>
          </a:p>
          <a:p>
            <a:r>
              <a:rPr lang="en-US" dirty="0" smtClean="0"/>
              <a:t>Drilldown</a:t>
            </a:r>
          </a:p>
          <a:p>
            <a:r>
              <a:rPr lang="en-US" dirty="0" smtClean="0"/>
              <a:t>Large user base. (Help and Bug support)</a:t>
            </a:r>
            <a:endParaRPr lang="en-US" dirty="0" smtClean="0"/>
          </a:p>
          <a:p>
            <a:r>
              <a:rPr lang="en-US" dirty="0" smtClean="0"/>
              <a:t>Event driven (Animation)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JFreeChart</a:t>
            </a:r>
            <a:r>
              <a:rPr lang="en-US" dirty="0" smtClean="0"/>
              <a:t>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Charting system was not designed for live updates.</a:t>
            </a:r>
          </a:p>
          <a:p>
            <a:endParaRPr lang="en-US" dirty="0" smtClean="0"/>
          </a:p>
          <a:p>
            <a:r>
              <a:rPr lang="en-US" dirty="0" smtClean="0"/>
              <a:t>Chart redrawing is inefficient.</a:t>
            </a:r>
          </a:p>
          <a:p>
            <a:endParaRPr lang="en-US" dirty="0" smtClean="0"/>
          </a:p>
          <a:p>
            <a:r>
              <a:rPr lang="en-US" dirty="0" smtClean="0"/>
              <a:t>A user has written a patch to improve chart redraw times. Still being reviewed by the main author.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Object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Smaller files than text formats like XML.</a:t>
            </a:r>
          </a:p>
          <a:p>
            <a:pPr lvl="1"/>
            <a:r>
              <a:rPr lang="en-US" dirty="0" smtClean="0"/>
              <a:t>Quickly load and use data, no parsing required.</a:t>
            </a:r>
          </a:p>
          <a:p>
            <a:pPr lvl="1"/>
            <a:endParaRPr lang="en-US" dirty="0"/>
          </a:p>
          <a:p>
            <a:r>
              <a:rPr lang="en-US" dirty="0" smtClean="0"/>
              <a:t>Difficulties</a:t>
            </a:r>
          </a:p>
          <a:p>
            <a:pPr lvl="1"/>
            <a:r>
              <a:rPr lang="en-US" dirty="0" smtClean="0"/>
              <a:t>Backward compatibility is difficult to support.</a:t>
            </a:r>
          </a:p>
          <a:p>
            <a:pPr lvl="1"/>
            <a:r>
              <a:rPr lang="en-US" dirty="0" smtClean="0"/>
              <a:t>Not compatible across programming languages.</a:t>
            </a:r>
          </a:p>
          <a:p>
            <a:pPr lvl="1"/>
            <a:r>
              <a:rPr lang="en-US" dirty="0" smtClean="0"/>
              <a:t>Cannot manually edit/view the data.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 stands for Metal – Oxide – Semiconductor</a:t>
            </a:r>
          </a:p>
          <a:p>
            <a:r>
              <a:rPr lang="en-US" dirty="0" smtClean="0"/>
              <a:t>Very common structure used in:</a:t>
            </a:r>
          </a:p>
          <a:p>
            <a:pPr lvl="1"/>
            <a:r>
              <a:rPr lang="en-US" dirty="0" smtClean="0"/>
              <a:t>Diodes</a:t>
            </a:r>
          </a:p>
          <a:p>
            <a:pPr lvl="1"/>
            <a:r>
              <a:rPr lang="en-US" dirty="0" smtClean="0"/>
              <a:t>Transistors</a:t>
            </a:r>
          </a:p>
          <a:p>
            <a:pPr lvl="1"/>
            <a:r>
              <a:rPr lang="en-US" dirty="0" smtClean="0"/>
              <a:t>Light Emitting Diodes (LEDs)</a:t>
            </a:r>
          </a:p>
          <a:p>
            <a:pPr lvl="1"/>
            <a:r>
              <a:rPr lang="en-US" dirty="0" smtClean="0"/>
              <a:t>Solar Cells</a:t>
            </a:r>
          </a:p>
          <a:p>
            <a:r>
              <a:rPr lang="en-US" dirty="0" smtClean="0"/>
              <a:t>These components, specifically diodes and transistors, are used in almost all electronic devices today.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Installation and </a:t>
            </a:r>
            <a:r>
              <a:rPr lang="en-US" smtClean="0"/>
              <a:t>Upgrade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C# Band program uses </a:t>
            </a:r>
            <a:r>
              <a:rPr lang="en-US" dirty="0" err="1" smtClean="0"/>
              <a:t>InstallShield</a:t>
            </a:r>
            <a:r>
              <a:rPr lang="en-US" dirty="0" smtClean="0"/>
              <a:t> installer and has manually coded update support.</a:t>
            </a:r>
            <a:endParaRPr lang="en-US" dirty="0" smtClean="0"/>
          </a:p>
          <a:p>
            <a:r>
              <a:rPr lang="en-US" dirty="0" smtClean="0"/>
              <a:t>Java version uses Web Start for installation and updates.</a:t>
            </a:r>
          </a:p>
          <a:p>
            <a:pPr lvl="1"/>
            <a:r>
              <a:rPr lang="en-US" dirty="0" smtClean="0"/>
              <a:t>Allows the user to click a link and install from the web.</a:t>
            </a:r>
          </a:p>
          <a:p>
            <a:pPr lvl="1"/>
            <a:r>
              <a:rPr lang="en-US" dirty="0" smtClean="0"/>
              <a:t>Creates desktop icons and uninstall information like a native installer.</a:t>
            </a:r>
          </a:p>
          <a:p>
            <a:pPr lvl="1"/>
            <a:r>
              <a:rPr lang="en-US" dirty="0" smtClean="0"/>
              <a:t>One installer will run on multiple operating systems.</a:t>
            </a:r>
          </a:p>
          <a:p>
            <a:pPr lvl="1"/>
            <a:r>
              <a:rPr lang="en-US" dirty="0" smtClean="0"/>
              <a:t>Can be used offline, but will optionally update main program or support libraries if found while online.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focus for this project was to reproduce the existing program in Java.</a:t>
            </a:r>
          </a:p>
          <a:p>
            <a:r>
              <a:rPr lang="en-US" dirty="0" smtClean="0"/>
              <a:t>Potential Future Features:</a:t>
            </a:r>
            <a:endParaRPr lang="en-US" dirty="0" smtClean="0"/>
          </a:p>
          <a:p>
            <a:pPr lvl="1"/>
            <a:r>
              <a:rPr lang="en-US" dirty="0" smtClean="0"/>
              <a:t>Drag and Drop Materials.</a:t>
            </a:r>
          </a:p>
          <a:p>
            <a:pPr lvl="1"/>
            <a:r>
              <a:rPr lang="en-US" dirty="0" smtClean="0"/>
              <a:t>XML Materials files and Output files.</a:t>
            </a:r>
          </a:p>
          <a:p>
            <a:pPr lvl="1"/>
            <a:r>
              <a:rPr lang="en-US" dirty="0" smtClean="0"/>
              <a:t>Save animation to movie format.</a:t>
            </a:r>
          </a:p>
          <a:p>
            <a:pPr lvl="1"/>
            <a:r>
              <a:rPr lang="en-US" dirty="0" smtClean="0"/>
              <a:t>Multi-chart views.</a:t>
            </a:r>
          </a:p>
          <a:p>
            <a:pPr lvl="1"/>
            <a:r>
              <a:rPr lang="en-US" dirty="0" smtClean="0"/>
              <a:t>Additional chart types.</a:t>
            </a:r>
          </a:p>
          <a:p>
            <a:pPr lvl="1"/>
            <a:r>
              <a:rPr lang="en-US" dirty="0" smtClean="0"/>
              <a:t>Optimization scanner.</a:t>
            </a:r>
          </a:p>
          <a:p>
            <a:pPr lvl="1"/>
            <a:r>
              <a:rPr lang="en-US" dirty="0" smtClean="0"/>
              <a:t>Applet Version.</a:t>
            </a:r>
          </a:p>
          <a:p>
            <a:pPr lvl="1"/>
            <a:r>
              <a:rPr lang="en-US" dirty="0" smtClean="0"/>
              <a:t>Improved Threading and possible CUDA support.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Band Diagram?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the energy distribution in a semiconductor.</a:t>
            </a:r>
          </a:p>
          <a:p>
            <a:r>
              <a:rPr lang="en-US" dirty="0" smtClean="0"/>
              <a:t>As temperature and voltage </a:t>
            </a:r>
            <a:br>
              <a:rPr lang="en-US" dirty="0" smtClean="0"/>
            </a:br>
            <a:r>
              <a:rPr lang="en-US" dirty="0" smtClean="0"/>
              <a:t>applied change, the diagram </a:t>
            </a:r>
            <a:br>
              <a:rPr lang="en-US" dirty="0" smtClean="0"/>
            </a:br>
            <a:r>
              <a:rPr lang="en-US" dirty="0" smtClean="0"/>
              <a:t>can display how those </a:t>
            </a:r>
            <a:br>
              <a:rPr lang="en-US" dirty="0" smtClean="0"/>
            </a:br>
            <a:r>
              <a:rPr lang="en-US" dirty="0" smtClean="0"/>
              <a:t>changes affect the MOS </a:t>
            </a:r>
            <a:br>
              <a:rPr lang="en-US" dirty="0" smtClean="0"/>
            </a:br>
            <a:r>
              <a:rPr lang="en-US" dirty="0" smtClean="0"/>
              <a:t>device.</a:t>
            </a:r>
          </a:p>
          <a:p>
            <a:r>
              <a:rPr lang="en-US" dirty="0" smtClean="0"/>
              <a:t>Band diagrams can require a lot of time to create by hand, especially when the MOS structure is complex.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and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3600" y="2286000"/>
            <a:ext cx="2824783" cy="19335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Band Diagrams?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Band Diagrams help to see how materials react to being used together in a device.</a:t>
            </a:r>
          </a:p>
          <a:p>
            <a:r>
              <a:rPr lang="en-US" dirty="0" smtClean="0"/>
              <a:t>They help to </a:t>
            </a:r>
            <a:r>
              <a:rPr lang="en-US" dirty="0" smtClean="0"/>
              <a:t>find more efficient or special purpose MOS device configurations.</a:t>
            </a:r>
          </a:p>
          <a:p>
            <a:r>
              <a:rPr lang="en-US" dirty="0" smtClean="0"/>
              <a:t>When created for a range of voltages, they can tell us how the device will perform under stress before it is built.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Program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Richard Southwick III under the direction of William Knowlton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Version 1 (created in 2005) supported:</a:t>
            </a:r>
          </a:p>
          <a:p>
            <a:pPr lvl="1"/>
            <a:r>
              <a:rPr lang="en-US" dirty="0" smtClean="0"/>
              <a:t>MOS devices with up to 2 oxides</a:t>
            </a:r>
          </a:p>
          <a:p>
            <a:pPr lvl="1"/>
            <a:r>
              <a:rPr lang="en-US" dirty="0" smtClean="0"/>
              <a:t>Image Output (WMF format)</a:t>
            </a:r>
          </a:p>
          <a:p>
            <a:pPr lvl="1"/>
            <a:r>
              <a:rPr lang="en-US" dirty="0" smtClean="0"/>
              <a:t>Data Export (CSV format)</a:t>
            </a:r>
          </a:p>
          <a:p>
            <a:endParaRPr lang="en-US" dirty="0" smtClean="0"/>
          </a:p>
          <a:p>
            <a:r>
              <a:rPr lang="en-US" dirty="0" smtClean="0"/>
              <a:t>This version was written in C++.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Band Program History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reworked in version 2 (around 2007) to support:</a:t>
            </a:r>
          </a:p>
          <a:p>
            <a:pPr lvl="1"/>
            <a:r>
              <a:rPr lang="en-US" dirty="0" smtClean="0"/>
              <a:t>Any number of oxides and metals.</a:t>
            </a:r>
          </a:p>
          <a:p>
            <a:pPr lvl="1"/>
            <a:r>
              <a:rPr lang="en-US" dirty="0" smtClean="0"/>
              <a:t>Inserting fixed charges into oxides.</a:t>
            </a:r>
          </a:p>
          <a:p>
            <a:pPr lvl="1"/>
            <a:r>
              <a:rPr lang="en-US" dirty="0" smtClean="0"/>
              <a:t>Ability to define some values as a function of temperature.</a:t>
            </a:r>
          </a:p>
          <a:p>
            <a:pPr lvl="1"/>
            <a:r>
              <a:rPr lang="en-US" dirty="0" smtClean="0"/>
              <a:t>Ability to add, edit and remove materials</a:t>
            </a:r>
          </a:p>
          <a:p>
            <a:endParaRPr lang="en-US" dirty="0" smtClean="0"/>
          </a:p>
          <a:p>
            <a:r>
              <a:rPr lang="en-US" dirty="0" smtClean="0"/>
              <a:t>This version was written in C#.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Convert?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neede</a:t>
            </a:r>
            <a:r>
              <a:rPr lang="en-US" dirty="0" smtClean="0"/>
              <a:t>d the software to work on Linux and Mac OS systems.</a:t>
            </a:r>
          </a:p>
          <a:p>
            <a:r>
              <a:rPr lang="en-US" dirty="0" smtClean="0"/>
              <a:t>Compiling with the Mono project would cause crashes in these operating systems.</a:t>
            </a:r>
          </a:p>
          <a:p>
            <a:r>
              <a:rPr lang="en-US" dirty="0" smtClean="0"/>
              <a:t>Progress on the Mono project was slow and always naturally behind .NET.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solution was needed that would work well on Windows, Linux and Mac OS in preferably one codebase.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Language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was rejected because of recompiling and cross compatibility issues.</a:t>
            </a:r>
          </a:p>
          <a:p>
            <a:r>
              <a:rPr lang="en-US" dirty="0" smtClean="0"/>
              <a:t>Server side and scripting languages were rejected because of poor performance and installation issues.</a:t>
            </a:r>
          </a:p>
          <a:p>
            <a:endParaRPr lang="en-US" dirty="0" smtClean="0"/>
          </a:p>
          <a:p>
            <a:r>
              <a:rPr lang="en-US" dirty="0" smtClean="0"/>
              <a:t>Java was chosen for:</a:t>
            </a:r>
          </a:p>
          <a:p>
            <a:pPr lvl="1"/>
            <a:r>
              <a:rPr lang="en-US" dirty="0" smtClean="0"/>
              <a:t>Strong multi-platform compatibility</a:t>
            </a:r>
          </a:p>
          <a:p>
            <a:pPr lvl="1"/>
            <a:r>
              <a:rPr lang="en-US" dirty="0" smtClean="0"/>
              <a:t>Good multi-platform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libraries.</a:t>
            </a:r>
          </a:p>
          <a:p>
            <a:pPr lvl="1"/>
            <a:r>
              <a:rPr lang="en-US" dirty="0" smtClean="0"/>
              <a:t>Good speed compared to other languages.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and C# are very similar in syntax.</a:t>
            </a:r>
            <a:endParaRPr lang="en-US" dirty="0" smtClean="0"/>
          </a:p>
          <a:p>
            <a:r>
              <a:rPr lang="en-US" dirty="0" smtClean="0"/>
              <a:t>Very different frameworks that change rapidly.</a:t>
            </a:r>
          </a:p>
          <a:p>
            <a:r>
              <a:rPr lang="en-US" dirty="0" smtClean="0"/>
              <a:t>Many products currently available are expensive </a:t>
            </a:r>
            <a:r>
              <a:rPr lang="en-US" dirty="0" smtClean="0"/>
              <a:t>or </a:t>
            </a:r>
            <a:r>
              <a:rPr lang="en-US" dirty="0" smtClean="0"/>
              <a:t>incomplete.</a:t>
            </a:r>
            <a:endParaRPr lang="en-US" dirty="0" smtClean="0"/>
          </a:p>
          <a:p>
            <a:r>
              <a:rPr lang="en-US" dirty="0" smtClean="0"/>
              <a:t>Would have missed </a:t>
            </a:r>
            <a:r>
              <a:rPr lang="en-US" dirty="0" smtClean="0"/>
              <a:t>out on learning </a:t>
            </a:r>
            <a:r>
              <a:rPr lang="en-US" dirty="0" smtClean="0"/>
              <a:t>and optimization opportunities.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1437</TotalTime>
  <Words>958</Words>
  <Application>Microsoft Office PowerPoint</Application>
  <PresentationFormat>On-screen Show (4:3)</PresentationFormat>
  <Paragraphs>156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Conversion of the Band Diagram Program</vt:lpstr>
      <vt:lpstr>MOS Devices</vt:lpstr>
      <vt:lpstr>What is a Band Diagram?</vt:lpstr>
      <vt:lpstr>Why do we need Band Diagrams?</vt:lpstr>
      <vt:lpstr>Band Program History</vt:lpstr>
      <vt:lpstr>Band Program History (continued…)</vt:lpstr>
      <vt:lpstr>Why Convert?</vt:lpstr>
      <vt:lpstr>Programming Language Selection</vt:lpstr>
      <vt:lpstr>Automated Translation</vt:lpstr>
      <vt:lpstr>Tool Selection</vt:lpstr>
      <vt:lpstr>Basic Structure</vt:lpstr>
      <vt:lpstr>Java and C# Comparison Similarities</vt:lpstr>
      <vt:lpstr>Java and C# Comparison Differences</vt:lpstr>
      <vt:lpstr>Java Bean Binding</vt:lpstr>
      <vt:lpstr>Java Bean Binding (continued...)</vt:lpstr>
      <vt:lpstr>GUI Standardization</vt:lpstr>
      <vt:lpstr>JFreeCharts</vt:lpstr>
      <vt:lpstr>JFreeChart Animation</vt:lpstr>
      <vt:lpstr>Object Serialization</vt:lpstr>
      <vt:lpstr>Installation and Upgrade Improvements</vt:lpstr>
      <vt:lpstr>Future Directions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of the Band Diagram Program</dc:title>
  <dc:creator>mbaker</dc:creator>
  <cp:lastModifiedBy>mbaker</cp:lastModifiedBy>
  <cp:revision>111</cp:revision>
  <dcterms:created xsi:type="dcterms:W3CDTF">2006-08-16T00:00:00Z</dcterms:created>
  <dcterms:modified xsi:type="dcterms:W3CDTF">2010-10-10T02:39:06Z</dcterms:modified>
</cp:coreProperties>
</file>